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9" r:id="rId2"/>
    <p:sldId id="331" r:id="rId3"/>
    <p:sldId id="258" r:id="rId4"/>
    <p:sldId id="334" r:id="rId5"/>
    <p:sldId id="332" r:id="rId6"/>
    <p:sldId id="335" r:id="rId7"/>
    <p:sldId id="33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28C3-A857-4E22-9FF0-92E9B9531767}" type="datetimeFigureOut">
              <a:rPr lang="en-GB" smtClean="0"/>
              <a:t>02/06/2025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944666-2414-4ACF-9AE7-5F0727F666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973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AE95E-335B-1438-1148-2200009E54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C2E300-A284-EF52-1E8C-51E52F2A3C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6C7A30-9BC0-7C3E-4CD2-3C29DF231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809C5-E217-4185-968E-BDAEA3B7E9EA}" type="datetimeFigureOut">
              <a:rPr lang="en-GB" smtClean="0"/>
              <a:t>02/06/2025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455196-FDA4-879A-FAA0-34F2DED3E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B59A09-A0E8-323C-A99D-04700EFAA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CF8E-0999-447A-96C7-5525D4132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8954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0B5ED-BBFC-341D-20D5-057968762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6A3FB4-91A9-C28E-C12B-0D766DDF30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417296-9598-9A89-849E-65D9F966C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809C5-E217-4185-968E-BDAEA3B7E9EA}" type="datetimeFigureOut">
              <a:rPr lang="en-GB" smtClean="0"/>
              <a:t>02/06/2025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8F024C-E1F0-0B10-7466-12CFDAC2F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F12219-0A05-4FE0-B73C-2AFC2E398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CF8E-0999-447A-96C7-5525D4132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967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1DA0D9-8391-74CD-4D86-2C6BB02063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F81777-9CA3-5FC4-E97F-8601F59153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43A8C9-04B4-2B23-5A5E-80EAD9141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809C5-E217-4185-968E-BDAEA3B7E9EA}" type="datetimeFigureOut">
              <a:rPr lang="en-GB" smtClean="0"/>
              <a:t>02/06/2025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63DF4E-1588-A066-1DE7-29A4FAA27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FEECA6-558C-BA76-01E7-BC0725A19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CF8E-0999-447A-96C7-5525D4132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6896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FEBFD-9322-B364-647E-FE0C1B15A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6C1A0A-D9A2-496B-5F35-7E9B9DA0AD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FF717A-37C9-D9FA-000B-61A88B556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809C5-E217-4185-968E-BDAEA3B7E9EA}" type="datetimeFigureOut">
              <a:rPr lang="en-GB" smtClean="0"/>
              <a:t>02/06/2025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087BC4-A345-5AC6-3E4F-E7D777FC6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F0C67F-B2FE-B202-E55A-075878D36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CF8E-0999-447A-96C7-5525D4132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5147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0D3A5-7E97-4F25-5F11-3349E6C62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2A4362-0747-7385-31D2-90AED10C2B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C32883-58DF-6681-B4D2-97D295C7A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809C5-E217-4185-968E-BDAEA3B7E9EA}" type="datetimeFigureOut">
              <a:rPr lang="en-GB" smtClean="0"/>
              <a:t>02/06/2025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6982E7-63F5-499D-C167-072402AD1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680AC4-8559-858D-F437-4354B336A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CF8E-0999-447A-96C7-5525D4132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8763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603B5-6C69-3F39-5AE0-EB1D832A8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6E5C25-B23F-81C7-3AC3-4FD3DBEF1E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A88C5D-5CAB-6950-A08A-09FFA301B9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28B52A-1E57-6291-B0BB-B40A900E9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809C5-E217-4185-968E-BDAEA3B7E9EA}" type="datetimeFigureOut">
              <a:rPr lang="en-GB" smtClean="0"/>
              <a:t>02/06/2025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9A71A0-9290-C37D-6D05-54BD54DF4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B0A0F9-8F37-309E-5960-63EF294F3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CF8E-0999-447A-96C7-5525D4132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7956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FACB1-0F6A-7567-F86B-07878F9BE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D9F544-629A-109E-073D-E638EC99FA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0F0CC9-3BC7-F011-BF35-A75281B812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0DEE67-3D07-BE19-3AC6-2E5136EA2F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30AF7A-1EAF-C5B9-BF65-ADC377DAF8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9CCA02-B8DA-93AA-26E3-0BA088A27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809C5-E217-4185-968E-BDAEA3B7E9EA}" type="datetimeFigureOut">
              <a:rPr lang="en-GB" smtClean="0"/>
              <a:t>02/06/2025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0ACEB8-9564-A6AA-9795-E7A1C359A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F5CDCE-23B6-C430-2E83-8CD19B13D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CF8E-0999-447A-96C7-5525D4132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417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11515-1C81-3718-F0D4-8FD104D7F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50D8AF-5AAB-EF24-4D6D-6E54CD184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809C5-E217-4185-968E-BDAEA3B7E9EA}" type="datetimeFigureOut">
              <a:rPr lang="en-GB" smtClean="0"/>
              <a:t>02/06/2025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F671F8-8DEB-00F0-835D-C18E09DF9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FB70D5-EC09-3189-70A0-2B98C0C79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CF8E-0999-447A-96C7-5525D4132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7589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28EF7F-97A5-A758-D5DE-6EB4DBFF5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809C5-E217-4185-968E-BDAEA3B7E9EA}" type="datetimeFigureOut">
              <a:rPr lang="en-GB" smtClean="0"/>
              <a:t>02/06/2025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A98997-F01A-FBAA-B6C0-16AB0319F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F51335-959F-6D8A-0005-D01B70027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CF8E-0999-447A-96C7-5525D4132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8995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AA8DB-4FB7-1483-9BCF-9BD681F8B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04F428-3A48-85E2-AF35-B6A957ADC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B77165-6990-7856-1E5E-46758AB914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AB681D-58B3-7107-0A9C-4E4628850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809C5-E217-4185-968E-BDAEA3B7E9EA}" type="datetimeFigureOut">
              <a:rPr lang="en-GB" smtClean="0"/>
              <a:t>02/06/2025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EC6AA5-46C4-E5BF-F014-170882A37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F05B79-F20A-5D5B-49B5-7760A441F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CF8E-0999-447A-96C7-5525D4132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8284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B62C5-E2EF-1845-881E-3F80E3806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830EE4-2B08-DD3C-1592-9212F778BC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621C90-A2C7-DA68-DE21-4F5EEB68F3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D5AE05-0397-AF3D-DAEC-43A03F6AF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809C5-E217-4185-968E-BDAEA3B7E9EA}" type="datetimeFigureOut">
              <a:rPr lang="en-GB" smtClean="0"/>
              <a:t>02/06/2025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E24319-3B02-7545-660A-0171996CA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FCF066-CADD-1D54-E345-B78E907A5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CF8E-0999-447A-96C7-5525D4132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81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5DD3A2-EC46-CA23-4987-CBF38C53E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9760E9-A13E-9BEB-6D3A-C67F1DC709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300A80-EC79-2B04-4442-2E6548F89F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FC809C5-E217-4185-968E-BDAEA3B7E9EA}" type="datetimeFigureOut">
              <a:rPr lang="en-GB" smtClean="0"/>
              <a:t>02/06/2025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70D0F6-2443-160F-5EDC-563640C854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C19E43-3BED-202C-7C97-7DEDAE421F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2E6CF8E-0999-447A-96C7-5525D4132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759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ieran.walshe@manchester.ac.uk" TargetMode="Externa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8E4A6-AA5B-A8AB-65AB-AA4759DAC5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4158" y="2126742"/>
            <a:ext cx="10909005" cy="1786040"/>
          </a:xfrm>
        </p:spPr>
        <p:txBody>
          <a:bodyPr>
            <a:normAutofit fontScale="90000"/>
          </a:bodyPr>
          <a:lstStyle/>
          <a:p>
            <a:r>
              <a:rPr lang="en-GB" sz="4800" dirty="0"/>
              <a:t>“Wicked problems” - learning from regulatory challenges at the Care Quality Commission in England and other regulators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B1E7E8-8A2E-19D3-1257-B7C64AA60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91351" y="4777478"/>
            <a:ext cx="9144000" cy="1786040"/>
          </a:xfrm>
        </p:spPr>
        <p:txBody>
          <a:bodyPr>
            <a:normAutofit fontScale="85000" lnSpcReduction="20000"/>
          </a:bodyPr>
          <a:lstStyle/>
          <a:p>
            <a:r>
              <a:rPr lang="en-GB" sz="3200" dirty="0"/>
              <a:t>Kieran Walshe</a:t>
            </a:r>
          </a:p>
          <a:p>
            <a:r>
              <a:rPr lang="en-GB" sz="3200" dirty="0"/>
              <a:t>Professor of Health Policy and Management</a:t>
            </a:r>
          </a:p>
          <a:p>
            <a:r>
              <a:rPr lang="en-GB" sz="3200" dirty="0"/>
              <a:t>University of Manchester, UK</a:t>
            </a:r>
          </a:p>
          <a:p>
            <a:r>
              <a:rPr lang="en-GB" sz="3200" dirty="0">
                <a:hlinkClick r:id="rId3"/>
              </a:rPr>
              <a:t>kieran.walshe@manchester.ac.uk</a:t>
            </a:r>
            <a:r>
              <a:rPr lang="en-GB" sz="3200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2F5E694-CE66-86B6-E775-E62CAD41E7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49161" y="633968"/>
            <a:ext cx="2973447" cy="126014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FF7C590-1E4D-FEE7-F4F5-C6F236F18B6B}"/>
              </a:ext>
            </a:extLst>
          </p:cNvPr>
          <p:cNvSpPr txBox="1"/>
          <p:nvPr/>
        </p:nvSpPr>
        <p:spPr>
          <a:xfrm>
            <a:off x="1491351" y="4145410"/>
            <a:ext cx="88885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/>
              <a:t>38</a:t>
            </a:r>
            <a:r>
              <a:rPr lang="en-GB" sz="3200" b="1" baseline="30000" dirty="0"/>
              <a:t>th</a:t>
            </a:r>
            <a:r>
              <a:rPr lang="en-GB" sz="3200" b="1" dirty="0"/>
              <a:t> EPSO conference – 16/17 June 2025 - Jersey</a:t>
            </a:r>
          </a:p>
        </p:txBody>
      </p:sp>
    </p:spTree>
    <p:extLst>
      <p:ext uri="{BB962C8B-B14F-4D97-AF65-F5344CB8AC3E}">
        <p14:creationId xmlns:p14="http://schemas.microsoft.com/office/powerpoint/2010/main" val="7621284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660C2-80C9-7285-F6D3-ED89D6FE1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97861"/>
          </a:xfrm>
        </p:spPr>
        <p:txBody>
          <a:bodyPr>
            <a:normAutofit fontScale="90000"/>
          </a:bodyPr>
          <a:lstStyle/>
          <a:p>
            <a:r>
              <a:rPr lang="en-GB" dirty="0"/>
              <a:t>Mission and purpose: compliance vs improvement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4DA864-95C1-747E-400B-B745355D91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2986"/>
            <a:ext cx="10515600" cy="5124893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Compliance vs improvement in regulation – a false dichotomy</a:t>
            </a:r>
          </a:p>
          <a:p>
            <a:r>
              <a:rPr lang="en-GB" dirty="0"/>
              <a:t>Compliance </a:t>
            </a:r>
            <a:r>
              <a:rPr lang="en-GB" u="sng" dirty="0"/>
              <a:t>only</a:t>
            </a:r>
            <a:r>
              <a:rPr lang="en-GB" dirty="0"/>
              <a:t> regulation – “safety net” focused mainly on the worst providers, use regulations for enforcement, low/minimal impact and probably poor value for money</a:t>
            </a:r>
          </a:p>
          <a:p>
            <a:r>
              <a:rPr lang="en-GB" dirty="0"/>
              <a:t>Compliance </a:t>
            </a:r>
            <a:r>
              <a:rPr lang="en-GB" u="sng" dirty="0"/>
              <a:t>and</a:t>
            </a:r>
            <a:r>
              <a:rPr lang="en-GB" dirty="0"/>
              <a:t> improvement regulation – still deals with poor performance but </a:t>
            </a:r>
            <a:r>
              <a:rPr lang="en-GB" u="sng" dirty="0"/>
              <a:t>also</a:t>
            </a:r>
            <a:r>
              <a:rPr lang="en-GB" dirty="0"/>
              <a:t> seeks to raise performance for all providers – more impact but what does this mean?</a:t>
            </a:r>
          </a:p>
          <a:p>
            <a:pPr lvl="1"/>
            <a:r>
              <a:rPr lang="en-GB" sz="2800" b="1" dirty="0"/>
              <a:t>Maximal standards </a:t>
            </a:r>
            <a:r>
              <a:rPr lang="en-GB" sz="2800" dirty="0"/>
              <a:t>– ambitious and stretching, co-produced, with lots of clear, implementable guidance</a:t>
            </a:r>
          </a:p>
          <a:p>
            <a:pPr lvl="1"/>
            <a:r>
              <a:rPr lang="en-GB" sz="2800" b="1" dirty="0"/>
              <a:t>Differentiation </a:t>
            </a:r>
            <a:r>
              <a:rPr lang="en-GB" sz="2800" dirty="0"/>
              <a:t>– a common approach but sector-specific, sensitive to organisation type, size, context, range of regulatory interventions</a:t>
            </a:r>
          </a:p>
          <a:p>
            <a:pPr lvl="1"/>
            <a:r>
              <a:rPr lang="en-GB" sz="2800" b="1" dirty="0"/>
              <a:t>More routes to impact </a:t>
            </a:r>
            <a:r>
              <a:rPr lang="en-GB" sz="2800" dirty="0"/>
              <a:t>– regulatory direction plus exemplars of good practice, peer support and learning, engagement and advice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8820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BC6FC-A272-0813-829F-76887713E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9646"/>
          </a:xfrm>
        </p:spPr>
        <p:txBody>
          <a:bodyPr/>
          <a:lstStyle/>
          <a:p>
            <a:r>
              <a:rPr lang="en-GB" dirty="0"/>
              <a:t>Regulatory impact: programme theory…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F9108CE-2559-7B6B-7959-4A85DE4174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7293" y="1371600"/>
            <a:ext cx="1819529" cy="2429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875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DBDCD2-F9E8-4AD0-5125-57487D8597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D550E-02A3-7446-0D15-594E743C9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9646"/>
          </a:xfrm>
        </p:spPr>
        <p:txBody>
          <a:bodyPr/>
          <a:lstStyle/>
          <a:p>
            <a:r>
              <a:rPr lang="en-GB" dirty="0"/>
              <a:t>Regulatory impact: programme theories</a:t>
            </a:r>
          </a:p>
        </p:txBody>
      </p:sp>
      <p:pic>
        <p:nvPicPr>
          <p:cNvPr id="3" name="Content Placeholder 7">
            <a:extLst>
              <a:ext uri="{FF2B5EF4-FFF2-40B4-BE49-F238E27FC236}">
                <a16:creationId xmlns:a16="http://schemas.microsoft.com/office/drawing/2014/main" id="{C0A80185-AFB2-657B-F849-4BC220EDF73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164772"/>
            <a:ext cx="10319653" cy="515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407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0E6D-37F2-D995-FD69-8FAC63761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Making and using regulatory judgements and ratings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2B154-2E8D-6277-EBCB-631BDEE7B8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9"/>
            <a:ext cx="10515600" cy="502908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sz="3300" b="1" dirty="0"/>
              <a:t>Evidence –&gt; Narrative judgement –&gt; Quantitative rating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Ratings and judgements are a means to an end – impact and improvement</a:t>
            </a:r>
          </a:p>
          <a:p>
            <a:r>
              <a:rPr lang="en-GB" dirty="0"/>
              <a:t>The need for professional judgement and discretion  - does not mean relying on an instinctual, unevidenced approach – can be made manifest and consistent through peer review, training, calibration exercises, reviews</a:t>
            </a:r>
          </a:p>
          <a:p>
            <a:r>
              <a:rPr lang="en-GB" dirty="0"/>
              <a:t>Quantitative ratings – the more granular and frequent, the more work and cost to produce and update – but may actually reduce reliability/consistency</a:t>
            </a:r>
          </a:p>
          <a:p>
            <a:r>
              <a:rPr lang="en-GB" dirty="0"/>
              <a:t>Aggregation of ratings is problematic and complex – mechanistic additive aggregation rules produce results which are often at odds with professional judgement/face validity</a:t>
            </a:r>
          </a:p>
          <a:p>
            <a:r>
              <a:rPr lang="en-GB" dirty="0"/>
              <a:t>Importance of narrative judgements alongside ratings – </a:t>
            </a:r>
            <a:r>
              <a:rPr lang="en-GB" dirty="0" err="1"/>
              <a:t>explainabiliity</a:t>
            </a:r>
            <a:r>
              <a:rPr lang="en-GB" dirty="0"/>
              <a:t> and credibility of judgements is key to improvement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2900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9D63B-48E8-3486-76AB-584D77C90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People and relationships in regulation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2468A-6C20-6973-8D4D-E63574E72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4130"/>
            <a:ext cx="10515600" cy="5199321"/>
          </a:xfrm>
        </p:spPr>
        <p:txBody>
          <a:bodyPr>
            <a:normAutofit fontScale="92500"/>
          </a:bodyPr>
          <a:lstStyle/>
          <a:p>
            <a:r>
              <a:rPr lang="en-GB" dirty="0"/>
              <a:t>However good the regulatory model, standards and processes – impact depends crucially on the people who enact and experience it</a:t>
            </a:r>
          </a:p>
          <a:p>
            <a:r>
              <a:rPr lang="en-GB" dirty="0"/>
              <a:t>Regulatory workforce – need content expertise in sector, regulatory methods/process expertise, and relational/social skills in the team</a:t>
            </a:r>
          </a:p>
          <a:p>
            <a:r>
              <a:rPr lang="en-GB" dirty="0"/>
              <a:t>Importance of training and professional development, career structures and opportunities for the regulatory workforce</a:t>
            </a:r>
          </a:p>
          <a:p>
            <a:r>
              <a:rPr lang="en-GB" dirty="0"/>
              <a:t>Regulatory relationships with providers are important – value of continuity, expertise, mutual respect and trust – but can still maintain critical distance </a:t>
            </a:r>
          </a:p>
          <a:p>
            <a:r>
              <a:rPr lang="en-GB" dirty="0"/>
              <a:t>Use of external professional advisors – bring vital content expertise and credibility but need to be supported, trained and deployed effectively (and to want to do it)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9942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EADF9-FAC5-E426-F6FF-416F79D08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 many other things to learn as well…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87E4C-7077-2314-EB76-79A099116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Regulatory governance and leadership – balancing independence and accountability, getting stakeholder engagement, avoiding capture, securing strong board leadership</a:t>
            </a:r>
          </a:p>
          <a:p>
            <a:r>
              <a:rPr lang="en-GB" dirty="0"/>
              <a:t>Regulatory reform – creating space for experimentation, testing and piloting, incremental vs wholesale changes, mainstreaming reforms, building in routine evaluation </a:t>
            </a:r>
          </a:p>
          <a:p>
            <a:r>
              <a:rPr lang="en-GB" dirty="0"/>
              <a:t>Problem oriented regulation – horizon scanning and foresight, identifying and responding to future/upcoming regulatory risks and issues</a:t>
            </a:r>
          </a:p>
        </p:txBody>
      </p:sp>
    </p:spTree>
    <p:extLst>
      <p:ext uri="{BB962C8B-B14F-4D97-AF65-F5344CB8AC3E}">
        <p14:creationId xmlns:p14="http://schemas.microsoft.com/office/powerpoint/2010/main" val="346481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</TotalTime>
  <Words>514</Words>
  <Application>Microsoft Office PowerPoint</Application>
  <PresentationFormat>Widescreen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Office Theme</vt:lpstr>
      <vt:lpstr>“Wicked problems” - learning from regulatory challenges at the Care Quality Commission in England and other regulators</vt:lpstr>
      <vt:lpstr>Mission and purpose: compliance vs improvement</vt:lpstr>
      <vt:lpstr>Regulatory impact: programme theory…</vt:lpstr>
      <vt:lpstr>Regulatory impact: programme theories</vt:lpstr>
      <vt:lpstr>Making and using regulatory judgements and ratings</vt:lpstr>
      <vt:lpstr>People and relationships in regulation </vt:lpstr>
      <vt:lpstr>So many other things to learn as well…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Kieran Walshe</dc:creator>
  <cp:lastModifiedBy>Kieran Walshe</cp:lastModifiedBy>
  <cp:revision>1</cp:revision>
  <dcterms:created xsi:type="dcterms:W3CDTF">2025-06-02T10:40:00Z</dcterms:created>
  <dcterms:modified xsi:type="dcterms:W3CDTF">2025-06-02T11:43:17Z</dcterms:modified>
</cp:coreProperties>
</file>