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9" r:id="rId1"/>
    <p:sldMasterId id="2147483904" r:id="rId2"/>
    <p:sldMasterId id="2147483919" r:id="rId3"/>
    <p:sldMasterId id="2147483971" r:id="rId4"/>
    <p:sldMasterId id="2147483955" r:id="rId5"/>
  </p:sldMasterIdLst>
  <p:notesMasterIdLst>
    <p:notesMasterId r:id="rId20"/>
  </p:notesMasterIdLst>
  <p:sldIdLst>
    <p:sldId id="256" r:id="rId6"/>
    <p:sldId id="265" r:id="rId7"/>
    <p:sldId id="267" r:id="rId8"/>
    <p:sldId id="268" r:id="rId9"/>
    <p:sldId id="271" r:id="rId10"/>
    <p:sldId id="266" r:id="rId11"/>
    <p:sldId id="264" r:id="rId12"/>
    <p:sldId id="269" r:id="rId13"/>
    <p:sldId id="257" r:id="rId14"/>
    <p:sldId id="260" r:id="rId15"/>
    <p:sldId id="261" r:id="rId16"/>
    <p:sldId id="272" r:id="rId17"/>
    <p:sldId id="262" r:id="rId18"/>
    <p:sldId id="263" r:id="rId19"/>
  </p:sldIdLst>
  <p:sldSz cx="12193588"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EC1C7-ED80-4034-88AC-B51471011222}" v="20" dt="2025-06-10T12:54:15.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7066" autoAdjust="0"/>
  </p:normalViewPr>
  <p:slideViewPr>
    <p:cSldViewPr snapToGrid="0" snapToObjects="1">
      <p:cViewPr varScale="1">
        <p:scale>
          <a:sx n="49" d="100"/>
          <a:sy n="49" d="100"/>
        </p:scale>
        <p:origin x="5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ho\AppData\Local\Microsoft\Windows\INetCache\Content.Outlook\MN6GABW2\Antall%20mottatte%20varsler%20per%20&#229;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3600" b="1" dirty="0"/>
              <a:t>Notifications per </a:t>
            </a:r>
            <a:r>
              <a:rPr lang="nb-NO" sz="3600" b="1" dirty="0" err="1"/>
              <a:t>year</a:t>
            </a:r>
            <a:endParaRPr lang="nb-NO" sz="3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'Ark1'!$A$3:$O$3</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'Ark1'!$A$4:$O$4</c:f>
              <c:numCache>
                <c:formatCode>General</c:formatCode>
                <c:ptCount val="15"/>
                <c:pt idx="0">
                  <c:v>72</c:v>
                </c:pt>
                <c:pt idx="1">
                  <c:v>140</c:v>
                </c:pt>
                <c:pt idx="2">
                  <c:v>246</c:v>
                </c:pt>
                <c:pt idx="3">
                  <c:v>374</c:v>
                </c:pt>
                <c:pt idx="4">
                  <c:v>414</c:v>
                </c:pt>
                <c:pt idx="5">
                  <c:v>501</c:v>
                </c:pt>
                <c:pt idx="6">
                  <c:v>587</c:v>
                </c:pt>
                <c:pt idx="7">
                  <c:v>638</c:v>
                </c:pt>
                <c:pt idx="8">
                  <c:v>639</c:v>
                </c:pt>
                <c:pt idx="9">
                  <c:v>866</c:v>
                </c:pt>
                <c:pt idx="10">
                  <c:v>1049</c:v>
                </c:pt>
                <c:pt idx="11">
                  <c:v>1113</c:v>
                </c:pt>
                <c:pt idx="12">
                  <c:v>1921</c:v>
                </c:pt>
                <c:pt idx="13">
                  <c:v>2225</c:v>
                </c:pt>
                <c:pt idx="14">
                  <c:v>2113</c:v>
                </c:pt>
              </c:numCache>
            </c:numRef>
          </c:val>
          <c:extLst>
            <c:ext xmlns:c16="http://schemas.microsoft.com/office/drawing/2014/chart" uri="{C3380CC4-5D6E-409C-BE32-E72D297353CC}">
              <c16:uniqueId val="{00000000-1BEA-448A-9225-9FC5C52952AF}"/>
            </c:ext>
          </c:extLst>
        </c:ser>
        <c:dLbls>
          <c:dLblPos val="outEnd"/>
          <c:showLegendKey val="0"/>
          <c:showVal val="1"/>
          <c:showCatName val="0"/>
          <c:showSerName val="0"/>
          <c:showPercent val="0"/>
          <c:showBubbleSize val="0"/>
        </c:dLbls>
        <c:gapWidth val="219"/>
        <c:overlap val="-27"/>
        <c:axId val="1634788207"/>
        <c:axId val="1634796847"/>
        <c:extLs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'Ark1'!$A$3:$O$3</c15:sqref>
                        </c15:formulaRef>
                      </c:ext>
                    </c:extLst>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extLst>
                      <c:ext uri="{02D57815-91ED-43cb-92C2-25804820EDAC}">
                        <c15:formulaRef>
                          <c15:sqref>'Ark1'!$A$4:$O$4</c15:sqref>
                        </c15:formulaRef>
                      </c:ext>
                    </c:extLst>
                    <c:numCache>
                      <c:formatCode>General</c:formatCode>
                      <c:ptCount val="15"/>
                      <c:pt idx="0">
                        <c:v>72</c:v>
                      </c:pt>
                      <c:pt idx="1">
                        <c:v>140</c:v>
                      </c:pt>
                      <c:pt idx="2">
                        <c:v>246</c:v>
                      </c:pt>
                      <c:pt idx="3">
                        <c:v>374</c:v>
                      </c:pt>
                      <c:pt idx="4">
                        <c:v>414</c:v>
                      </c:pt>
                      <c:pt idx="5">
                        <c:v>501</c:v>
                      </c:pt>
                      <c:pt idx="6">
                        <c:v>587</c:v>
                      </c:pt>
                      <c:pt idx="7">
                        <c:v>638</c:v>
                      </c:pt>
                      <c:pt idx="8">
                        <c:v>639</c:v>
                      </c:pt>
                      <c:pt idx="9">
                        <c:v>866</c:v>
                      </c:pt>
                      <c:pt idx="10">
                        <c:v>1049</c:v>
                      </c:pt>
                      <c:pt idx="11">
                        <c:v>1113</c:v>
                      </c:pt>
                      <c:pt idx="12">
                        <c:v>1921</c:v>
                      </c:pt>
                      <c:pt idx="13">
                        <c:v>2225</c:v>
                      </c:pt>
                      <c:pt idx="14">
                        <c:v>2113</c:v>
                      </c:pt>
                    </c:numCache>
                  </c:numRef>
                </c:val>
                <c:extLst>
                  <c:ext xmlns:c16="http://schemas.microsoft.com/office/drawing/2014/chart" uri="{C3380CC4-5D6E-409C-BE32-E72D297353CC}">
                    <c16:uniqueId val="{00000001-1BEA-448A-9225-9FC5C52952AF}"/>
                  </c:ext>
                </c:extLst>
              </c15:ser>
            </c15:filteredBarSeries>
          </c:ext>
        </c:extLst>
      </c:barChart>
      <c:catAx>
        <c:axId val="163478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634796847"/>
        <c:crosses val="autoZero"/>
        <c:auto val="1"/>
        <c:lblAlgn val="ctr"/>
        <c:lblOffset val="100"/>
        <c:noMultiLvlLbl val="0"/>
      </c:catAx>
      <c:valAx>
        <c:axId val="1634796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634788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5B908-48F5-45C1-905C-06669C994C2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D1E9C62-3E94-4005-B095-7AE05708F7E8}">
      <dgm:prSet/>
      <dgm:spPr>
        <a:solidFill>
          <a:schemeClr val="accent1">
            <a:lumMod val="60000"/>
            <a:lumOff val="40000"/>
          </a:schemeClr>
        </a:solidFill>
      </dgm:spPr>
      <dgm:t>
        <a:bodyPr/>
        <a:lstStyle/>
        <a:p>
          <a:r>
            <a:rPr lang="nb-NO" b="0" i="0" baseline="0" dirty="0" err="1"/>
            <a:t>Epistemological</a:t>
          </a:r>
          <a:r>
            <a:rPr lang="nb-NO" b="0" i="0" baseline="0" dirty="0"/>
            <a:t>: </a:t>
          </a:r>
          <a:r>
            <a:rPr lang="nb-NO" b="0" i="0" baseline="0" dirty="0" err="1"/>
            <a:t>establishing</a:t>
          </a:r>
          <a:r>
            <a:rPr lang="nb-NO" b="0" i="0" baseline="0" dirty="0"/>
            <a:t> </a:t>
          </a:r>
          <a:r>
            <a:rPr lang="nb-NO" b="0" i="0" baseline="0" dirty="0" err="1"/>
            <a:t>what</a:t>
          </a:r>
          <a:r>
            <a:rPr lang="nb-NO" b="0" i="0" baseline="0" dirty="0"/>
            <a:t> </a:t>
          </a:r>
          <a:r>
            <a:rPr lang="nb-NO" b="0" i="0" baseline="0" dirty="0" err="1"/>
            <a:t>happened</a:t>
          </a:r>
          <a:r>
            <a:rPr lang="nb-NO" b="0" i="0" baseline="0" dirty="0"/>
            <a:t>.</a:t>
          </a:r>
          <a:endParaRPr lang="en-US" dirty="0"/>
        </a:p>
      </dgm:t>
    </dgm:pt>
    <dgm:pt modelId="{303C8AB3-078A-4624-8DBA-1F350EEFECE0}" type="parTrans" cxnId="{22B2D717-03CC-4EDE-9864-CEDDF7AAAFC0}">
      <dgm:prSet/>
      <dgm:spPr/>
      <dgm:t>
        <a:bodyPr/>
        <a:lstStyle/>
        <a:p>
          <a:endParaRPr lang="en-US"/>
        </a:p>
      </dgm:t>
    </dgm:pt>
    <dgm:pt modelId="{33550F5A-36E6-4386-B679-4A1CB5C32F76}" type="sibTrans" cxnId="{22B2D717-03CC-4EDE-9864-CEDDF7AAAFC0}">
      <dgm:prSet/>
      <dgm:spPr/>
      <dgm:t>
        <a:bodyPr/>
        <a:lstStyle/>
        <a:p>
          <a:endParaRPr lang="en-US"/>
        </a:p>
      </dgm:t>
    </dgm:pt>
    <dgm:pt modelId="{48342644-D31B-4D7C-B80B-4CE16BDDE319}">
      <dgm:prSet/>
      <dgm:spPr>
        <a:solidFill>
          <a:schemeClr val="accent1">
            <a:lumMod val="60000"/>
            <a:lumOff val="40000"/>
          </a:schemeClr>
        </a:solidFill>
      </dgm:spPr>
      <dgm:t>
        <a:bodyPr/>
        <a:lstStyle/>
        <a:p>
          <a:r>
            <a:rPr lang="en-US" b="0" i="0" baseline="0" dirty="0"/>
            <a:t>Preventive: identifying pathways to avoidance.</a:t>
          </a:r>
          <a:endParaRPr lang="en-US" dirty="0"/>
        </a:p>
      </dgm:t>
    </dgm:pt>
    <dgm:pt modelId="{607D2398-6E80-44E1-B7EE-73B5C2897FF5}" type="parTrans" cxnId="{2F319E3A-F333-4353-A8DB-879389588C89}">
      <dgm:prSet/>
      <dgm:spPr/>
      <dgm:t>
        <a:bodyPr/>
        <a:lstStyle/>
        <a:p>
          <a:endParaRPr lang="en-US"/>
        </a:p>
      </dgm:t>
    </dgm:pt>
    <dgm:pt modelId="{61A5B1E0-33C3-4AEA-839B-018B5868D84C}" type="sibTrans" cxnId="{2F319E3A-F333-4353-A8DB-879389588C89}">
      <dgm:prSet/>
      <dgm:spPr/>
      <dgm:t>
        <a:bodyPr/>
        <a:lstStyle/>
        <a:p>
          <a:endParaRPr lang="en-US"/>
        </a:p>
      </dgm:t>
    </dgm:pt>
    <dgm:pt modelId="{CC543094-D68A-49A3-91C1-E29850DF5060}">
      <dgm:prSet/>
      <dgm:spPr>
        <a:solidFill>
          <a:schemeClr val="accent1">
            <a:lumMod val="60000"/>
            <a:lumOff val="40000"/>
          </a:schemeClr>
        </a:solidFill>
      </dgm:spPr>
      <dgm:t>
        <a:bodyPr/>
        <a:lstStyle/>
        <a:p>
          <a:r>
            <a:rPr lang="en-US" b="0" i="0" u="none" strike="noStrike" baseline="0" dirty="0">
              <a:latin typeface="AdvP7B6C"/>
            </a:rPr>
            <a:t>Moral: </a:t>
          </a:r>
          <a:r>
            <a:rPr lang="nb-NO" b="0" i="0" u="none" strike="noStrike" baseline="0" dirty="0" err="1">
              <a:latin typeface="AdvP7B6C"/>
            </a:rPr>
            <a:t>Accountatbility</a:t>
          </a:r>
          <a:r>
            <a:rPr lang="nb-NO" b="0" i="0" u="none" strike="noStrike" baseline="0" dirty="0">
              <a:latin typeface="AdvP7B6C"/>
            </a:rPr>
            <a:t> and </a:t>
          </a:r>
          <a:r>
            <a:rPr lang="nb-NO" b="0" i="0" u="none" strike="noStrike" baseline="0" dirty="0" err="1">
              <a:latin typeface="AdvP7B6C"/>
            </a:rPr>
            <a:t>need</a:t>
          </a:r>
          <a:r>
            <a:rPr lang="nb-NO" b="0" i="0" u="none" strike="noStrike" baseline="0" dirty="0">
              <a:latin typeface="AdvP7B6C"/>
            </a:rPr>
            <a:t> for </a:t>
          </a:r>
          <a:r>
            <a:rPr lang="nb-NO" b="0" i="0" u="none" strike="noStrike" baseline="0" dirty="0" err="1">
              <a:latin typeface="AdvP7B6C"/>
            </a:rPr>
            <a:t>restorative</a:t>
          </a:r>
          <a:r>
            <a:rPr lang="nb-NO" b="0" i="0" u="none" strike="noStrike" baseline="0" dirty="0">
              <a:latin typeface="AdvP7B6C"/>
            </a:rPr>
            <a:t> </a:t>
          </a:r>
          <a:r>
            <a:rPr lang="nb-NO" b="0" i="0" u="none" strike="noStrike" baseline="0" dirty="0" err="1">
              <a:latin typeface="AdvP7B6C"/>
            </a:rPr>
            <a:t>processes</a:t>
          </a:r>
          <a:endParaRPr lang="en-US" dirty="0"/>
        </a:p>
      </dgm:t>
    </dgm:pt>
    <dgm:pt modelId="{BFC480CE-3FE8-4443-A5FA-ACE25DB05E14}" type="parTrans" cxnId="{D7AE02DD-C540-49FE-B8B3-EFC7F261F242}">
      <dgm:prSet/>
      <dgm:spPr/>
      <dgm:t>
        <a:bodyPr/>
        <a:lstStyle/>
        <a:p>
          <a:endParaRPr lang="en-US"/>
        </a:p>
      </dgm:t>
    </dgm:pt>
    <dgm:pt modelId="{8C493BB0-F410-439F-BDD6-6393517FE32D}" type="sibTrans" cxnId="{D7AE02DD-C540-49FE-B8B3-EFC7F261F242}">
      <dgm:prSet/>
      <dgm:spPr/>
      <dgm:t>
        <a:bodyPr/>
        <a:lstStyle/>
        <a:p>
          <a:endParaRPr lang="en-US"/>
        </a:p>
      </dgm:t>
    </dgm:pt>
    <dgm:pt modelId="{B114F84F-E4EA-45AA-AC92-A9E90BDDC376}">
      <dgm:prSet/>
      <dgm:spPr>
        <a:solidFill>
          <a:schemeClr val="accent1">
            <a:lumMod val="60000"/>
            <a:lumOff val="40000"/>
          </a:schemeClr>
        </a:solidFill>
      </dgm:spPr>
      <dgm:t>
        <a:bodyPr/>
        <a:lstStyle/>
        <a:p>
          <a:r>
            <a:rPr lang="en-US" b="0" i="0" baseline="0"/>
            <a:t>Existential: finding an explanation for the suffering that occurred.</a:t>
          </a:r>
          <a:endParaRPr lang="en-US"/>
        </a:p>
      </dgm:t>
    </dgm:pt>
    <dgm:pt modelId="{7C8066FD-87E5-4ED0-9EEB-2C3702790310}" type="parTrans" cxnId="{B28C8F3D-61BB-4DAF-9C24-1BADE789526A}">
      <dgm:prSet/>
      <dgm:spPr/>
      <dgm:t>
        <a:bodyPr/>
        <a:lstStyle/>
        <a:p>
          <a:endParaRPr lang="en-US"/>
        </a:p>
      </dgm:t>
    </dgm:pt>
    <dgm:pt modelId="{38499FEC-3BB6-4EED-8BA8-42AEE7074D12}" type="sibTrans" cxnId="{B28C8F3D-61BB-4DAF-9C24-1BADE789526A}">
      <dgm:prSet/>
      <dgm:spPr/>
      <dgm:t>
        <a:bodyPr/>
        <a:lstStyle/>
        <a:p>
          <a:endParaRPr lang="en-US"/>
        </a:p>
      </dgm:t>
    </dgm:pt>
    <dgm:pt modelId="{FD640EF7-4CBA-4442-918A-5A50E0D42CFD}" type="pres">
      <dgm:prSet presAssocID="{A4D5B908-48F5-45C1-905C-06669C994C22}" presName="diagram" presStyleCnt="0">
        <dgm:presLayoutVars>
          <dgm:dir/>
          <dgm:resizeHandles val="exact"/>
        </dgm:presLayoutVars>
      </dgm:prSet>
      <dgm:spPr/>
    </dgm:pt>
    <dgm:pt modelId="{F06FBE42-9ADE-43FA-AB03-AE2E27235E6C}" type="pres">
      <dgm:prSet presAssocID="{BD1E9C62-3E94-4005-B095-7AE05708F7E8}" presName="node" presStyleLbl="node1" presStyleIdx="0" presStyleCnt="4">
        <dgm:presLayoutVars>
          <dgm:bulletEnabled val="1"/>
        </dgm:presLayoutVars>
      </dgm:prSet>
      <dgm:spPr/>
    </dgm:pt>
    <dgm:pt modelId="{51C1F06B-8B76-4502-A7B8-76332AFC7D55}" type="pres">
      <dgm:prSet presAssocID="{33550F5A-36E6-4386-B679-4A1CB5C32F76}" presName="sibTrans" presStyleCnt="0"/>
      <dgm:spPr/>
    </dgm:pt>
    <dgm:pt modelId="{FD3E271B-B87A-4F2B-83DC-96A3234E2602}" type="pres">
      <dgm:prSet presAssocID="{48342644-D31B-4D7C-B80B-4CE16BDDE319}" presName="node" presStyleLbl="node1" presStyleIdx="1" presStyleCnt="4">
        <dgm:presLayoutVars>
          <dgm:bulletEnabled val="1"/>
        </dgm:presLayoutVars>
      </dgm:prSet>
      <dgm:spPr/>
    </dgm:pt>
    <dgm:pt modelId="{9E5AB088-AFCD-43DE-A4D4-47F729BBBCDC}" type="pres">
      <dgm:prSet presAssocID="{61A5B1E0-33C3-4AEA-839B-018B5868D84C}" presName="sibTrans" presStyleCnt="0"/>
      <dgm:spPr/>
    </dgm:pt>
    <dgm:pt modelId="{0BA7713D-7810-4A77-9CEE-20FD13C8E7C5}" type="pres">
      <dgm:prSet presAssocID="{CC543094-D68A-49A3-91C1-E29850DF5060}" presName="node" presStyleLbl="node1" presStyleIdx="2" presStyleCnt="4">
        <dgm:presLayoutVars>
          <dgm:bulletEnabled val="1"/>
        </dgm:presLayoutVars>
      </dgm:prSet>
      <dgm:spPr/>
    </dgm:pt>
    <dgm:pt modelId="{2BEAF219-3D7C-4E30-80E3-315FBB15FB0C}" type="pres">
      <dgm:prSet presAssocID="{8C493BB0-F410-439F-BDD6-6393517FE32D}" presName="sibTrans" presStyleCnt="0"/>
      <dgm:spPr/>
    </dgm:pt>
    <dgm:pt modelId="{E9D9F35F-99A3-4EA0-BA1A-8DDB0D413C20}" type="pres">
      <dgm:prSet presAssocID="{B114F84F-E4EA-45AA-AC92-A9E90BDDC376}" presName="node" presStyleLbl="node1" presStyleIdx="3" presStyleCnt="4">
        <dgm:presLayoutVars>
          <dgm:bulletEnabled val="1"/>
        </dgm:presLayoutVars>
      </dgm:prSet>
      <dgm:spPr/>
    </dgm:pt>
  </dgm:ptLst>
  <dgm:cxnLst>
    <dgm:cxn modelId="{7AF1570B-E66A-4843-A843-5F3EC91721CD}" type="presOf" srcId="{A4D5B908-48F5-45C1-905C-06669C994C22}" destId="{FD640EF7-4CBA-4442-918A-5A50E0D42CFD}" srcOrd="0" destOrd="0" presId="urn:microsoft.com/office/officeart/2005/8/layout/default"/>
    <dgm:cxn modelId="{22B2D717-03CC-4EDE-9864-CEDDF7AAAFC0}" srcId="{A4D5B908-48F5-45C1-905C-06669C994C22}" destId="{BD1E9C62-3E94-4005-B095-7AE05708F7E8}" srcOrd="0" destOrd="0" parTransId="{303C8AB3-078A-4624-8DBA-1F350EEFECE0}" sibTransId="{33550F5A-36E6-4386-B679-4A1CB5C32F76}"/>
    <dgm:cxn modelId="{B0AD5338-2D8B-4110-A51C-D3F57D9218CB}" type="presOf" srcId="{48342644-D31B-4D7C-B80B-4CE16BDDE319}" destId="{FD3E271B-B87A-4F2B-83DC-96A3234E2602}" srcOrd="0" destOrd="0" presId="urn:microsoft.com/office/officeart/2005/8/layout/default"/>
    <dgm:cxn modelId="{2F319E3A-F333-4353-A8DB-879389588C89}" srcId="{A4D5B908-48F5-45C1-905C-06669C994C22}" destId="{48342644-D31B-4D7C-B80B-4CE16BDDE319}" srcOrd="1" destOrd="0" parTransId="{607D2398-6E80-44E1-B7EE-73B5C2897FF5}" sibTransId="{61A5B1E0-33C3-4AEA-839B-018B5868D84C}"/>
    <dgm:cxn modelId="{B28C8F3D-61BB-4DAF-9C24-1BADE789526A}" srcId="{A4D5B908-48F5-45C1-905C-06669C994C22}" destId="{B114F84F-E4EA-45AA-AC92-A9E90BDDC376}" srcOrd="3" destOrd="0" parTransId="{7C8066FD-87E5-4ED0-9EEB-2C3702790310}" sibTransId="{38499FEC-3BB6-4EED-8BA8-42AEE7074D12}"/>
    <dgm:cxn modelId="{1C26D56A-CE50-4888-9E2D-511DCEEB3812}" type="presOf" srcId="{CC543094-D68A-49A3-91C1-E29850DF5060}" destId="{0BA7713D-7810-4A77-9CEE-20FD13C8E7C5}" srcOrd="0" destOrd="0" presId="urn:microsoft.com/office/officeart/2005/8/layout/default"/>
    <dgm:cxn modelId="{CE448857-1ABD-4830-8EBB-AF49A7C72088}" type="presOf" srcId="{BD1E9C62-3E94-4005-B095-7AE05708F7E8}" destId="{F06FBE42-9ADE-43FA-AB03-AE2E27235E6C}" srcOrd="0" destOrd="0" presId="urn:microsoft.com/office/officeart/2005/8/layout/default"/>
    <dgm:cxn modelId="{5FB1EB87-5D83-4D35-B5A4-8D4D16537FFE}" type="presOf" srcId="{B114F84F-E4EA-45AA-AC92-A9E90BDDC376}" destId="{E9D9F35F-99A3-4EA0-BA1A-8DDB0D413C20}" srcOrd="0" destOrd="0" presId="urn:microsoft.com/office/officeart/2005/8/layout/default"/>
    <dgm:cxn modelId="{D7AE02DD-C540-49FE-B8B3-EFC7F261F242}" srcId="{A4D5B908-48F5-45C1-905C-06669C994C22}" destId="{CC543094-D68A-49A3-91C1-E29850DF5060}" srcOrd="2" destOrd="0" parTransId="{BFC480CE-3FE8-4443-A5FA-ACE25DB05E14}" sibTransId="{8C493BB0-F410-439F-BDD6-6393517FE32D}"/>
    <dgm:cxn modelId="{5DF9FC08-C2CB-4B20-97CD-9520407A9179}" type="presParOf" srcId="{FD640EF7-4CBA-4442-918A-5A50E0D42CFD}" destId="{F06FBE42-9ADE-43FA-AB03-AE2E27235E6C}" srcOrd="0" destOrd="0" presId="urn:microsoft.com/office/officeart/2005/8/layout/default"/>
    <dgm:cxn modelId="{05DADE4B-A109-4E5F-9FAB-F46A9160353C}" type="presParOf" srcId="{FD640EF7-4CBA-4442-918A-5A50E0D42CFD}" destId="{51C1F06B-8B76-4502-A7B8-76332AFC7D55}" srcOrd="1" destOrd="0" presId="urn:microsoft.com/office/officeart/2005/8/layout/default"/>
    <dgm:cxn modelId="{AEA0BAB2-02EE-4915-9DDD-09FA4C84E318}" type="presParOf" srcId="{FD640EF7-4CBA-4442-918A-5A50E0D42CFD}" destId="{FD3E271B-B87A-4F2B-83DC-96A3234E2602}" srcOrd="2" destOrd="0" presId="urn:microsoft.com/office/officeart/2005/8/layout/default"/>
    <dgm:cxn modelId="{2A48378B-E22D-4923-80C3-56C2A37C6A36}" type="presParOf" srcId="{FD640EF7-4CBA-4442-918A-5A50E0D42CFD}" destId="{9E5AB088-AFCD-43DE-A4D4-47F729BBBCDC}" srcOrd="3" destOrd="0" presId="urn:microsoft.com/office/officeart/2005/8/layout/default"/>
    <dgm:cxn modelId="{0E5D55FA-D82D-4DE8-9214-342C9418A0B6}" type="presParOf" srcId="{FD640EF7-4CBA-4442-918A-5A50E0D42CFD}" destId="{0BA7713D-7810-4A77-9CEE-20FD13C8E7C5}" srcOrd="4" destOrd="0" presId="urn:microsoft.com/office/officeart/2005/8/layout/default"/>
    <dgm:cxn modelId="{0D554FD1-A61E-42C1-A1FF-25CA4B222DB3}" type="presParOf" srcId="{FD640EF7-4CBA-4442-918A-5A50E0D42CFD}" destId="{2BEAF219-3D7C-4E30-80E3-315FBB15FB0C}" srcOrd="5" destOrd="0" presId="urn:microsoft.com/office/officeart/2005/8/layout/default"/>
    <dgm:cxn modelId="{C2B81B88-505E-4A41-B3CA-433B1540E2A2}" type="presParOf" srcId="{FD640EF7-4CBA-4442-918A-5A50E0D42CFD}" destId="{E9D9F35F-99A3-4EA0-BA1A-8DDB0D413C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FBE42-9ADE-43FA-AB03-AE2E27235E6C}">
      <dsp:nvSpPr>
        <dsp:cNvPr id="0" name=""/>
        <dsp:cNvSpPr/>
      </dsp:nvSpPr>
      <dsp:spPr>
        <a:xfrm>
          <a:off x="1748328" y="2647"/>
          <a:ext cx="3343110" cy="200586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nb-NO" sz="3000" b="0" i="0" kern="1200" baseline="0" dirty="0" err="1"/>
            <a:t>Epistemological</a:t>
          </a:r>
          <a:r>
            <a:rPr lang="nb-NO" sz="3000" b="0" i="0" kern="1200" baseline="0" dirty="0"/>
            <a:t>: </a:t>
          </a:r>
          <a:r>
            <a:rPr lang="nb-NO" sz="3000" b="0" i="0" kern="1200" baseline="0" dirty="0" err="1"/>
            <a:t>establishing</a:t>
          </a:r>
          <a:r>
            <a:rPr lang="nb-NO" sz="3000" b="0" i="0" kern="1200" baseline="0" dirty="0"/>
            <a:t> </a:t>
          </a:r>
          <a:r>
            <a:rPr lang="nb-NO" sz="3000" b="0" i="0" kern="1200" baseline="0" dirty="0" err="1"/>
            <a:t>what</a:t>
          </a:r>
          <a:r>
            <a:rPr lang="nb-NO" sz="3000" b="0" i="0" kern="1200" baseline="0" dirty="0"/>
            <a:t> </a:t>
          </a:r>
          <a:r>
            <a:rPr lang="nb-NO" sz="3000" b="0" i="0" kern="1200" baseline="0" dirty="0" err="1"/>
            <a:t>happened</a:t>
          </a:r>
          <a:r>
            <a:rPr lang="nb-NO" sz="3000" b="0" i="0" kern="1200" baseline="0" dirty="0"/>
            <a:t>.</a:t>
          </a:r>
          <a:endParaRPr lang="en-US" sz="3000" kern="1200" dirty="0"/>
        </a:p>
      </dsp:txBody>
      <dsp:txXfrm>
        <a:off x="1748328" y="2647"/>
        <a:ext cx="3343110" cy="2005866"/>
      </dsp:txXfrm>
    </dsp:sp>
    <dsp:sp modelId="{FD3E271B-B87A-4F2B-83DC-96A3234E2602}">
      <dsp:nvSpPr>
        <dsp:cNvPr id="0" name=""/>
        <dsp:cNvSpPr/>
      </dsp:nvSpPr>
      <dsp:spPr>
        <a:xfrm>
          <a:off x="5425749" y="2647"/>
          <a:ext cx="3343110" cy="200586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dirty="0"/>
            <a:t>Preventive: identifying pathways to avoidance.</a:t>
          </a:r>
          <a:endParaRPr lang="en-US" sz="3000" kern="1200" dirty="0"/>
        </a:p>
      </dsp:txBody>
      <dsp:txXfrm>
        <a:off x="5425749" y="2647"/>
        <a:ext cx="3343110" cy="2005866"/>
      </dsp:txXfrm>
    </dsp:sp>
    <dsp:sp modelId="{0BA7713D-7810-4A77-9CEE-20FD13C8E7C5}">
      <dsp:nvSpPr>
        <dsp:cNvPr id="0" name=""/>
        <dsp:cNvSpPr/>
      </dsp:nvSpPr>
      <dsp:spPr>
        <a:xfrm>
          <a:off x="1748328" y="2342824"/>
          <a:ext cx="3343110" cy="200586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u="none" strike="noStrike" kern="1200" baseline="0" dirty="0">
              <a:latin typeface="AdvP7B6C"/>
            </a:rPr>
            <a:t>Moral: </a:t>
          </a:r>
          <a:r>
            <a:rPr lang="nb-NO" sz="3000" b="0" i="0" u="none" strike="noStrike" kern="1200" baseline="0" dirty="0" err="1">
              <a:latin typeface="AdvP7B6C"/>
            </a:rPr>
            <a:t>Accountatbility</a:t>
          </a:r>
          <a:r>
            <a:rPr lang="nb-NO" sz="3000" b="0" i="0" u="none" strike="noStrike" kern="1200" baseline="0" dirty="0">
              <a:latin typeface="AdvP7B6C"/>
            </a:rPr>
            <a:t> and </a:t>
          </a:r>
          <a:r>
            <a:rPr lang="nb-NO" sz="3000" b="0" i="0" u="none" strike="noStrike" kern="1200" baseline="0" dirty="0" err="1">
              <a:latin typeface="AdvP7B6C"/>
            </a:rPr>
            <a:t>need</a:t>
          </a:r>
          <a:r>
            <a:rPr lang="nb-NO" sz="3000" b="0" i="0" u="none" strike="noStrike" kern="1200" baseline="0" dirty="0">
              <a:latin typeface="AdvP7B6C"/>
            </a:rPr>
            <a:t> for </a:t>
          </a:r>
          <a:r>
            <a:rPr lang="nb-NO" sz="3000" b="0" i="0" u="none" strike="noStrike" kern="1200" baseline="0" dirty="0" err="1">
              <a:latin typeface="AdvP7B6C"/>
            </a:rPr>
            <a:t>restorative</a:t>
          </a:r>
          <a:r>
            <a:rPr lang="nb-NO" sz="3000" b="0" i="0" u="none" strike="noStrike" kern="1200" baseline="0" dirty="0">
              <a:latin typeface="AdvP7B6C"/>
            </a:rPr>
            <a:t> </a:t>
          </a:r>
          <a:r>
            <a:rPr lang="nb-NO" sz="3000" b="0" i="0" u="none" strike="noStrike" kern="1200" baseline="0" dirty="0" err="1">
              <a:latin typeface="AdvP7B6C"/>
            </a:rPr>
            <a:t>processes</a:t>
          </a:r>
          <a:endParaRPr lang="en-US" sz="3000" kern="1200" dirty="0"/>
        </a:p>
      </dsp:txBody>
      <dsp:txXfrm>
        <a:off x="1748328" y="2342824"/>
        <a:ext cx="3343110" cy="2005866"/>
      </dsp:txXfrm>
    </dsp:sp>
    <dsp:sp modelId="{E9D9F35F-99A3-4EA0-BA1A-8DDB0D413C20}">
      <dsp:nvSpPr>
        <dsp:cNvPr id="0" name=""/>
        <dsp:cNvSpPr/>
      </dsp:nvSpPr>
      <dsp:spPr>
        <a:xfrm>
          <a:off x="5425749" y="2342824"/>
          <a:ext cx="3343110" cy="200586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Existential: finding an explanation for the suffering that occurred.</a:t>
          </a:r>
          <a:endParaRPr lang="en-US" sz="3000" kern="1200"/>
        </a:p>
      </dsp:txBody>
      <dsp:txXfrm>
        <a:off x="5425749" y="2342824"/>
        <a:ext cx="3343110" cy="20058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A8AA4-B91E-48D5-A65B-673457A91237}" type="datetimeFigureOut">
              <a:rPr lang="nb-NO" smtClean="0"/>
              <a:t>04.06.2025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2FCCB-4D5F-4E3F-95F5-C20B5524C507}" type="slidenum">
              <a:rPr lang="nb-NO" smtClean="0"/>
              <a:t>‹#›</a:t>
            </a:fld>
            <a:endParaRPr lang="nb-NO"/>
          </a:p>
        </p:txBody>
      </p:sp>
    </p:spTree>
    <p:extLst>
      <p:ext uri="{BB962C8B-B14F-4D97-AF65-F5344CB8AC3E}">
        <p14:creationId xmlns:p14="http://schemas.microsoft.com/office/powerpoint/2010/main" val="212410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What</a:t>
            </a:r>
            <a:r>
              <a:rPr lang="nb-NO" dirty="0"/>
              <a:t> </a:t>
            </a:r>
            <a:r>
              <a:rPr lang="nb-NO" dirty="0" err="1"/>
              <a:t>are</a:t>
            </a:r>
            <a:r>
              <a:rPr lang="nb-NO" dirty="0"/>
              <a:t> </a:t>
            </a:r>
            <a:r>
              <a:rPr lang="nb-NO" dirty="0" err="1"/>
              <a:t>sufficent</a:t>
            </a:r>
            <a:r>
              <a:rPr lang="nb-NO" dirty="0"/>
              <a:t> </a:t>
            </a:r>
            <a:r>
              <a:rPr lang="nb-NO" dirty="0" err="1"/>
              <a:t>improvement</a:t>
            </a:r>
            <a:r>
              <a:rPr lang="nb-NO" dirty="0"/>
              <a:t> </a:t>
            </a:r>
            <a:r>
              <a:rPr lang="nb-NO" dirty="0" err="1"/>
              <a:t>measures</a:t>
            </a:r>
            <a:r>
              <a:rPr lang="nb-NO" dirty="0"/>
              <a:t>. How </a:t>
            </a:r>
            <a:r>
              <a:rPr lang="nb-NO" dirty="0" err="1"/>
              <a:t>can</a:t>
            </a:r>
            <a:r>
              <a:rPr lang="nb-NO" dirty="0"/>
              <a:t> </a:t>
            </a:r>
            <a:r>
              <a:rPr lang="nb-NO" dirty="0" err="1"/>
              <a:t>we</a:t>
            </a:r>
            <a:r>
              <a:rPr lang="nb-NO" dirty="0"/>
              <a:t> </a:t>
            </a:r>
            <a:r>
              <a:rPr lang="nb-NO" dirty="0" err="1"/>
              <a:t>assess</a:t>
            </a:r>
            <a:r>
              <a:rPr lang="nb-NO" dirty="0"/>
              <a:t> </a:t>
            </a:r>
            <a:r>
              <a:rPr lang="nb-NO" dirty="0" err="1"/>
              <a:t>their</a:t>
            </a:r>
            <a:r>
              <a:rPr lang="nb-NO" dirty="0"/>
              <a:t> </a:t>
            </a:r>
            <a:r>
              <a:rPr lang="nb-NO" dirty="0" err="1"/>
              <a:t>effect</a:t>
            </a:r>
            <a:r>
              <a:rPr lang="nb-NO" dirty="0"/>
              <a:t>, </a:t>
            </a:r>
            <a:r>
              <a:rPr lang="nb-NO" dirty="0" err="1"/>
              <a:t>especially</a:t>
            </a:r>
            <a:r>
              <a:rPr lang="nb-NO" dirty="0"/>
              <a:t> </a:t>
            </a:r>
            <a:r>
              <a:rPr lang="nb-NO" dirty="0" err="1"/>
              <a:t>if</a:t>
            </a:r>
            <a:r>
              <a:rPr lang="nb-NO" dirty="0"/>
              <a:t> </a:t>
            </a:r>
            <a:r>
              <a:rPr lang="nb-NO" dirty="0" err="1"/>
              <a:t>they</a:t>
            </a:r>
            <a:r>
              <a:rPr lang="nb-NO" dirty="0"/>
              <a:t> </a:t>
            </a:r>
            <a:r>
              <a:rPr lang="nb-NO" dirty="0" err="1"/>
              <a:t>are</a:t>
            </a:r>
            <a:r>
              <a:rPr lang="nb-NO" dirty="0"/>
              <a:t> designes to </a:t>
            </a:r>
            <a:r>
              <a:rPr lang="nb-NO" dirty="0" err="1"/>
              <a:t>mitigate</a:t>
            </a:r>
            <a:r>
              <a:rPr lang="nb-NO" dirty="0"/>
              <a:t> </a:t>
            </a:r>
            <a:r>
              <a:rPr lang="nb-NO" dirty="0" err="1"/>
              <a:t>rear</a:t>
            </a:r>
            <a:r>
              <a:rPr lang="nb-NO" dirty="0"/>
              <a:t> risks.</a:t>
            </a:r>
          </a:p>
        </p:txBody>
      </p:sp>
      <p:sp>
        <p:nvSpPr>
          <p:cNvPr id="4" name="Plassholder for lysbildenummer 3"/>
          <p:cNvSpPr>
            <a:spLocks noGrp="1"/>
          </p:cNvSpPr>
          <p:nvPr>
            <p:ph type="sldNum" sz="quarter" idx="5"/>
          </p:nvPr>
        </p:nvSpPr>
        <p:spPr/>
        <p:txBody>
          <a:bodyPr/>
          <a:lstStyle/>
          <a:p>
            <a:fld id="{CDC2FCCB-4D5F-4E3F-95F5-C20B5524C507}" type="slidenum">
              <a:rPr lang="nb-NO" smtClean="0"/>
              <a:t>11</a:t>
            </a:fld>
            <a:endParaRPr lang="nb-NO"/>
          </a:p>
        </p:txBody>
      </p:sp>
    </p:spTree>
    <p:extLst>
      <p:ext uri="{BB962C8B-B14F-4D97-AF65-F5344CB8AC3E}">
        <p14:creationId xmlns:p14="http://schemas.microsoft.com/office/powerpoint/2010/main" val="197023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Should</a:t>
            </a:r>
            <a:r>
              <a:rPr lang="nb-NO" dirty="0"/>
              <a:t> and </a:t>
            </a:r>
            <a:r>
              <a:rPr lang="nb-NO" dirty="0" err="1"/>
              <a:t>can</a:t>
            </a:r>
            <a:r>
              <a:rPr lang="nb-NO" dirty="0"/>
              <a:t> </a:t>
            </a:r>
            <a:r>
              <a:rPr lang="nb-NO" dirty="0" err="1"/>
              <a:t>reugluators</a:t>
            </a:r>
            <a:r>
              <a:rPr lang="nb-NO" dirty="0"/>
              <a:t> play a </a:t>
            </a:r>
            <a:r>
              <a:rPr lang="nb-NO" dirty="0" err="1"/>
              <a:t>role</a:t>
            </a:r>
            <a:r>
              <a:rPr lang="nb-NO" dirty="0"/>
              <a:t> in </a:t>
            </a:r>
            <a:r>
              <a:rPr lang="nb-NO" dirty="0" err="1"/>
              <a:t>this</a:t>
            </a:r>
            <a:r>
              <a:rPr lang="nb-NO" dirty="0"/>
              <a:t> </a:t>
            </a:r>
            <a:r>
              <a:rPr lang="nb-NO" dirty="0" err="1"/>
              <a:t>psychological</a:t>
            </a:r>
            <a:r>
              <a:rPr lang="nb-NO" dirty="0"/>
              <a:t> </a:t>
            </a:r>
            <a:r>
              <a:rPr lang="nb-NO" dirty="0" err="1"/>
              <a:t>need</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dirty="0">
                <a:latin typeface="AdvP7B6C"/>
              </a:rPr>
              <a:t>Dekker states that : Implied in this is the conviction that the suffering caused by accidents is </a:t>
            </a:r>
            <a:r>
              <a:rPr lang="en-US" sz="1200" b="0" i="1" u="none" strike="noStrike" baseline="0" dirty="0">
                <a:latin typeface="AdvP7B72"/>
              </a:rPr>
              <a:t>not supposed </a:t>
            </a:r>
            <a:r>
              <a:rPr lang="en-US" sz="1200" b="0" i="1" u="none" strike="noStrike" baseline="0" dirty="0">
                <a:latin typeface="AdvP7B6C"/>
              </a:rPr>
              <a:t>to happen; that a world in which risk is controlled, contained and its consequences absent</a:t>
            </a:r>
            <a:r>
              <a:rPr lang="nb-NO" sz="1200" b="0" i="1" u="none" strike="noStrike" baseline="0" dirty="0">
                <a:latin typeface="AdvP7B72"/>
              </a:rPr>
              <a:t> </a:t>
            </a:r>
            <a:r>
              <a:rPr lang="en-US" sz="1200" b="0" i="1" u="none" strike="noStrike" baseline="0" dirty="0">
                <a:latin typeface="AdvP7B6C"/>
              </a:rPr>
              <a:t>is not only desirable but feasible.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baseline="0" dirty="0">
              <a:latin typeface="AdvP7B6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dvP7B6C"/>
              </a:rPr>
              <a:t>This understanding and expectations can divert attention away from the system perspective that </a:t>
            </a:r>
            <a:r>
              <a:rPr lang="en-US" sz="1200" b="0" i="0" u="none" strike="noStrike" baseline="0" dirty="0" err="1">
                <a:latin typeface="AdvP7B6C"/>
              </a:rPr>
              <a:t>schoolars</a:t>
            </a:r>
            <a:r>
              <a:rPr lang="en-US" sz="1200" b="0" i="0" u="none" strike="noStrike" baseline="0" dirty="0">
                <a:latin typeface="AdvP7B6C"/>
              </a:rPr>
              <a:t> of safety science point out is vital to understand and improve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latin typeface="AdvP7B6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dvP7B6C"/>
              </a:rPr>
              <a:t>When and how should we engage in “ritual” investigation and follow up to attend to the needs of society?</a:t>
            </a:r>
          </a:p>
          <a:p>
            <a:endParaRPr lang="nb-NO" dirty="0"/>
          </a:p>
        </p:txBody>
      </p:sp>
      <p:sp>
        <p:nvSpPr>
          <p:cNvPr id="4" name="Plassholder for lysbildenummer 3"/>
          <p:cNvSpPr>
            <a:spLocks noGrp="1"/>
          </p:cNvSpPr>
          <p:nvPr>
            <p:ph type="sldNum" sz="quarter" idx="5"/>
          </p:nvPr>
        </p:nvSpPr>
        <p:spPr/>
        <p:txBody>
          <a:bodyPr/>
          <a:lstStyle/>
          <a:p>
            <a:fld id="{CDC2FCCB-4D5F-4E3F-95F5-C20B5524C507}" type="slidenum">
              <a:rPr lang="nb-NO" smtClean="0"/>
              <a:t>14</a:t>
            </a:fld>
            <a:endParaRPr lang="nb-NO"/>
          </a:p>
        </p:txBody>
      </p:sp>
    </p:spTree>
    <p:extLst>
      <p:ext uri="{BB962C8B-B14F-4D97-AF65-F5344CB8AC3E}">
        <p14:creationId xmlns:p14="http://schemas.microsoft.com/office/powerpoint/2010/main" val="171047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6" y="800894"/>
            <a:ext cx="3420937" cy="2609850"/>
          </a:xfrm>
          <a:prstGeom prst="rect">
            <a:avLst/>
          </a:prstGeom>
        </p:spPr>
        <p:txBody>
          <a:bodyPr lIns="0" tIns="0" rIns="0" bIns="0"/>
          <a:lstStyle>
            <a:lvl1pPr>
              <a:defRPr b="1"/>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38570" y="800894"/>
            <a:ext cx="5105188" cy="545465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19" name="Rektangel 18">
            <a:extLst>
              <a:ext uri="{FF2B5EF4-FFF2-40B4-BE49-F238E27FC236}">
                <a16:creationId xmlns:a16="http://schemas.microsoft.com/office/drawing/2014/main" id="{4CC61354-6CB3-3E4B-BA94-18E207AC1E54}"/>
              </a:ext>
              <a:ext uri="{C183D7F6-B498-43B3-948B-1728B52AA6E4}">
                <adec:decorative xmlns:adec="http://schemas.microsoft.com/office/drawing/2017/decorative" val="1"/>
              </a:ext>
            </a:extLst>
          </p:cNvPr>
          <p:cNvSpPr>
            <a:spLocks noChangeAspect="1"/>
          </p:cNvSpPr>
          <p:nvPr userDrawn="1"/>
        </p:nvSpPr>
        <p:spPr>
          <a:xfrm>
            <a:off x="641476"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171431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mmerpunkter og bilde høyre">
    <p:spTree>
      <p:nvGrpSpPr>
        <p:cNvPr id="1" name=""/>
        <p:cNvGrpSpPr/>
        <p:nvPr/>
      </p:nvGrpSpPr>
      <p:grpSpPr>
        <a:xfrm>
          <a:off x="0" y="0"/>
          <a:ext cx="0" cy="0"/>
          <a:chOff x="0" y="0"/>
          <a:chExt cx="0" cy="0"/>
        </a:xfrm>
      </p:grpSpPr>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8131176" y="800894"/>
            <a:ext cx="3420937" cy="5454650"/>
          </a:xfrm>
          <a:prstGeom prst="rect">
            <a:avLst/>
          </a:prstGeom>
        </p:spPr>
        <p:txBody>
          <a:bodyPr lIns="0" tIns="0" rIns="0" bIns="0"/>
          <a:lstStyle>
            <a:lvl1pPr marL="0" indent="-270000" defTabSz="270000">
              <a:spcBef>
                <a:spcPts val="1000"/>
              </a:spcBef>
              <a:spcAft>
                <a:spcPts val="0"/>
              </a:spcAft>
              <a:buFontTx/>
              <a:buNone/>
              <a:defRPr b="0"/>
            </a:lvl1pPr>
            <a:lvl2pPr marL="540000" indent="-270000" defTabSz="270000">
              <a:buFontTx/>
              <a:buNone/>
              <a:defRPr b="0"/>
            </a:lvl2pPr>
            <a:lvl3pPr marL="540000" indent="-270000" defTabSz="270000">
              <a:buFontTx/>
              <a:buNone/>
              <a:defRPr b="0"/>
            </a:lvl3pPr>
            <a:lvl4pPr marL="540000" indent="-270000" defTabSz="270000">
              <a:buFontTx/>
              <a:buNone/>
              <a:defRPr b="0"/>
            </a:lvl4pPr>
            <a:lvl5pPr marL="540000" indent="-270000" defTabSz="270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Rektangel 7">
            <a:extLst>
              <a:ext uri="{FF2B5EF4-FFF2-40B4-BE49-F238E27FC236}">
                <a16:creationId xmlns:a16="http://schemas.microsoft.com/office/drawing/2014/main" id="{AC08F7BE-E446-AA4D-A2CF-643A827EDE3E}"/>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9" name="Content Placeholder 2">
            <a:extLst>
              <a:ext uri="{FF2B5EF4-FFF2-40B4-BE49-F238E27FC236}">
                <a16:creationId xmlns:a16="http://schemas.microsoft.com/office/drawing/2014/main" id="{37C5374E-AFC8-9C42-90C6-0158A1BFC56F}"/>
              </a:ext>
            </a:extLst>
          </p:cNvPr>
          <p:cNvSpPr>
            <a:spLocks noGrp="1"/>
          </p:cNvSpPr>
          <p:nvPr>
            <p:ph idx="1"/>
          </p:nvPr>
        </p:nvSpPr>
        <p:spPr>
          <a:xfrm>
            <a:off x="649831" y="800894"/>
            <a:ext cx="5105188" cy="5454650"/>
          </a:xfrm>
          <a:prstGeom prst="rect">
            <a:avLst/>
          </a:prstGeom>
        </p:spPr>
        <p:txBody>
          <a:bodyPr lIns="0" tIns="0" rIns="0" bIns="0"/>
          <a:lstStyle>
            <a:lvl1pPr marL="270000" indent="-270000" defTabSz="270000">
              <a:spcBef>
                <a:spcPts val="1250"/>
              </a:spcBef>
              <a:spcAft>
                <a:spcPts val="0"/>
              </a:spcAft>
              <a:buFont typeface="+mj-lt"/>
              <a:buAutoNum type="arabicPeriod"/>
              <a:defRPr sz="1500" b="0"/>
            </a:lvl1pPr>
            <a:lvl2pPr marL="540000" indent="-270000" defTabSz="270000">
              <a:buFont typeface="+mj-lt"/>
              <a:buAutoNum type="arabicPeriod"/>
              <a:defRPr sz="1500" b="0"/>
            </a:lvl2pPr>
            <a:lvl3pPr marL="540000" indent="-270000" defTabSz="270000">
              <a:buFont typeface="+mj-lt"/>
              <a:buAutoNum type="arabicPeriod"/>
              <a:defRPr sz="1500" b="0"/>
            </a:lvl3pPr>
            <a:lvl4pPr marL="540000" indent="-270000" defTabSz="270000">
              <a:buFont typeface="+mj-lt"/>
              <a:buAutoNum type="arabicPeriod"/>
              <a:defRPr sz="1500" b="0"/>
            </a:lvl4pPr>
            <a:lvl5pPr marL="540000" indent="-270000" defTabSz="270000">
              <a:buFont typeface="+mj-lt"/>
              <a:buAutoNum type="arabicPeriod"/>
              <a:defRPr sz="1500"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3046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lepunkter og bilde venstre">
    <p:spTree>
      <p:nvGrpSpPr>
        <p:cNvPr id="1" name=""/>
        <p:cNvGrpSpPr/>
        <p:nvPr/>
      </p:nvGrpSpPr>
      <p:grpSpPr>
        <a:xfrm>
          <a:off x="0" y="0"/>
          <a:ext cx="0" cy="0"/>
          <a:chOff x="0" y="0"/>
          <a:chExt cx="0" cy="0"/>
        </a:xfrm>
      </p:grpSpPr>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641476" y="800894"/>
            <a:ext cx="5455319" cy="545465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Rektangel 7">
            <a:extLst>
              <a:ext uri="{FF2B5EF4-FFF2-40B4-BE49-F238E27FC236}">
                <a16:creationId xmlns:a16="http://schemas.microsoft.com/office/drawing/2014/main" id="{AC08F7BE-E446-AA4D-A2CF-643A827EDE3E}"/>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6" name="Content Placeholder 2">
            <a:extLst>
              <a:ext uri="{FF2B5EF4-FFF2-40B4-BE49-F238E27FC236}">
                <a16:creationId xmlns:a16="http://schemas.microsoft.com/office/drawing/2014/main" id="{2785D62F-A475-FD4F-BC23-8019ABD2A926}"/>
              </a:ext>
            </a:extLst>
          </p:cNvPr>
          <p:cNvSpPr>
            <a:spLocks noGrp="1"/>
          </p:cNvSpPr>
          <p:nvPr>
            <p:ph idx="1"/>
          </p:nvPr>
        </p:nvSpPr>
        <p:spPr>
          <a:xfrm>
            <a:off x="6438570" y="800894"/>
            <a:ext cx="5105188" cy="5454650"/>
          </a:xfrm>
          <a:prstGeom prst="rect">
            <a:avLst/>
          </a:prstGeom>
        </p:spPr>
        <p:txBody>
          <a:bodyPr lIns="0" tIns="0" rIns="0" bIns="0"/>
          <a:lstStyle>
            <a:lvl1pPr marL="216000" indent="-216000" defTabSz="216000">
              <a:spcBef>
                <a:spcPts val="1000"/>
              </a:spcBef>
              <a:spcAft>
                <a:spcPts val="0"/>
              </a:spcAft>
              <a:buFont typeface="Arial" panose="020B0604020202020204" pitchFamily="34" charset="0"/>
              <a:buChar char="•"/>
              <a:defRPr sz="1500" b="0"/>
            </a:lvl1pPr>
            <a:lvl2pPr marL="432000" indent="-216000" defTabSz="216000">
              <a:buFont typeface="Arial" panose="020B0604020202020204" pitchFamily="34" charset="0"/>
              <a:buChar char="•"/>
              <a:defRPr sz="1500" b="0"/>
            </a:lvl2pPr>
            <a:lvl3pPr marL="432000" indent="-216000" defTabSz="216000">
              <a:buFont typeface="Arial" panose="020B0604020202020204" pitchFamily="34" charset="0"/>
              <a:buChar char="•"/>
              <a:defRPr sz="1500" b="0"/>
            </a:lvl3pPr>
            <a:lvl4pPr marL="432000" indent="-216000" defTabSz="216000">
              <a:buFont typeface="Arial" panose="020B0604020202020204" pitchFamily="34" charset="0"/>
              <a:buChar char="•"/>
              <a:defRPr sz="1500" b="0"/>
            </a:lvl4pPr>
            <a:lvl5pPr marL="432000" indent="-216000" defTabSz="216000">
              <a:buFont typeface="Arial" panose="020B0604020202020204" pitchFamily="34" charset="0"/>
              <a:buChar char="•"/>
              <a:defRPr sz="1500"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90085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ummerpunkter og bilde venstre">
    <p:spTree>
      <p:nvGrpSpPr>
        <p:cNvPr id="1" name=""/>
        <p:cNvGrpSpPr/>
        <p:nvPr/>
      </p:nvGrpSpPr>
      <p:grpSpPr>
        <a:xfrm>
          <a:off x="0" y="0"/>
          <a:ext cx="0" cy="0"/>
          <a:chOff x="0" y="0"/>
          <a:chExt cx="0" cy="0"/>
        </a:xfrm>
      </p:grpSpPr>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641476" y="800894"/>
            <a:ext cx="5455319" cy="545465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Rektangel 7">
            <a:extLst>
              <a:ext uri="{FF2B5EF4-FFF2-40B4-BE49-F238E27FC236}">
                <a16:creationId xmlns:a16="http://schemas.microsoft.com/office/drawing/2014/main" id="{AC08F7BE-E446-AA4D-A2CF-643A827EDE3E}"/>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6" name="Content Placeholder 2">
            <a:extLst>
              <a:ext uri="{FF2B5EF4-FFF2-40B4-BE49-F238E27FC236}">
                <a16:creationId xmlns:a16="http://schemas.microsoft.com/office/drawing/2014/main" id="{2785D62F-A475-FD4F-BC23-8019ABD2A926}"/>
              </a:ext>
            </a:extLst>
          </p:cNvPr>
          <p:cNvSpPr>
            <a:spLocks noGrp="1"/>
          </p:cNvSpPr>
          <p:nvPr>
            <p:ph idx="1"/>
          </p:nvPr>
        </p:nvSpPr>
        <p:spPr>
          <a:xfrm>
            <a:off x="6438570" y="800894"/>
            <a:ext cx="5105188" cy="5454650"/>
          </a:xfrm>
          <a:prstGeom prst="rect">
            <a:avLst/>
          </a:prstGeom>
        </p:spPr>
        <p:txBody>
          <a:bodyPr lIns="0" tIns="0" rIns="0" bIns="0"/>
          <a:lstStyle>
            <a:lvl1pPr marL="270000" indent="-270000" defTabSz="270000">
              <a:spcBef>
                <a:spcPts val="1000"/>
              </a:spcBef>
              <a:spcAft>
                <a:spcPts val="0"/>
              </a:spcAft>
              <a:buFont typeface="+mj-lt"/>
              <a:buAutoNum type="arabicPeriod"/>
              <a:defRPr sz="1500" b="0"/>
            </a:lvl1pPr>
            <a:lvl2pPr marL="540000" indent="-270000" defTabSz="270000">
              <a:buFont typeface="+mj-lt"/>
              <a:buAutoNum type="arabicPeriod"/>
              <a:defRPr sz="1500" b="0"/>
            </a:lvl2pPr>
            <a:lvl3pPr marL="540000" indent="-270000" defTabSz="270000">
              <a:buFont typeface="+mj-lt"/>
              <a:buAutoNum type="arabicPeriod"/>
              <a:defRPr sz="1500" b="0"/>
            </a:lvl3pPr>
            <a:lvl4pPr marL="540000" indent="-270000" defTabSz="270000">
              <a:buFont typeface="+mj-lt"/>
              <a:buAutoNum type="arabicPeriod"/>
              <a:defRPr sz="1500" b="0"/>
            </a:lvl4pPr>
            <a:lvl5pPr marL="540000" indent="-270000" defTabSz="270000">
              <a:buFont typeface="+mj-lt"/>
              <a:buAutoNum type="arabicPeriod"/>
              <a:defRPr sz="1500"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78519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Stort innhold Bilde lit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8131176" y="800894"/>
            <a:ext cx="3420937" cy="545465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6" y="800894"/>
            <a:ext cx="5446963" cy="772412"/>
          </a:xfrm>
          <a:prstGeom prst="rect">
            <a:avLst/>
          </a:prstGeom>
        </p:spPr>
        <p:txBody>
          <a:bodyPr lIns="0" tIns="0" rIns="0" bIns="0"/>
          <a:lstStyle>
            <a:lvl1pPr>
              <a:defRPr b="1"/>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9831" y="1772444"/>
            <a:ext cx="5446963" cy="448310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163805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Liten brødtekst Stort bilde venstr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641350" y="800894"/>
            <a:ext cx="5455444" cy="6057106"/>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8121235" y="800894"/>
            <a:ext cx="3420937" cy="772412"/>
          </a:xfrm>
          <a:prstGeom prst="rect">
            <a:avLst/>
          </a:prstGeom>
        </p:spPr>
        <p:txBody>
          <a:bodyPr lIns="0" tIns="0" rIns="0" bIns="0"/>
          <a:lstStyle>
            <a:lvl1pPr>
              <a:defRPr b="1"/>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8129590" y="1772444"/>
            <a:ext cx="3412582" cy="4483100"/>
          </a:xfrm>
          <a:prstGeom prst="rect">
            <a:avLst/>
          </a:prstGeom>
        </p:spPr>
        <p:txBody>
          <a:bodyPr lIns="0" tIns="0" rIns="0" bIns="0"/>
          <a:lstStyle>
            <a:lvl1pPr marL="0" indent="-216000" defTabSz="216000">
              <a:spcBef>
                <a:spcPts val="1000"/>
              </a:spcBef>
              <a:spcAft>
                <a:spcPts val="0"/>
              </a:spcAft>
              <a:buFontTx/>
              <a:buNone/>
              <a:defRPr sz="1500" b="0"/>
            </a:lvl1pPr>
            <a:lvl2pPr marL="432000" indent="-216000" defTabSz="216000">
              <a:buFontTx/>
              <a:buNone/>
              <a:defRPr sz="1500" b="0"/>
            </a:lvl2pPr>
            <a:lvl3pPr marL="432000" indent="-216000" defTabSz="216000">
              <a:buFontTx/>
              <a:buNone/>
              <a:defRPr sz="1500" b="0"/>
            </a:lvl3pPr>
            <a:lvl4pPr marL="432000" indent="-216000" defTabSz="216000">
              <a:buFontTx/>
              <a:buNone/>
              <a:defRPr sz="1500" b="0"/>
            </a:lvl4pPr>
            <a:lvl5pPr marL="432000" indent="-216000" defTabSz="216000">
              <a:buFontTx/>
              <a:buNone/>
              <a:defRPr sz="1500"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1194982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ganisasjonskart_Helsetilsynet_forvaltninge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hasCustomPrompt="1"/>
          </p:nvPr>
        </p:nvSpPr>
        <p:spPr>
          <a:xfrm>
            <a:off x="641475" y="800894"/>
            <a:ext cx="3420937" cy="772412"/>
          </a:xfrm>
          <a:prstGeom prst="rect">
            <a:avLst/>
          </a:prstGeom>
        </p:spPr>
        <p:txBody>
          <a:bodyPr lIns="0" tIns="0" rIns="0" bIns="0"/>
          <a:lstStyle>
            <a:lvl1pPr>
              <a:defRPr b="1">
                <a:solidFill>
                  <a:srgbClr val="FF0000"/>
                </a:solidFill>
              </a:defRPr>
            </a:lvl1pPr>
          </a:lstStyle>
          <a:p>
            <a:r>
              <a:rPr lang="nb-NO" dirty="0"/>
              <a:t>Statens helsetilsyn og statsforvalterne i den statlige forvaltningen</a:t>
            </a:r>
            <a:endParaRPr lang="en-US" dirty="0"/>
          </a:p>
        </p:txBody>
      </p:sp>
      <p:pic>
        <p:nvPicPr>
          <p:cNvPr id="17" name="Bilde 16">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Helsetilsynet">
            <a:extLst>
              <a:ext uri="{FF2B5EF4-FFF2-40B4-BE49-F238E27FC236}">
                <a16:creationId xmlns:a16="http://schemas.microsoft.com/office/drawing/2014/main" id="{2B4CEDA0-8BA2-C65A-40C4-DF68FA6A24EA}"/>
              </a:ext>
            </a:extLst>
          </p:cNvPr>
          <p:cNvSpPr/>
          <p:nvPr userDrawn="1"/>
        </p:nvSpPr>
        <p:spPr>
          <a:xfrm>
            <a:off x="2106367" y="3408248"/>
            <a:ext cx="1512168" cy="792088"/>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endParaRPr lang="nb-NO" sz="1300" dirty="0"/>
          </a:p>
        </p:txBody>
      </p:sp>
      <p:pic>
        <p:nvPicPr>
          <p:cNvPr id="4" name="Helsetilsynets logo">
            <a:extLst>
              <a:ext uri="{FF2B5EF4-FFF2-40B4-BE49-F238E27FC236}">
                <a16:creationId xmlns:a16="http://schemas.microsoft.com/office/drawing/2014/main" id="{C3BBCD36-1A73-E922-E899-71C95265DC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9842" y="3681556"/>
            <a:ext cx="1303854" cy="224934"/>
          </a:xfrm>
          <a:prstGeom prst="rect">
            <a:avLst/>
          </a:prstGeom>
          <a:ln w="28575">
            <a:noFill/>
          </a:ln>
        </p:spPr>
      </p:pic>
      <p:cxnSp>
        <p:nvCxnSpPr>
          <p:cNvPr id="7" name="Rett linje 6">
            <a:extLst>
              <a:ext uri="{FF2B5EF4-FFF2-40B4-BE49-F238E27FC236}">
                <a16:creationId xmlns:a16="http://schemas.microsoft.com/office/drawing/2014/main" id="{A0C8C177-5D3B-F9AD-0B66-55C94DC73A20}"/>
              </a:ext>
            </a:extLst>
          </p:cNvPr>
          <p:cNvCxnSpPr/>
          <p:nvPr userDrawn="1"/>
        </p:nvCxnSpPr>
        <p:spPr>
          <a:xfrm>
            <a:off x="9870410" y="2978403"/>
            <a:ext cx="1737" cy="432168"/>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66D423A3-188D-1CE8-D3C4-D6273DA9B200}"/>
              </a:ext>
            </a:extLst>
          </p:cNvPr>
          <p:cNvCxnSpPr/>
          <p:nvPr userDrawn="1"/>
        </p:nvCxnSpPr>
        <p:spPr>
          <a:xfrm>
            <a:off x="9398259" y="4043626"/>
            <a:ext cx="0" cy="576064"/>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34614087-EEE4-CD5F-46CA-17E85CE3811D}"/>
              </a:ext>
            </a:extLst>
          </p:cNvPr>
          <p:cNvCxnSpPr/>
          <p:nvPr userDrawn="1"/>
        </p:nvCxnSpPr>
        <p:spPr>
          <a:xfrm>
            <a:off x="2486819" y="2979950"/>
            <a:ext cx="0" cy="440147"/>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CD9012C8-E9D3-2811-06FD-DF3742245391}"/>
              </a:ext>
            </a:extLst>
          </p:cNvPr>
          <p:cNvCxnSpPr/>
          <p:nvPr userDrawn="1"/>
        </p:nvCxnSpPr>
        <p:spPr>
          <a:xfrm>
            <a:off x="8173357" y="4183691"/>
            <a:ext cx="0" cy="576064"/>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4CE336B4-42EB-6EB0-7A5A-AA64B76CB00D}"/>
              </a:ext>
            </a:extLst>
          </p:cNvPr>
          <p:cNvCxnSpPr/>
          <p:nvPr userDrawn="1"/>
        </p:nvCxnSpPr>
        <p:spPr>
          <a:xfrm>
            <a:off x="6532663" y="4203827"/>
            <a:ext cx="0" cy="576064"/>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503D71D-1855-EB2C-A1D8-A37ED471926A}"/>
              </a:ext>
            </a:extLst>
          </p:cNvPr>
          <p:cNvCxnSpPr/>
          <p:nvPr userDrawn="1"/>
        </p:nvCxnSpPr>
        <p:spPr>
          <a:xfrm>
            <a:off x="3964629" y="2998494"/>
            <a:ext cx="5732" cy="432168"/>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5441A945-1BBE-FE1D-0B5F-FEA17F3C22A7}"/>
              </a:ext>
            </a:extLst>
          </p:cNvPr>
          <p:cNvCxnSpPr/>
          <p:nvPr userDrawn="1"/>
        </p:nvCxnSpPr>
        <p:spPr>
          <a:xfrm>
            <a:off x="7242050" y="2987928"/>
            <a:ext cx="1737" cy="432168"/>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73794C0D-4198-3FF3-BDDC-CAC307D4B181}"/>
              </a:ext>
            </a:extLst>
          </p:cNvPr>
          <p:cNvCxnSpPr/>
          <p:nvPr userDrawn="1"/>
        </p:nvCxnSpPr>
        <p:spPr>
          <a:xfrm flipH="1">
            <a:off x="5881283" y="2979949"/>
            <a:ext cx="5733" cy="432068"/>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6ABF4169-E337-262D-0D1D-8E722937047F}"/>
              </a:ext>
            </a:extLst>
          </p:cNvPr>
          <p:cNvCxnSpPr/>
          <p:nvPr userDrawn="1"/>
        </p:nvCxnSpPr>
        <p:spPr>
          <a:xfrm>
            <a:off x="4505204" y="4138517"/>
            <a:ext cx="0" cy="576064"/>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Vinkel 11">
            <a:extLst>
              <a:ext uri="{FF2B5EF4-FFF2-40B4-BE49-F238E27FC236}">
                <a16:creationId xmlns:a16="http://schemas.microsoft.com/office/drawing/2014/main" id="{3DBE9BF1-B6F2-7EB5-48F7-4B8BC1201BA3}"/>
              </a:ext>
            </a:extLst>
          </p:cNvPr>
          <p:cNvCxnSpPr>
            <a:cxnSpLocks/>
          </p:cNvCxnSpPr>
          <p:nvPr userDrawn="1"/>
        </p:nvCxnSpPr>
        <p:spPr>
          <a:xfrm rot="16200000" flipH="1">
            <a:off x="3278855" y="3800006"/>
            <a:ext cx="522637" cy="1343434"/>
          </a:xfrm>
          <a:prstGeom prst="bent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201D049-DE49-A49F-01DF-93EBCCA9CD86}"/>
              </a:ext>
            </a:extLst>
          </p:cNvPr>
          <p:cNvCxnSpPr/>
          <p:nvPr userDrawn="1"/>
        </p:nvCxnSpPr>
        <p:spPr>
          <a:xfrm>
            <a:off x="1938822" y="2841793"/>
            <a:ext cx="0" cy="1800200"/>
          </a:xfrm>
          <a:prstGeom prst="line">
            <a:avLst/>
          </a:prstGeom>
          <a:ln w="57150">
            <a:solidFill>
              <a:srgbClr val="00FFCC"/>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D7644A06-87FC-811F-788B-A6D476386A11}"/>
              </a:ext>
            </a:extLst>
          </p:cNvPr>
          <p:cNvCxnSpPr>
            <a:cxnSpLocks/>
          </p:cNvCxnSpPr>
          <p:nvPr userDrawn="1"/>
        </p:nvCxnSpPr>
        <p:spPr>
          <a:xfrm>
            <a:off x="4457239" y="2986270"/>
            <a:ext cx="0" cy="287635"/>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Vinkel 9">
            <a:extLst>
              <a:ext uri="{FF2B5EF4-FFF2-40B4-BE49-F238E27FC236}">
                <a16:creationId xmlns:a16="http://schemas.microsoft.com/office/drawing/2014/main" id="{9988F070-2E70-D327-ECCE-577B08A15E81}"/>
              </a:ext>
            </a:extLst>
          </p:cNvPr>
          <p:cNvCxnSpPr>
            <a:cxnSpLocks/>
          </p:cNvCxnSpPr>
          <p:nvPr userDrawn="1"/>
        </p:nvCxnSpPr>
        <p:spPr>
          <a:xfrm rot="5400000">
            <a:off x="2105417" y="2917244"/>
            <a:ext cx="432048" cy="760652"/>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ADDE73F-28F8-45B5-B624-832481490036}"/>
              </a:ext>
            </a:extLst>
          </p:cNvPr>
          <p:cNvCxnSpPr>
            <a:cxnSpLocks/>
          </p:cNvCxnSpPr>
          <p:nvPr userDrawn="1"/>
        </p:nvCxnSpPr>
        <p:spPr>
          <a:xfrm>
            <a:off x="7972948" y="3009935"/>
            <a:ext cx="0" cy="287635"/>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8D976769-8FA3-A6B5-D0B8-28DCFB0433A7}"/>
              </a:ext>
            </a:extLst>
          </p:cNvPr>
          <p:cNvCxnSpPr>
            <a:cxnSpLocks/>
          </p:cNvCxnSpPr>
          <p:nvPr userDrawn="1"/>
        </p:nvCxnSpPr>
        <p:spPr>
          <a:xfrm>
            <a:off x="6114849" y="2998494"/>
            <a:ext cx="0" cy="287635"/>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16F908C-EF0F-E20D-C715-DC439CCFFEFE}"/>
              </a:ext>
            </a:extLst>
          </p:cNvPr>
          <p:cNvCxnSpPr>
            <a:cxnSpLocks/>
          </p:cNvCxnSpPr>
          <p:nvPr userDrawn="1"/>
        </p:nvCxnSpPr>
        <p:spPr>
          <a:xfrm>
            <a:off x="9394896" y="3009935"/>
            <a:ext cx="0" cy="287635"/>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166AF78-163D-0EF5-AA94-086EFE6FE480}"/>
              </a:ext>
            </a:extLst>
          </p:cNvPr>
          <p:cNvCxnSpPr>
            <a:cxnSpLocks/>
          </p:cNvCxnSpPr>
          <p:nvPr userDrawn="1"/>
        </p:nvCxnSpPr>
        <p:spPr>
          <a:xfrm>
            <a:off x="2486819" y="3273905"/>
            <a:ext cx="6911440" cy="0"/>
          </a:xfrm>
          <a:prstGeom prst="line">
            <a:avLst/>
          </a:prstGeom>
          <a:ln w="28575"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4" name="Statsforvalteren – tilsyn og klagebehandling Helse- og omsorgstjenester Folkehelsearbeid / Sosiale tjenester / Barnevern / Enslige mindreårige i asylmottak">
            <a:extLst>
              <a:ext uri="{FF2B5EF4-FFF2-40B4-BE49-F238E27FC236}">
                <a16:creationId xmlns:a16="http://schemas.microsoft.com/office/drawing/2014/main" id="{91036E2E-A90E-B45B-FAEF-90FE27850369}"/>
              </a:ext>
            </a:extLst>
          </p:cNvPr>
          <p:cNvGraphicFramePr>
            <a:graphicFrameLocks noGrp="1"/>
          </p:cNvGraphicFramePr>
          <p:nvPr userDrawn="1"/>
        </p:nvGraphicFramePr>
        <p:xfrm>
          <a:off x="1650417" y="4619690"/>
          <a:ext cx="8909660" cy="1008072"/>
        </p:xfrm>
        <a:graphic>
          <a:graphicData uri="http://schemas.openxmlformats.org/drawingml/2006/table">
            <a:tbl>
              <a:tblPr firstRow="1" bandRow="1">
                <a:tableStyleId>{5C22544A-7EE6-4342-B048-85BDC9FD1C3A}</a:tableStyleId>
              </a:tblPr>
              <a:tblGrid>
                <a:gridCol w="2227415">
                  <a:extLst>
                    <a:ext uri="{9D8B030D-6E8A-4147-A177-3AD203B41FA5}">
                      <a16:colId xmlns:a16="http://schemas.microsoft.com/office/drawing/2014/main" val="20000"/>
                    </a:ext>
                  </a:extLst>
                </a:gridCol>
                <a:gridCol w="2227415">
                  <a:extLst>
                    <a:ext uri="{9D8B030D-6E8A-4147-A177-3AD203B41FA5}">
                      <a16:colId xmlns:a16="http://schemas.microsoft.com/office/drawing/2014/main" val="20001"/>
                    </a:ext>
                  </a:extLst>
                </a:gridCol>
                <a:gridCol w="2227415">
                  <a:extLst>
                    <a:ext uri="{9D8B030D-6E8A-4147-A177-3AD203B41FA5}">
                      <a16:colId xmlns:a16="http://schemas.microsoft.com/office/drawing/2014/main" val="20002"/>
                    </a:ext>
                  </a:extLst>
                </a:gridCol>
                <a:gridCol w="2227415">
                  <a:extLst>
                    <a:ext uri="{9D8B030D-6E8A-4147-A177-3AD203B41FA5}">
                      <a16:colId xmlns:a16="http://schemas.microsoft.com/office/drawing/2014/main" val="710843063"/>
                    </a:ext>
                  </a:extLst>
                </a:gridCol>
              </a:tblGrid>
              <a:tr h="36000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Statsforvalteren – tilsyn og klagebehandling</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endParaRPr lang="nb-NO" sz="1200" b="0" kern="1200" dirty="0">
                        <a:solidFill>
                          <a:schemeClr val="tx1"/>
                        </a:solidFill>
                        <a:latin typeface="+mn-lt"/>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6EFB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6EFB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solidFill>
                        <a:effectLst/>
                        <a:uLnTx/>
                        <a:uFillTx/>
                        <a:latin typeface="+mn-lt"/>
                        <a:ea typeface="+mn-ea"/>
                        <a:cs typeface="+mn-cs"/>
                      </a:endParaRP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4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Helse- og omsorgstjenester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Folkehelsearbeid</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nb-NO" sz="1200" b="0" kern="1200" dirty="0">
                          <a:solidFill>
                            <a:schemeClr val="tx1"/>
                          </a:solidFill>
                          <a:latin typeface="+mn-lt"/>
                          <a:ea typeface="+mn-ea"/>
                          <a:cs typeface="+mn-cs"/>
                        </a:rPr>
                        <a:t>Sosiale tjenester</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Barnevern</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Enslige mindreårige i asylmottak</a:t>
                      </a:r>
                    </a:p>
                  </a:txBody>
                  <a:tcPr anchor="ct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35" name="Utlendingsdirektoratet">
            <a:extLst>
              <a:ext uri="{FF2B5EF4-FFF2-40B4-BE49-F238E27FC236}">
                <a16:creationId xmlns:a16="http://schemas.microsoft.com/office/drawing/2014/main" id="{6DC24054-7236-7EA0-EF91-7588ECD1E83D}"/>
              </a:ext>
            </a:extLst>
          </p:cNvPr>
          <p:cNvSpPr/>
          <p:nvPr userDrawn="1"/>
        </p:nvSpPr>
        <p:spPr>
          <a:xfrm>
            <a:off x="8642175" y="3429551"/>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Utlendings-direktoratet</a:t>
            </a:r>
          </a:p>
        </p:txBody>
      </p:sp>
      <p:sp>
        <p:nvSpPr>
          <p:cNvPr id="36" name="Barne-, ungdoms- og familiedirektoratet">
            <a:extLst>
              <a:ext uri="{FF2B5EF4-FFF2-40B4-BE49-F238E27FC236}">
                <a16:creationId xmlns:a16="http://schemas.microsoft.com/office/drawing/2014/main" id="{2D6121E6-E7CE-6A72-6D78-BD8EC19CBD0F}"/>
              </a:ext>
            </a:extLst>
          </p:cNvPr>
          <p:cNvSpPr/>
          <p:nvPr userDrawn="1"/>
        </p:nvSpPr>
        <p:spPr>
          <a:xfrm>
            <a:off x="7001481" y="3418317"/>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Barne-, ungdoms- og familiedirektoratet</a:t>
            </a:r>
          </a:p>
        </p:txBody>
      </p:sp>
      <p:sp>
        <p:nvSpPr>
          <p:cNvPr id="37" name="Arbeids- og velferdsdirektoratet">
            <a:extLst>
              <a:ext uri="{FF2B5EF4-FFF2-40B4-BE49-F238E27FC236}">
                <a16:creationId xmlns:a16="http://schemas.microsoft.com/office/drawing/2014/main" id="{161BBB0B-64B3-3162-B5E4-C531E3DE6C04}"/>
              </a:ext>
            </a:extLst>
          </p:cNvPr>
          <p:cNvSpPr/>
          <p:nvPr userDrawn="1"/>
        </p:nvSpPr>
        <p:spPr>
          <a:xfrm>
            <a:off x="5367004" y="3418317"/>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Arbeids- og velferds-direktoratet</a:t>
            </a:r>
          </a:p>
        </p:txBody>
      </p:sp>
      <p:sp>
        <p:nvSpPr>
          <p:cNvPr id="38" name="Helsedirektoratet">
            <a:extLst>
              <a:ext uri="{FF2B5EF4-FFF2-40B4-BE49-F238E27FC236}">
                <a16:creationId xmlns:a16="http://schemas.microsoft.com/office/drawing/2014/main" id="{6B1424FF-FBB0-EC61-1595-590B7B1C543D}"/>
              </a:ext>
            </a:extLst>
          </p:cNvPr>
          <p:cNvSpPr/>
          <p:nvPr userDrawn="1"/>
        </p:nvSpPr>
        <p:spPr>
          <a:xfrm>
            <a:off x="3738819" y="3418317"/>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Helsedirektoratet</a:t>
            </a:r>
          </a:p>
        </p:txBody>
      </p:sp>
      <p:sp>
        <p:nvSpPr>
          <p:cNvPr id="39" name="Justis- og beredskaps-departementet">
            <a:extLst>
              <a:ext uri="{FF2B5EF4-FFF2-40B4-BE49-F238E27FC236}">
                <a16:creationId xmlns:a16="http://schemas.microsoft.com/office/drawing/2014/main" id="{F093D874-40C9-68F3-7650-6C2DA399E04E}"/>
              </a:ext>
            </a:extLst>
          </p:cNvPr>
          <p:cNvSpPr/>
          <p:nvPr userDrawn="1"/>
        </p:nvSpPr>
        <p:spPr>
          <a:xfrm>
            <a:off x="9047910" y="2194179"/>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Justis- og beredskaps-departementet</a:t>
            </a:r>
          </a:p>
        </p:txBody>
      </p:sp>
      <p:sp>
        <p:nvSpPr>
          <p:cNvPr id="40" name="Barne- og familie- departementet">
            <a:extLst>
              <a:ext uri="{FF2B5EF4-FFF2-40B4-BE49-F238E27FC236}">
                <a16:creationId xmlns:a16="http://schemas.microsoft.com/office/drawing/2014/main" id="{3F1C48DD-98DE-4E02-8F15-6ACD2664CB32}"/>
              </a:ext>
            </a:extLst>
          </p:cNvPr>
          <p:cNvSpPr/>
          <p:nvPr userDrawn="1"/>
        </p:nvSpPr>
        <p:spPr>
          <a:xfrm>
            <a:off x="7198536" y="2194179"/>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Barne- og familie- departementet</a:t>
            </a:r>
          </a:p>
        </p:txBody>
      </p:sp>
      <p:sp>
        <p:nvSpPr>
          <p:cNvPr id="41" name="Arbeids- og inkluderings-departementet">
            <a:extLst>
              <a:ext uri="{FF2B5EF4-FFF2-40B4-BE49-F238E27FC236}">
                <a16:creationId xmlns:a16="http://schemas.microsoft.com/office/drawing/2014/main" id="{678F7CC3-730F-58F8-4517-5EDB53F8B2D1}"/>
              </a:ext>
            </a:extLst>
          </p:cNvPr>
          <p:cNvSpPr/>
          <p:nvPr userDrawn="1"/>
        </p:nvSpPr>
        <p:spPr>
          <a:xfrm>
            <a:off x="5349163" y="2194179"/>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Arbeids- og inkluderings-departementet</a:t>
            </a:r>
          </a:p>
        </p:txBody>
      </p:sp>
      <p:sp>
        <p:nvSpPr>
          <p:cNvPr id="42" name="Helse- og omsorgs-departementet">
            <a:extLst>
              <a:ext uri="{FF2B5EF4-FFF2-40B4-BE49-F238E27FC236}">
                <a16:creationId xmlns:a16="http://schemas.microsoft.com/office/drawing/2014/main" id="{96A16084-0413-8117-6FFE-A79EE4879765}"/>
              </a:ext>
            </a:extLst>
          </p:cNvPr>
          <p:cNvSpPr/>
          <p:nvPr userDrawn="1"/>
        </p:nvSpPr>
        <p:spPr>
          <a:xfrm>
            <a:off x="3499790" y="2194179"/>
            <a:ext cx="1512168" cy="792088"/>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Helse- og omsorgs-departementet</a:t>
            </a:r>
          </a:p>
        </p:txBody>
      </p:sp>
      <p:sp>
        <p:nvSpPr>
          <p:cNvPr id="43" name="Digitaliserings- og forvaltnings-departementet">
            <a:extLst>
              <a:ext uri="{FF2B5EF4-FFF2-40B4-BE49-F238E27FC236}">
                <a16:creationId xmlns:a16="http://schemas.microsoft.com/office/drawing/2014/main" id="{3F6CD2E5-2D7F-C513-3025-1AF5EDD4998E}"/>
              </a:ext>
            </a:extLst>
          </p:cNvPr>
          <p:cNvSpPr/>
          <p:nvPr userDrawn="1"/>
        </p:nvSpPr>
        <p:spPr>
          <a:xfrm>
            <a:off x="1650417" y="2194179"/>
            <a:ext cx="1512168" cy="79208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dirty="0">
                <a:solidFill>
                  <a:schemeClr val="tx1"/>
                </a:solidFill>
              </a:rPr>
              <a:t>Digitaliserings- og forvaltnings-departementet</a:t>
            </a:r>
          </a:p>
        </p:txBody>
      </p:sp>
    </p:spTree>
    <p:extLst>
      <p:ext uri="{BB962C8B-B14F-4D97-AF65-F5344CB8AC3E}">
        <p14:creationId xmlns:p14="http://schemas.microsoft.com/office/powerpoint/2010/main" val="132691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ganisasjonskart_Helsetilsyne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hasCustomPrompt="1"/>
          </p:nvPr>
        </p:nvSpPr>
        <p:spPr>
          <a:xfrm>
            <a:off x="641475" y="800894"/>
            <a:ext cx="3420937" cy="772412"/>
          </a:xfrm>
          <a:prstGeom prst="rect">
            <a:avLst/>
          </a:prstGeom>
        </p:spPr>
        <p:txBody>
          <a:bodyPr lIns="0" tIns="0" rIns="0" bIns="0"/>
          <a:lstStyle>
            <a:lvl1pPr>
              <a:defRPr b="1">
                <a:solidFill>
                  <a:srgbClr val="FF0000"/>
                </a:solidFill>
              </a:defRPr>
            </a:lvl1pPr>
          </a:lstStyle>
          <a:p>
            <a:r>
              <a:rPr lang="nb-NO" dirty="0"/>
              <a:t>Helsetilsynets organisering</a:t>
            </a:r>
            <a:endParaRPr lang="en-US" dirty="0"/>
          </a:p>
        </p:txBody>
      </p:sp>
      <p:pic>
        <p:nvPicPr>
          <p:cNvPr id="17" name="Bilde 16">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cxnSp>
        <p:nvCxnSpPr>
          <p:cNvPr id="3" name="Vinkel 17">
            <a:extLst>
              <a:ext uri="{FF2B5EF4-FFF2-40B4-BE49-F238E27FC236}">
                <a16:creationId xmlns:a16="http://schemas.microsoft.com/office/drawing/2014/main" id="{265BD207-4A2E-AD7A-A5BD-BB101B045546}"/>
              </a:ext>
            </a:extLst>
          </p:cNvPr>
          <p:cNvCxnSpPr>
            <a:cxnSpLocks/>
          </p:cNvCxnSpPr>
          <p:nvPr userDrawn="1"/>
        </p:nvCxnSpPr>
        <p:spPr>
          <a:xfrm rot="10800000" flipV="1">
            <a:off x="5102046" y="4606128"/>
            <a:ext cx="1141615" cy="322562"/>
          </a:xfrm>
          <a:prstGeom prst="bentConnector2">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Vinkel 14">
            <a:extLst>
              <a:ext uri="{FF2B5EF4-FFF2-40B4-BE49-F238E27FC236}">
                <a16:creationId xmlns:a16="http://schemas.microsoft.com/office/drawing/2014/main" id="{5283C072-3924-C5A8-F72F-7A3F58F26C37}"/>
              </a:ext>
            </a:extLst>
          </p:cNvPr>
          <p:cNvCxnSpPr>
            <a:cxnSpLocks/>
          </p:cNvCxnSpPr>
          <p:nvPr userDrawn="1"/>
        </p:nvCxnSpPr>
        <p:spPr>
          <a:xfrm rot="10800000" flipV="1">
            <a:off x="3081342" y="4603266"/>
            <a:ext cx="2047576" cy="323232"/>
          </a:xfrm>
          <a:prstGeom prst="bentConnector2">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07476E15-4CB7-FB9B-9F1E-983F2DD2287E}"/>
              </a:ext>
            </a:extLst>
          </p:cNvPr>
          <p:cNvCxnSpPr>
            <a:cxnSpLocks/>
          </p:cNvCxnSpPr>
          <p:nvPr userDrawn="1"/>
        </p:nvCxnSpPr>
        <p:spPr>
          <a:xfrm>
            <a:off x="6102119" y="1763986"/>
            <a:ext cx="0" cy="2845099"/>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Vinkel 14">
            <a:extLst>
              <a:ext uri="{FF2B5EF4-FFF2-40B4-BE49-F238E27FC236}">
                <a16:creationId xmlns:a16="http://schemas.microsoft.com/office/drawing/2014/main" id="{968B468C-A11D-0DD7-7277-8ADD27306DAD}"/>
              </a:ext>
            </a:extLst>
          </p:cNvPr>
          <p:cNvCxnSpPr>
            <a:cxnSpLocks/>
          </p:cNvCxnSpPr>
          <p:nvPr userDrawn="1"/>
        </p:nvCxnSpPr>
        <p:spPr>
          <a:xfrm>
            <a:off x="6243661" y="4609085"/>
            <a:ext cx="2919819" cy="332135"/>
          </a:xfrm>
          <a:prstGeom prst="bentConnector3">
            <a:avLst>
              <a:gd name="adj1" fmla="val 9978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F9040C42-BFA4-C5CC-5220-760BCDD84D37}"/>
              </a:ext>
            </a:extLst>
          </p:cNvPr>
          <p:cNvCxnSpPr>
            <a:cxnSpLocks/>
          </p:cNvCxnSpPr>
          <p:nvPr userDrawn="1"/>
        </p:nvCxnSpPr>
        <p:spPr>
          <a:xfrm flipH="1">
            <a:off x="5613954" y="3329191"/>
            <a:ext cx="109739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Vinkel 14">
            <a:extLst>
              <a:ext uri="{FF2B5EF4-FFF2-40B4-BE49-F238E27FC236}">
                <a16:creationId xmlns:a16="http://schemas.microsoft.com/office/drawing/2014/main" id="{27DAE8AD-5260-E314-1812-7EE79A53CA58}"/>
              </a:ext>
            </a:extLst>
          </p:cNvPr>
          <p:cNvCxnSpPr>
            <a:cxnSpLocks/>
            <a:endCxn id="24" idx="0"/>
          </p:cNvCxnSpPr>
          <p:nvPr userDrawn="1"/>
        </p:nvCxnSpPr>
        <p:spPr>
          <a:xfrm>
            <a:off x="6128991" y="4609085"/>
            <a:ext cx="933246" cy="325317"/>
          </a:xfrm>
          <a:prstGeom prst="bentConnector2">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avdelingsdirektør Kirsti Hellesylt">
            <a:extLst>
              <a:ext uri="{FF2B5EF4-FFF2-40B4-BE49-F238E27FC236}">
                <a16:creationId xmlns:a16="http://schemas.microsoft.com/office/drawing/2014/main" id="{D7BBB8E5-F44A-701A-4FB4-CB2B92F7C5B5}"/>
              </a:ext>
            </a:extLst>
          </p:cNvPr>
          <p:cNvSpPr/>
          <p:nvPr userDrawn="1"/>
        </p:nvSpPr>
        <p:spPr>
          <a:xfrm>
            <a:off x="8323108" y="5783620"/>
            <a:ext cx="1519663" cy="87184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b="1" i="1" dirty="0">
                <a:solidFill>
                  <a:schemeClr val="tx1"/>
                </a:solidFill>
              </a:rPr>
              <a:t>avdelingsdirektør</a:t>
            </a:r>
          </a:p>
          <a:p>
            <a:pPr algn="ctr"/>
            <a:r>
              <a:rPr lang="nb-NO" sz="1100" dirty="0">
                <a:solidFill>
                  <a:schemeClr val="tx1"/>
                </a:solidFill>
              </a:rPr>
              <a:t>Kirsti Hellesylt</a:t>
            </a:r>
          </a:p>
        </p:txBody>
      </p:sp>
      <p:sp>
        <p:nvSpPr>
          <p:cNvPr id="21" name="Avdeling for virksomhetsstyring">
            <a:extLst>
              <a:ext uri="{FF2B5EF4-FFF2-40B4-BE49-F238E27FC236}">
                <a16:creationId xmlns:a16="http://schemas.microsoft.com/office/drawing/2014/main" id="{A6738289-B22C-1D9C-21D4-08F4FC76144A}"/>
              </a:ext>
            </a:extLst>
          </p:cNvPr>
          <p:cNvSpPr/>
          <p:nvPr userDrawn="1"/>
        </p:nvSpPr>
        <p:spPr>
          <a:xfrm>
            <a:off x="8323108" y="4934021"/>
            <a:ext cx="1519663" cy="84959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dirty="0">
                <a:solidFill>
                  <a:schemeClr val="dk1"/>
                </a:solidFill>
              </a:rPr>
              <a:t>Avdeling for virksomhetsstyring</a:t>
            </a:r>
          </a:p>
        </p:txBody>
      </p:sp>
      <p:sp>
        <p:nvSpPr>
          <p:cNvPr id="23" name="avdelingsdirektør Ingerid Herstad Nygaard">
            <a:extLst>
              <a:ext uri="{FF2B5EF4-FFF2-40B4-BE49-F238E27FC236}">
                <a16:creationId xmlns:a16="http://schemas.microsoft.com/office/drawing/2014/main" id="{0F6F47B0-10D4-13C4-3A0F-710646FDEFD3}"/>
              </a:ext>
            </a:extLst>
          </p:cNvPr>
          <p:cNvSpPr/>
          <p:nvPr userDrawn="1"/>
        </p:nvSpPr>
        <p:spPr>
          <a:xfrm>
            <a:off x="6302404" y="5783620"/>
            <a:ext cx="1519663" cy="87184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b="1" i="1" dirty="0">
                <a:solidFill>
                  <a:schemeClr val="tx1"/>
                </a:solidFill>
              </a:rPr>
              <a:t>avdelingsdirektør</a:t>
            </a:r>
          </a:p>
          <a:p>
            <a:pPr algn="ctr"/>
            <a:r>
              <a:rPr lang="nb-NO" sz="1100" dirty="0">
                <a:solidFill>
                  <a:schemeClr val="tx1"/>
                </a:solidFill>
              </a:rPr>
              <a:t>Ingerid Herstad Nygaard</a:t>
            </a:r>
          </a:p>
        </p:txBody>
      </p:sp>
      <p:sp>
        <p:nvSpPr>
          <p:cNvPr id="24" name="Avdeling for operativt tilsyn">
            <a:extLst>
              <a:ext uri="{FF2B5EF4-FFF2-40B4-BE49-F238E27FC236}">
                <a16:creationId xmlns:a16="http://schemas.microsoft.com/office/drawing/2014/main" id="{EDDE749E-0C63-4A05-34C8-BA0D33C86CA5}"/>
              </a:ext>
            </a:extLst>
          </p:cNvPr>
          <p:cNvSpPr/>
          <p:nvPr userDrawn="1"/>
        </p:nvSpPr>
        <p:spPr>
          <a:xfrm>
            <a:off x="6302405" y="4934402"/>
            <a:ext cx="1519663" cy="84959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dirty="0"/>
              <a:t>Avdeling for operativt tilsyn</a:t>
            </a:r>
          </a:p>
        </p:txBody>
      </p:sp>
      <p:sp>
        <p:nvSpPr>
          <p:cNvPr id="44" name="avdelingsdirektør Anne Myhr">
            <a:extLst>
              <a:ext uri="{FF2B5EF4-FFF2-40B4-BE49-F238E27FC236}">
                <a16:creationId xmlns:a16="http://schemas.microsoft.com/office/drawing/2014/main" id="{508EC710-5152-BCD4-742A-D36ADA9C7103}"/>
              </a:ext>
            </a:extLst>
          </p:cNvPr>
          <p:cNvSpPr/>
          <p:nvPr userDrawn="1"/>
        </p:nvSpPr>
        <p:spPr>
          <a:xfrm>
            <a:off x="4261769" y="5783621"/>
            <a:ext cx="1519663" cy="87184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b="1" i="1" dirty="0">
                <a:solidFill>
                  <a:schemeClr val="tx1"/>
                </a:solidFill>
              </a:rPr>
              <a:t>avdelingsdirektør</a:t>
            </a:r>
          </a:p>
          <a:p>
            <a:pPr algn="ctr"/>
            <a:r>
              <a:rPr lang="nb-NO" sz="1100" dirty="0">
                <a:solidFill>
                  <a:schemeClr val="tx1"/>
                </a:solidFill>
              </a:rPr>
              <a:t>Anne Myhr</a:t>
            </a:r>
          </a:p>
        </p:txBody>
      </p:sp>
      <p:sp>
        <p:nvSpPr>
          <p:cNvPr id="45" name="Avdeling for tilsyns- og klagesaker i helse- og omsorgstjenesten">
            <a:extLst>
              <a:ext uri="{FF2B5EF4-FFF2-40B4-BE49-F238E27FC236}">
                <a16:creationId xmlns:a16="http://schemas.microsoft.com/office/drawing/2014/main" id="{B9F599B6-F507-6DE3-0EB3-4D1E04872E2D}"/>
              </a:ext>
            </a:extLst>
          </p:cNvPr>
          <p:cNvSpPr/>
          <p:nvPr userDrawn="1"/>
        </p:nvSpPr>
        <p:spPr>
          <a:xfrm>
            <a:off x="4261769" y="4935125"/>
            <a:ext cx="1519663" cy="84959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dirty="0"/>
              <a:t>Avdeling for tilsyns- og klagesaker i helse- og omsorgstjenesten</a:t>
            </a:r>
          </a:p>
        </p:txBody>
      </p:sp>
      <p:sp>
        <p:nvSpPr>
          <p:cNvPr id="46" name="avdelingsdirektør Siri Bækkevold">
            <a:extLst>
              <a:ext uri="{FF2B5EF4-FFF2-40B4-BE49-F238E27FC236}">
                <a16:creationId xmlns:a16="http://schemas.microsoft.com/office/drawing/2014/main" id="{D6150FB7-F523-18A6-3BA0-0763AEF566AC}"/>
              </a:ext>
            </a:extLst>
          </p:cNvPr>
          <p:cNvSpPr/>
          <p:nvPr userDrawn="1"/>
        </p:nvSpPr>
        <p:spPr>
          <a:xfrm>
            <a:off x="2367728" y="5783621"/>
            <a:ext cx="1519663" cy="871848"/>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b="1" i="1" dirty="0">
                <a:solidFill>
                  <a:schemeClr val="tx1"/>
                </a:solidFill>
              </a:rPr>
              <a:t>avdelingsdirektør</a:t>
            </a:r>
          </a:p>
          <a:p>
            <a:pPr algn="ctr"/>
            <a:r>
              <a:rPr lang="nb-NO" sz="1100" dirty="0">
                <a:solidFill>
                  <a:schemeClr val="tx1"/>
                </a:solidFill>
              </a:rPr>
              <a:t>Siri Bækkevold</a:t>
            </a:r>
          </a:p>
        </p:txBody>
      </p:sp>
      <p:sp>
        <p:nvSpPr>
          <p:cNvPr id="47" name="Avdeling for tilsyn med barnevern, sosial- og helsetjenestene">
            <a:extLst>
              <a:ext uri="{FF2B5EF4-FFF2-40B4-BE49-F238E27FC236}">
                <a16:creationId xmlns:a16="http://schemas.microsoft.com/office/drawing/2014/main" id="{EB037F2E-7949-2BEA-D0EB-7446A1D7049F}"/>
              </a:ext>
            </a:extLst>
          </p:cNvPr>
          <p:cNvSpPr/>
          <p:nvPr userDrawn="1"/>
        </p:nvSpPr>
        <p:spPr>
          <a:xfrm>
            <a:off x="2367728" y="4945697"/>
            <a:ext cx="1519663" cy="84959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dirty="0">
                <a:solidFill>
                  <a:schemeClr val="dk1"/>
                </a:solidFill>
              </a:rPr>
              <a:t>Avdeling for tilsyn med barnevern, sosial- og helsetjenestene</a:t>
            </a:r>
          </a:p>
        </p:txBody>
      </p:sp>
      <p:sp>
        <p:nvSpPr>
          <p:cNvPr id="48" name="Ansatte i stab">
            <a:extLst>
              <a:ext uri="{FF2B5EF4-FFF2-40B4-BE49-F238E27FC236}">
                <a16:creationId xmlns:a16="http://schemas.microsoft.com/office/drawing/2014/main" id="{128DAC9D-49F5-8A1B-B925-9B236070A094}"/>
              </a:ext>
            </a:extLst>
          </p:cNvPr>
          <p:cNvSpPr/>
          <p:nvPr userDrawn="1"/>
        </p:nvSpPr>
        <p:spPr>
          <a:xfrm>
            <a:off x="3734991" y="2319370"/>
            <a:ext cx="1865527" cy="2149066"/>
          </a:xfrm>
          <a:prstGeom prst="rect">
            <a:avLst/>
          </a:prstGeom>
          <a:solidFill>
            <a:srgbClr val="00FFC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b="1" i="1" dirty="0">
                <a:solidFill>
                  <a:schemeClr val="tx1"/>
                </a:solidFill>
              </a:rPr>
              <a:t>juridisk direktør </a:t>
            </a:r>
          </a:p>
          <a:p>
            <a:pPr algn="ctr"/>
            <a:r>
              <a:rPr lang="nb-NO" sz="1100" dirty="0">
                <a:solidFill>
                  <a:schemeClr val="tx1"/>
                </a:solidFill>
              </a:rPr>
              <a:t>Anders Haugland</a:t>
            </a:r>
          </a:p>
          <a:p>
            <a:pPr algn="ctr"/>
            <a:endParaRPr lang="nb-NO" sz="400" dirty="0">
              <a:solidFill>
                <a:schemeClr val="tx1"/>
              </a:solidFill>
            </a:endParaRPr>
          </a:p>
          <a:p>
            <a:pPr algn="ctr"/>
            <a:r>
              <a:rPr lang="nb-NO" sz="1100" b="1" i="1" dirty="0">
                <a:solidFill>
                  <a:schemeClr val="tx1"/>
                </a:solidFill>
              </a:rPr>
              <a:t>fagdirektør </a:t>
            </a:r>
          </a:p>
          <a:p>
            <a:pPr algn="ctr"/>
            <a:r>
              <a:rPr lang="nb-NO" sz="1100" b="1" i="1" dirty="0">
                <a:solidFill>
                  <a:schemeClr val="tx1"/>
                </a:solidFill>
              </a:rPr>
              <a:t>for strategi og samfunn</a:t>
            </a:r>
          </a:p>
          <a:p>
            <a:pPr algn="ctr"/>
            <a:r>
              <a:rPr lang="nb-NO" sz="1100" dirty="0">
                <a:solidFill>
                  <a:schemeClr val="tx1"/>
                </a:solidFill>
              </a:rPr>
              <a:t>Erik Stene</a:t>
            </a:r>
          </a:p>
          <a:p>
            <a:pPr algn="ctr"/>
            <a:endParaRPr lang="nb-NO" sz="400" dirty="0">
              <a:solidFill>
                <a:schemeClr val="tx1"/>
              </a:solidFill>
            </a:endParaRPr>
          </a:p>
          <a:p>
            <a:pPr algn="ctr"/>
            <a:r>
              <a:rPr lang="nb-NO" sz="1100" b="1" i="1" dirty="0">
                <a:solidFill>
                  <a:schemeClr val="tx1"/>
                </a:solidFill>
              </a:rPr>
              <a:t>fung. kommunikasjons-direktør</a:t>
            </a:r>
          </a:p>
          <a:p>
            <a:pPr algn="ctr"/>
            <a:r>
              <a:rPr lang="nb-NO" sz="1100" dirty="0">
                <a:solidFill>
                  <a:schemeClr val="tx1"/>
                </a:solidFill>
              </a:rPr>
              <a:t>Bente Smedbråten</a:t>
            </a:r>
          </a:p>
          <a:p>
            <a:pPr algn="ctr"/>
            <a:endParaRPr lang="nb-NO" sz="400" dirty="0">
              <a:solidFill>
                <a:schemeClr val="tx1"/>
              </a:solidFill>
            </a:endParaRPr>
          </a:p>
          <a:p>
            <a:pPr algn="ctr"/>
            <a:r>
              <a:rPr lang="nb-NO" sz="1100" b="1" i="1" dirty="0">
                <a:solidFill>
                  <a:schemeClr val="tx1"/>
                </a:solidFill>
              </a:rPr>
              <a:t>fagdirektør </a:t>
            </a:r>
          </a:p>
          <a:p>
            <a:pPr algn="ctr"/>
            <a:r>
              <a:rPr lang="nb-NO" sz="1100" b="1" i="1" dirty="0">
                <a:solidFill>
                  <a:schemeClr val="tx1"/>
                </a:solidFill>
              </a:rPr>
              <a:t>for kunnskap og analyse</a:t>
            </a:r>
          </a:p>
          <a:p>
            <a:pPr algn="ctr"/>
            <a:r>
              <a:rPr lang="nb-NO" sz="1100" dirty="0">
                <a:solidFill>
                  <a:schemeClr val="tx1"/>
                </a:solidFill>
              </a:rPr>
              <a:t>Einar Hovlid</a:t>
            </a:r>
          </a:p>
        </p:txBody>
      </p:sp>
      <p:sp>
        <p:nvSpPr>
          <p:cNvPr id="49" name="STAB">
            <a:extLst>
              <a:ext uri="{FF2B5EF4-FFF2-40B4-BE49-F238E27FC236}">
                <a16:creationId xmlns:a16="http://schemas.microsoft.com/office/drawing/2014/main" id="{E68DC280-11C7-84B1-176C-1F2357BDA265}"/>
              </a:ext>
            </a:extLst>
          </p:cNvPr>
          <p:cNvSpPr/>
          <p:nvPr userDrawn="1"/>
        </p:nvSpPr>
        <p:spPr>
          <a:xfrm>
            <a:off x="3734991" y="1906395"/>
            <a:ext cx="1865527" cy="422500"/>
          </a:xfrm>
          <a:prstGeom prst="rect">
            <a:avLst/>
          </a:prstGeom>
          <a:solidFill>
            <a:schemeClr val="accent1"/>
          </a:solid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b="1" i="1" dirty="0">
                <a:solidFill>
                  <a:schemeClr val="bg1"/>
                </a:solidFill>
              </a:rPr>
              <a:t>STAB</a:t>
            </a:r>
          </a:p>
        </p:txBody>
      </p:sp>
      <p:sp>
        <p:nvSpPr>
          <p:cNvPr id="50" name="konstituert direktør Heidi M. Rudi og fung. ass. direktør Jo Kittelsen">
            <a:extLst>
              <a:ext uri="{FF2B5EF4-FFF2-40B4-BE49-F238E27FC236}">
                <a16:creationId xmlns:a16="http://schemas.microsoft.com/office/drawing/2014/main" id="{54146992-DDED-5A19-2B88-84CE5531614A}"/>
              </a:ext>
            </a:extLst>
          </p:cNvPr>
          <p:cNvSpPr/>
          <p:nvPr userDrawn="1"/>
        </p:nvSpPr>
        <p:spPr>
          <a:xfrm>
            <a:off x="5182791" y="838039"/>
            <a:ext cx="1831821" cy="957474"/>
          </a:xfrm>
          <a:prstGeom prst="rect">
            <a:avLst/>
          </a:prstGeom>
          <a:solidFill>
            <a:schemeClr val="accent2"/>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100" b="1" i="1" dirty="0">
                <a:solidFill>
                  <a:schemeClr val="tx1"/>
                </a:solidFill>
              </a:rPr>
              <a:t>direktør</a:t>
            </a:r>
            <a:r>
              <a:rPr lang="nb-NO" sz="1100" i="1" dirty="0">
                <a:solidFill>
                  <a:schemeClr val="tx1"/>
                </a:solidFill>
              </a:rPr>
              <a:t> </a:t>
            </a:r>
          </a:p>
          <a:p>
            <a:pPr algn="ctr"/>
            <a:r>
              <a:rPr lang="nb-NO" sz="1100" dirty="0">
                <a:solidFill>
                  <a:schemeClr val="tx1"/>
                </a:solidFill>
              </a:rPr>
              <a:t>Sjur Lehmann</a:t>
            </a:r>
          </a:p>
        </p:txBody>
      </p:sp>
      <p:sp>
        <p:nvSpPr>
          <p:cNvPr id="51" name="LEDELSEN">
            <a:extLst>
              <a:ext uri="{FF2B5EF4-FFF2-40B4-BE49-F238E27FC236}">
                <a16:creationId xmlns:a16="http://schemas.microsoft.com/office/drawing/2014/main" id="{A9221181-5291-2EFA-76A7-4E78369361AB}"/>
              </a:ext>
            </a:extLst>
          </p:cNvPr>
          <p:cNvSpPr/>
          <p:nvPr userDrawn="1"/>
        </p:nvSpPr>
        <p:spPr>
          <a:xfrm>
            <a:off x="5182791" y="492679"/>
            <a:ext cx="1831821" cy="407244"/>
          </a:xfrm>
          <a:prstGeom prst="rect">
            <a:avLst/>
          </a:prstGeom>
          <a:solidFill>
            <a:schemeClr val="accent1"/>
          </a:solid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nb-NO" sz="1200" b="1" i="1" dirty="0">
                <a:solidFill>
                  <a:schemeClr val="bg1"/>
                </a:solidFill>
              </a:rPr>
              <a:t>LEDELSEN</a:t>
            </a:r>
            <a:endParaRPr lang="nb-NO" sz="1200" i="1" dirty="0">
              <a:solidFill>
                <a:schemeClr val="bg1"/>
              </a:solidFill>
            </a:endParaRPr>
          </a:p>
        </p:txBody>
      </p:sp>
      <p:sp>
        <p:nvSpPr>
          <p:cNvPr id="8" name="Rektangel 7">
            <a:extLst>
              <a:ext uri="{FF2B5EF4-FFF2-40B4-BE49-F238E27FC236}">
                <a16:creationId xmlns:a16="http://schemas.microsoft.com/office/drawing/2014/main" id="{6566AC4B-54D4-3153-48EE-26810606623E}"/>
              </a:ext>
            </a:extLst>
          </p:cNvPr>
          <p:cNvSpPr/>
          <p:nvPr userDrawn="1"/>
        </p:nvSpPr>
        <p:spPr>
          <a:xfrm>
            <a:off x="6711351" y="2882021"/>
            <a:ext cx="2148567" cy="435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latin typeface="+mn-lt"/>
                <a:ea typeface="Calibri" panose="020F0502020204030204" pitchFamily="34" charset="0"/>
                <a:cs typeface="Calibri" panose="020F0502020204030204" pitchFamily="34" charset="0"/>
              </a:rPr>
              <a:t>Undersøkelsesordningen</a:t>
            </a:r>
          </a:p>
        </p:txBody>
      </p:sp>
      <p:sp>
        <p:nvSpPr>
          <p:cNvPr id="9" name="Rektangel 8">
            <a:extLst>
              <a:ext uri="{FF2B5EF4-FFF2-40B4-BE49-F238E27FC236}">
                <a16:creationId xmlns:a16="http://schemas.microsoft.com/office/drawing/2014/main" id="{D11593B6-05D7-6486-21AF-4843DC228463}"/>
              </a:ext>
            </a:extLst>
          </p:cNvPr>
          <p:cNvSpPr/>
          <p:nvPr userDrawn="1"/>
        </p:nvSpPr>
        <p:spPr>
          <a:xfrm>
            <a:off x="6720034" y="3329191"/>
            <a:ext cx="2131200" cy="494525"/>
          </a:xfrm>
          <a:prstGeom prst="rect">
            <a:avLst/>
          </a:prstGeom>
          <a:solidFill>
            <a:schemeClr val="accent2"/>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b-NO" sz="1100" b="1" i="1" dirty="0">
                <a:solidFill>
                  <a:schemeClr val="tx1"/>
                </a:solidFill>
                <a:latin typeface="Arial "/>
                <a:ea typeface="Calibri" panose="020F0502020204030204" pitchFamily="34" charset="0"/>
                <a:cs typeface="Calibri" panose="020F0502020204030204" pitchFamily="34" charset="0"/>
              </a:rPr>
              <a:t>leder</a:t>
            </a:r>
            <a:r>
              <a:rPr lang="nb-NO" sz="1200" b="1" i="1"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ctr"/>
            <a:r>
              <a:rPr lang="nb-NO" sz="1100" dirty="0">
                <a:solidFill>
                  <a:schemeClr val="tx1"/>
                </a:solidFill>
                <a:latin typeface="Arial "/>
                <a:ea typeface="Calibri" panose="020F0502020204030204" pitchFamily="34" charset="0"/>
                <a:cs typeface="Calibri" panose="020F0502020204030204" pitchFamily="34" charset="0"/>
              </a:rPr>
              <a:t>Henriette Lunde</a:t>
            </a:r>
          </a:p>
        </p:txBody>
      </p:sp>
    </p:spTree>
    <p:extLst>
      <p:ext uri="{BB962C8B-B14F-4D97-AF65-F5344CB8AC3E}">
        <p14:creationId xmlns:p14="http://schemas.microsoft.com/office/powerpoint/2010/main" val="3478171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 Helsetilsyne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5" y="800894"/>
            <a:ext cx="3420937" cy="772412"/>
          </a:xfrm>
          <a:prstGeom prst="rect">
            <a:avLst/>
          </a:prstGeom>
        </p:spPr>
        <p:txBody>
          <a:bodyPr lIns="0" tIns="0" rIns="0" bIns="0"/>
          <a:lstStyle>
            <a:lvl1pPr>
              <a:defRPr b="1">
                <a:solidFill>
                  <a:schemeClr val="tx1"/>
                </a:solidFill>
              </a:defRPr>
            </a:lvl1pPr>
          </a:lstStyle>
          <a:p>
            <a:r>
              <a:rPr lang="nb-NO"/>
              <a:t>Klikk for å redigere tittelstil</a:t>
            </a:r>
            <a:endParaRPr lang="en-US" dirty="0"/>
          </a:p>
        </p:txBody>
      </p:sp>
      <p:pic>
        <p:nvPicPr>
          <p:cNvPr id="17" name="Bilde 16">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descr="YouTube sitt piktogram">
            <a:extLst>
              <a:ext uri="{FF2B5EF4-FFF2-40B4-BE49-F238E27FC236}">
                <a16:creationId xmlns:a16="http://schemas.microsoft.com/office/drawing/2014/main" id="{7DAB1B3F-A7AC-6D45-A6ED-47B2CDF63E98}"/>
              </a:ext>
            </a:extLst>
          </p:cNvPr>
          <p:cNvPicPr>
            <a:picLocks noChangeAspect="1"/>
          </p:cNvPicPr>
          <p:nvPr userDrawn="1"/>
        </p:nvPicPr>
        <p:blipFill>
          <a:blip r:embed="rId3"/>
          <a:stretch>
            <a:fillRect/>
          </a:stretch>
        </p:blipFill>
        <p:spPr>
          <a:xfrm>
            <a:off x="6708920" y="4042321"/>
            <a:ext cx="793905" cy="958850"/>
          </a:xfrm>
          <a:prstGeom prst="rect">
            <a:avLst/>
          </a:prstGeom>
        </p:spPr>
      </p:pic>
      <p:pic>
        <p:nvPicPr>
          <p:cNvPr id="5" name="Bilde 4" descr="Instagram sitt piktogram">
            <a:extLst>
              <a:ext uri="{FF2B5EF4-FFF2-40B4-BE49-F238E27FC236}">
                <a16:creationId xmlns:a16="http://schemas.microsoft.com/office/drawing/2014/main" id="{C9475711-9DF2-C74F-A8AA-94170611771D}"/>
              </a:ext>
            </a:extLst>
          </p:cNvPr>
          <p:cNvPicPr>
            <a:picLocks noChangeAspect="1"/>
          </p:cNvPicPr>
          <p:nvPr userDrawn="1"/>
        </p:nvPicPr>
        <p:blipFill>
          <a:blip r:embed="rId4"/>
          <a:stretch>
            <a:fillRect/>
          </a:stretch>
        </p:blipFill>
        <p:spPr>
          <a:xfrm>
            <a:off x="4661027" y="4207421"/>
            <a:ext cx="793905" cy="793750"/>
          </a:xfrm>
          <a:prstGeom prst="rect">
            <a:avLst/>
          </a:prstGeom>
        </p:spPr>
      </p:pic>
      <p:pic>
        <p:nvPicPr>
          <p:cNvPr id="11" name="Bilde 10" descr="Linkedin sitt piktogram">
            <a:extLst>
              <a:ext uri="{FF2B5EF4-FFF2-40B4-BE49-F238E27FC236}">
                <a16:creationId xmlns:a16="http://schemas.microsoft.com/office/drawing/2014/main" id="{26CCF3EB-D163-DD44-9F0D-8BDDDD275CC7}"/>
              </a:ext>
            </a:extLst>
          </p:cNvPr>
          <p:cNvPicPr>
            <a:picLocks noChangeAspect="1"/>
          </p:cNvPicPr>
          <p:nvPr userDrawn="1"/>
        </p:nvPicPr>
        <p:blipFill>
          <a:blip r:embed="rId5"/>
          <a:stretch>
            <a:fillRect/>
          </a:stretch>
        </p:blipFill>
        <p:spPr>
          <a:xfrm>
            <a:off x="8807622" y="1997973"/>
            <a:ext cx="743095" cy="742950"/>
          </a:xfrm>
          <a:prstGeom prst="rect">
            <a:avLst/>
          </a:prstGeom>
        </p:spPr>
      </p:pic>
      <p:pic>
        <p:nvPicPr>
          <p:cNvPr id="13" name="Bilde 12" descr="Facebook sitt piktogram">
            <a:extLst>
              <a:ext uri="{FF2B5EF4-FFF2-40B4-BE49-F238E27FC236}">
                <a16:creationId xmlns:a16="http://schemas.microsoft.com/office/drawing/2014/main" id="{AC43CF3C-E838-4041-A068-FE29BB3E19AB}"/>
              </a:ext>
            </a:extLst>
          </p:cNvPr>
          <p:cNvPicPr>
            <a:picLocks noChangeAspect="1"/>
          </p:cNvPicPr>
          <p:nvPr userDrawn="1"/>
        </p:nvPicPr>
        <p:blipFill>
          <a:blip r:embed="rId6"/>
          <a:stretch>
            <a:fillRect/>
          </a:stretch>
        </p:blipFill>
        <p:spPr>
          <a:xfrm>
            <a:off x="6929678" y="1997973"/>
            <a:ext cx="368372" cy="793750"/>
          </a:xfrm>
          <a:prstGeom prst="rect">
            <a:avLst/>
          </a:prstGeom>
        </p:spPr>
      </p:pic>
      <p:pic>
        <p:nvPicPr>
          <p:cNvPr id="18" name="Bilde 17" descr="Helsetilsynets piktogram">
            <a:extLst>
              <a:ext uri="{FF2B5EF4-FFF2-40B4-BE49-F238E27FC236}">
                <a16:creationId xmlns:a16="http://schemas.microsoft.com/office/drawing/2014/main" id="{E78163C8-4777-9C4A-9E33-84E336BE552C}"/>
              </a:ext>
            </a:extLst>
          </p:cNvPr>
          <p:cNvPicPr>
            <a:picLocks noChangeAspect="1"/>
          </p:cNvPicPr>
          <p:nvPr userDrawn="1"/>
        </p:nvPicPr>
        <p:blipFill>
          <a:blip r:embed="rId7"/>
          <a:stretch>
            <a:fillRect/>
          </a:stretch>
        </p:blipFill>
        <p:spPr>
          <a:xfrm>
            <a:off x="4603866" y="2073671"/>
            <a:ext cx="851066" cy="717550"/>
          </a:xfrm>
          <a:prstGeom prst="rect">
            <a:avLst/>
          </a:prstGeom>
        </p:spPr>
      </p:pic>
      <p:sp>
        <p:nvSpPr>
          <p:cNvPr id="19" name="TekstSylinder 18">
            <a:extLst>
              <a:ext uri="{FF2B5EF4-FFF2-40B4-BE49-F238E27FC236}">
                <a16:creationId xmlns:a16="http://schemas.microsoft.com/office/drawing/2014/main" id="{5DCE397A-A3B5-AC44-AC23-ACF47A210A46}"/>
              </a:ext>
            </a:extLst>
          </p:cNvPr>
          <p:cNvSpPr txBox="1"/>
          <p:nvPr userDrawn="1"/>
        </p:nvSpPr>
        <p:spPr>
          <a:xfrm>
            <a:off x="4227138" y="3094019"/>
            <a:ext cx="1606089" cy="292388"/>
          </a:xfrm>
          <a:prstGeom prst="rect">
            <a:avLst/>
          </a:prstGeom>
          <a:noFill/>
        </p:spPr>
        <p:txBody>
          <a:bodyPr wrap="square" rtlCol="0">
            <a:spAutoFit/>
          </a:bodyPr>
          <a:lstStyle/>
          <a:p>
            <a:pPr algn="ctr"/>
            <a:r>
              <a:rPr lang="nb-NO" sz="1300" dirty="0" err="1"/>
              <a:t>Helsetilsynet.no</a:t>
            </a:r>
            <a:endParaRPr lang="nb-NO" sz="1300" dirty="0"/>
          </a:p>
        </p:txBody>
      </p:sp>
      <p:sp>
        <p:nvSpPr>
          <p:cNvPr id="20" name="TekstSylinder 19">
            <a:extLst>
              <a:ext uri="{FF2B5EF4-FFF2-40B4-BE49-F238E27FC236}">
                <a16:creationId xmlns:a16="http://schemas.microsoft.com/office/drawing/2014/main" id="{D5C26FA5-5631-2C42-97CA-6AFC406EF6C6}"/>
              </a:ext>
            </a:extLst>
          </p:cNvPr>
          <p:cNvSpPr txBox="1"/>
          <p:nvPr userDrawn="1"/>
        </p:nvSpPr>
        <p:spPr>
          <a:xfrm>
            <a:off x="6310819" y="3094019"/>
            <a:ext cx="1606089" cy="292388"/>
          </a:xfrm>
          <a:prstGeom prst="rect">
            <a:avLst/>
          </a:prstGeom>
          <a:noFill/>
        </p:spPr>
        <p:txBody>
          <a:bodyPr wrap="square" rtlCol="0">
            <a:spAutoFit/>
          </a:bodyPr>
          <a:lstStyle/>
          <a:p>
            <a:pPr algn="ctr"/>
            <a:r>
              <a:rPr lang="nb-NO" sz="1300" dirty="0" err="1"/>
              <a:t>Facebook</a:t>
            </a:r>
            <a:endParaRPr lang="nb-NO" sz="1300" dirty="0"/>
          </a:p>
        </p:txBody>
      </p:sp>
      <p:sp>
        <p:nvSpPr>
          <p:cNvPr id="21" name="TekstSylinder 20">
            <a:extLst>
              <a:ext uri="{FF2B5EF4-FFF2-40B4-BE49-F238E27FC236}">
                <a16:creationId xmlns:a16="http://schemas.microsoft.com/office/drawing/2014/main" id="{F72801E2-0645-B043-9377-8AF0A05F68DA}"/>
              </a:ext>
            </a:extLst>
          </p:cNvPr>
          <p:cNvSpPr txBox="1"/>
          <p:nvPr userDrawn="1"/>
        </p:nvSpPr>
        <p:spPr>
          <a:xfrm>
            <a:off x="8376125" y="3094019"/>
            <a:ext cx="1606089" cy="292388"/>
          </a:xfrm>
          <a:prstGeom prst="rect">
            <a:avLst/>
          </a:prstGeom>
          <a:noFill/>
        </p:spPr>
        <p:txBody>
          <a:bodyPr wrap="square" rtlCol="0">
            <a:spAutoFit/>
          </a:bodyPr>
          <a:lstStyle/>
          <a:p>
            <a:pPr algn="ctr"/>
            <a:r>
              <a:rPr lang="nb-NO" sz="1300" dirty="0" err="1"/>
              <a:t>LinkedIn</a:t>
            </a:r>
            <a:endParaRPr lang="nb-NO" sz="1300" dirty="0"/>
          </a:p>
        </p:txBody>
      </p:sp>
      <p:sp>
        <p:nvSpPr>
          <p:cNvPr id="23" name="TekstSylinder 22">
            <a:extLst>
              <a:ext uri="{FF2B5EF4-FFF2-40B4-BE49-F238E27FC236}">
                <a16:creationId xmlns:a16="http://schemas.microsoft.com/office/drawing/2014/main" id="{21B1579B-2411-0742-B605-E826AB4A5972}"/>
              </a:ext>
            </a:extLst>
          </p:cNvPr>
          <p:cNvSpPr txBox="1"/>
          <p:nvPr userDrawn="1"/>
        </p:nvSpPr>
        <p:spPr>
          <a:xfrm>
            <a:off x="4237522" y="5378316"/>
            <a:ext cx="1606089" cy="292388"/>
          </a:xfrm>
          <a:prstGeom prst="rect">
            <a:avLst/>
          </a:prstGeom>
          <a:noFill/>
        </p:spPr>
        <p:txBody>
          <a:bodyPr wrap="square" rtlCol="0">
            <a:spAutoFit/>
          </a:bodyPr>
          <a:lstStyle/>
          <a:p>
            <a:pPr algn="ctr"/>
            <a:r>
              <a:rPr lang="nb-NO" sz="1300" dirty="0" err="1"/>
              <a:t>Instagram</a:t>
            </a:r>
            <a:endParaRPr lang="nb-NO" sz="1300" dirty="0"/>
          </a:p>
        </p:txBody>
      </p:sp>
      <p:sp>
        <p:nvSpPr>
          <p:cNvPr id="24" name="TekstSylinder 23">
            <a:extLst>
              <a:ext uri="{FF2B5EF4-FFF2-40B4-BE49-F238E27FC236}">
                <a16:creationId xmlns:a16="http://schemas.microsoft.com/office/drawing/2014/main" id="{33106915-16C1-1D45-AAC1-63A81475F6FF}"/>
              </a:ext>
            </a:extLst>
          </p:cNvPr>
          <p:cNvSpPr txBox="1"/>
          <p:nvPr userDrawn="1"/>
        </p:nvSpPr>
        <p:spPr>
          <a:xfrm>
            <a:off x="6302828" y="5378316"/>
            <a:ext cx="1606089" cy="292388"/>
          </a:xfrm>
          <a:prstGeom prst="rect">
            <a:avLst/>
          </a:prstGeom>
          <a:noFill/>
        </p:spPr>
        <p:txBody>
          <a:bodyPr wrap="square" rtlCol="0">
            <a:spAutoFit/>
          </a:bodyPr>
          <a:lstStyle/>
          <a:p>
            <a:pPr algn="ctr"/>
            <a:r>
              <a:rPr lang="nb-NO" sz="1300" dirty="0" err="1"/>
              <a:t>YouTube</a:t>
            </a:r>
            <a:endParaRPr lang="nb-NO" sz="1300" dirty="0"/>
          </a:p>
        </p:txBody>
      </p:sp>
    </p:spTree>
    <p:extLst>
      <p:ext uri="{BB962C8B-B14F-4D97-AF65-F5344CB8AC3E}">
        <p14:creationId xmlns:p14="http://schemas.microsoft.com/office/powerpoint/2010/main" val="257877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TekstSylinder 6">
            <a:extLst>
              <a:ext uri="{FF2B5EF4-FFF2-40B4-BE49-F238E27FC236}">
                <a16:creationId xmlns:a16="http://schemas.microsoft.com/office/drawing/2014/main" id="{5B0822EE-22DE-F8ED-38FE-2519B8A90EB8}"/>
              </a:ext>
            </a:extLst>
          </p:cNvPr>
          <p:cNvSpPr txBox="1"/>
          <p:nvPr userDrawn="1"/>
        </p:nvSpPr>
        <p:spPr>
          <a:xfrm>
            <a:off x="1268083" y="1773238"/>
            <a:ext cx="9558068" cy="523220"/>
          </a:xfrm>
          <a:prstGeom prst="rect">
            <a:avLst/>
          </a:prstGeom>
          <a:noFill/>
        </p:spPr>
        <p:txBody>
          <a:bodyPr wrap="square" rtlCol="0">
            <a:spAutoFit/>
          </a:bodyPr>
          <a:lstStyle/>
          <a:p>
            <a:r>
              <a:rPr lang="nb-NO" sz="2800" i="1" dirty="0"/>
              <a:t>Sitat</a:t>
            </a:r>
          </a:p>
        </p:txBody>
      </p:sp>
      <p:pic>
        <p:nvPicPr>
          <p:cNvPr id="8" name="Bilde 7">
            <a:extLst>
              <a:ext uri="{FF2B5EF4-FFF2-40B4-BE49-F238E27FC236}">
                <a16:creationId xmlns:a16="http://schemas.microsoft.com/office/drawing/2014/main" id="{B7D4B4D4-C431-4858-1CCF-B5C0F782248F}"/>
              </a:ext>
            </a:extLst>
          </p:cNvPr>
          <p:cNvPicPr>
            <a:picLocks noChangeAspect="1"/>
          </p:cNvPicPr>
          <p:nvPr userDrawn="1"/>
        </p:nvPicPr>
        <p:blipFill>
          <a:blip r:embed="rId3"/>
          <a:stretch>
            <a:fillRect/>
          </a:stretch>
        </p:blipFill>
        <p:spPr>
          <a:xfrm>
            <a:off x="1033397" y="956138"/>
            <a:ext cx="1278950" cy="875071"/>
          </a:xfrm>
          <a:prstGeom prst="rect">
            <a:avLst/>
          </a:prstGeom>
        </p:spPr>
      </p:pic>
    </p:spTree>
    <p:extLst>
      <p:ext uri="{BB962C8B-B14F-4D97-AF65-F5344CB8AC3E}">
        <p14:creationId xmlns:p14="http://schemas.microsoft.com/office/powerpoint/2010/main" val="2438457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omt">
    <p:spTree>
      <p:nvGrpSpPr>
        <p:cNvPr id="1" name=""/>
        <p:cNvGrpSpPr/>
        <p:nvPr/>
      </p:nvGrpSpPr>
      <p:grpSpPr>
        <a:xfrm>
          <a:off x="0" y="0"/>
          <a:ext cx="0" cy="0"/>
          <a:chOff x="0" y="0"/>
          <a:chExt cx="0" cy="0"/>
        </a:xfrm>
      </p:grpSpPr>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98318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Rød">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6" y="800894"/>
            <a:ext cx="3420937" cy="2609850"/>
          </a:xfrm>
          <a:prstGeom prst="rect">
            <a:avLst/>
          </a:prstGeom>
        </p:spPr>
        <p:txBody>
          <a:bodyPr lIns="0" tIns="0" rIns="0" bIns="0"/>
          <a:lstStyle>
            <a:lvl1pPr>
              <a:defRPr b="1">
                <a:solidFill>
                  <a:schemeClr val="bg1"/>
                </a:solidFill>
              </a:defRPr>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38570" y="800894"/>
            <a:ext cx="5105188" cy="5454650"/>
          </a:xfrm>
          <a:prstGeom prst="rect">
            <a:avLst/>
          </a:prstGeom>
        </p:spPr>
        <p:txBody>
          <a:bodyPr lIns="0" tIns="0" rIns="0" bIns="0"/>
          <a:lstStyle>
            <a:lvl1pPr marL="0" indent="-216000" defTabSz="216000">
              <a:spcBef>
                <a:spcPts val="1000"/>
              </a:spcBef>
              <a:spcAft>
                <a:spcPts val="0"/>
              </a:spcAft>
              <a:buClr>
                <a:schemeClr val="bg1"/>
              </a:buClr>
              <a:buFontTx/>
              <a:buNone/>
              <a:defRPr b="0">
                <a:solidFill>
                  <a:schemeClr val="bg1"/>
                </a:solidFill>
              </a:defRPr>
            </a:lvl1pPr>
            <a:lvl2pPr marL="432000" indent="-216000" defTabSz="216000">
              <a:buClr>
                <a:schemeClr val="bg1"/>
              </a:buClr>
              <a:buFontTx/>
              <a:buNone/>
              <a:defRPr b="0">
                <a:solidFill>
                  <a:schemeClr val="bg1"/>
                </a:solidFill>
              </a:defRPr>
            </a:lvl2pPr>
            <a:lvl3pPr marL="432000" indent="-216000" defTabSz="216000">
              <a:buClr>
                <a:schemeClr val="bg1"/>
              </a:buClr>
              <a:buFontTx/>
              <a:buNone/>
              <a:defRPr b="0">
                <a:solidFill>
                  <a:schemeClr val="bg1"/>
                </a:solidFill>
              </a:defRPr>
            </a:lvl3pPr>
            <a:lvl4pPr marL="432000" indent="-216000" defTabSz="216000">
              <a:buClr>
                <a:schemeClr val="bg1"/>
              </a:buClr>
              <a:buFontTx/>
              <a:buNone/>
              <a:defRPr b="0">
                <a:solidFill>
                  <a:schemeClr val="bg1"/>
                </a:solidFill>
              </a:defRPr>
            </a:lvl4pPr>
            <a:lvl5pPr marL="432000" indent="-216000" defTabSz="216000">
              <a:buClr>
                <a:schemeClr val="bg1"/>
              </a:buClr>
              <a:buFontTx/>
              <a:buNone/>
              <a:defRPr b="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4" name="Bilde 3" descr="Helsetilsynets piktogram">
            <a:extLst>
              <a:ext uri="{FF2B5EF4-FFF2-40B4-BE49-F238E27FC236}">
                <a16:creationId xmlns:a16="http://schemas.microsoft.com/office/drawing/2014/main" id="{E96E3E82-F109-334D-B7CE-D27EABBDAC5C}"/>
              </a:ext>
            </a:extLst>
          </p:cNvPr>
          <p:cNvPicPr>
            <a:picLocks noChangeAspect="1"/>
          </p:cNvPicPr>
          <p:nvPr userDrawn="1"/>
        </p:nvPicPr>
        <p:blipFill>
          <a:blip r:embed="rId2"/>
          <a:srcRect/>
          <a:stretch/>
        </p:blipFill>
        <p:spPr>
          <a:xfrm>
            <a:off x="11619426" y="6310126"/>
            <a:ext cx="360070" cy="306000"/>
          </a:xfrm>
          <a:prstGeom prst="rect">
            <a:avLst/>
          </a:prstGeom>
        </p:spPr>
      </p:pic>
      <p:sp>
        <p:nvSpPr>
          <p:cNvPr id="5" name="Rektangel 4">
            <a:extLst>
              <a:ext uri="{FF2B5EF4-FFF2-40B4-BE49-F238E27FC236}">
                <a16:creationId xmlns:a16="http://schemas.microsoft.com/office/drawing/2014/main" id="{AF0E4D0C-3E41-1947-A155-52B7474152C6}"/>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4273074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vit bakgrunn">
    <p:spTree>
      <p:nvGrpSpPr>
        <p:cNvPr id="1" name=""/>
        <p:cNvGrpSpPr/>
        <p:nvPr/>
      </p:nvGrpSpPr>
      <p:grpSpPr>
        <a:xfrm>
          <a:off x="0" y="0"/>
          <a:ext cx="0" cy="0"/>
          <a:chOff x="0" y="0"/>
          <a:chExt cx="0" cy="0"/>
        </a:xfrm>
      </p:grpSpPr>
      <p:sp>
        <p:nvSpPr>
          <p:cNvPr id="2" name="Title 1"/>
          <p:cNvSpPr>
            <a:spLocks noGrp="1"/>
          </p:cNvSpPr>
          <p:nvPr>
            <p:ph type="title"/>
          </p:nvPr>
        </p:nvSpPr>
        <p:spPr>
          <a:xfrm>
            <a:off x="649831" y="1772444"/>
            <a:ext cx="7139172" cy="1638300"/>
          </a:xfrm>
          <a:prstGeom prst="rect">
            <a:avLst/>
          </a:prstGeom>
        </p:spPr>
        <p:txBody>
          <a:bodyPr/>
          <a:lstStyle/>
          <a:p>
            <a:r>
              <a:rPr lang="nb-NO" dirty="0"/>
              <a:t>Klikk for å redigere tittelstil</a:t>
            </a:r>
            <a:endParaRPr lang="en-US" dirty="0"/>
          </a:p>
        </p:txBody>
      </p:sp>
      <p:sp>
        <p:nvSpPr>
          <p:cNvPr id="3" name="Content Placeholder 2"/>
          <p:cNvSpPr>
            <a:spLocks noGrp="1"/>
          </p:cNvSpPr>
          <p:nvPr>
            <p:ph idx="1"/>
          </p:nvPr>
        </p:nvSpPr>
        <p:spPr>
          <a:xfrm>
            <a:off x="641475" y="436623"/>
            <a:ext cx="3420937" cy="723311"/>
          </a:xfrm>
          <a:prstGeom prst="rect">
            <a:avLst/>
          </a:prstGeom>
        </p:spPr>
        <p:txBody>
          <a:bodyPr anchor="ctr" anchorCtr="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pic>
        <p:nvPicPr>
          <p:cNvPr id="7" name="Bilde 6" descr="Helsetilsynets piktogram">
            <a:extLst>
              <a:ext uri="{FF2B5EF4-FFF2-40B4-BE49-F238E27FC236}">
                <a16:creationId xmlns:a16="http://schemas.microsoft.com/office/drawing/2014/main" id="{34A97775-DD2C-7041-B9E2-097821AB125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849533" y="2430000"/>
            <a:ext cx="4776133" cy="4044950"/>
          </a:xfrm>
          <a:prstGeom prst="rect">
            <a:avLst/>
          </a:prstGeom>
        </p:spPr>
      </p:pic>
      <p:pic>
        <p:nvPicPr>
          <p:cNvPr id="13" name="Bilde 12" descr="Helsetilsynets logo: Piktogram pluss teksten &quot;Helsetilsynet TILSYN MED BARNEVERN, SOSIAL- OG HELSETJENESTENE">
            <a:extLst>
              <a:ext uri="{FF2B5EF4-FFF2-40B4-BE49-F238E27FC236}">
                <a16:creationId xmlns:a16="http://schemas.microsoft.com/office/drawing/2014/main" id="{965424CE-9AC2-184F-B443-89125D059D2E}"/>
              </a:ext>
            </a:extLst>
          </p:cNvPr>
          <p:cNvPicPr>
            <a:picLocks noChangeAspect="1"/>
          </p:cNvPicPr>
          <p:nvPr userDrawn="1"/>
        </p:nvPicPr>
        <p:blipFill>
          <a:blip r:embed="rId3"/>
          <a:stretch>
            <a:fillRect/>
          </a:stretch>
        </p:blipFill>
        <p:spPr>
          <a:xfrm>
            <a:off x="641475" y="5760978"/>
            <a:ext cx="3289943" cy="660400"/>
          </a:xfrm>
          <a:prstGeom prst="rect">
            <a:avLst/>
          </a:prstGeom>
        </p:spPr>
      </p:pic>
      <p:sp>
        <p:nvSpPr>
          <p:cNvPr id="14" name="Rektangel 13">
            <a:extLst>
              <a:ext uri="{FF2B5EF4-FFF2-40B4-BE49-F238E27FC236}">
                <a16:creationId xmlns:a16="http://schemas.microsoft.com/office/drawing/2014/main" id="{BB74153D-05CB-F34A-84FC-908FFCF82B25}"/>
              </a:ext>
              <a:ext uri="{C183D7F6-B498-43B3-948B-1728B52AA6E4}">
                <adec:decorative xmlns:adec="http://schemas.microsoft.com/office/drawing/2017/decorative" val="1"/>
              </a:ext>
            </a:extLst>
          </p:cNvPr>
          <p:cNvSpPr>
            <a:spLocks noChangeAspect="1"/>
          </p:cNvSpPr>
          <p:nvPr userDrawn="1"/>
        </p:nvSpPr>
        <p:spPr>
          <a:xfrm>
            <a:off x="641475" y="3594"/>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Tree>
    <p:extLst>
      <p:ext uri="{BB962C8B-B14F-4D97-AF65-F5344CB8AC3E}">
        <p14:creationId xmlns:p14="http://schemas.microsoft.com/office/powerpoint/2010/main" val="306651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ød bakgrun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831" y="1772444"/>
            <a:ext cx="7139172" cy="1638300"/>
          </a:xfrm>
          <a:prstGeom prst="rect">
            <a:avLst/>
          </a:prstGeom>
        </p:spPr>
        <p:txBody>
          <a:bodyPr/>
          <a:lstStyle>
            <a:lvl1pPr>
              <a:defRPr>
                <a:solidFill>
                  <a:schemeClr val="bg1"/>
                </a:solidFill>
              </a:defRPr>
            </a:lvl1pPr>
          </a:lstStyle>
          <a:p>
            <a:r>
              <a:rPr lang="nb-NO" dirty="0"/>
              <a:t>Klikk for å redigere tittelstil</a:t>
            </a:r>
            <a:endParaRPr lang="en-US" dirty="0"/>
          </a:p>
        </p:txBody>
      </p:sp>
      <p:pic>
        <p:nvPicPr>
          <p:cNvPr id="7" name="Bilde 6" descr="Helsetilsynets piktogram">
            <a:extLst>
              <a:ext uri="{FF2B5EF4-FFF2-40B4-BE49-F238E27FC236}">
                <a16:creationId xmlns:a16="http://schemas.microsoft.com/office/drawing/2014/main" id="{07FD6655-99E7-BE48-BDCB-60CA3A53FC2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7849533" y="2430000"/>
            <a:ext cx="4776133" cy="4044950"/>
          </a:xfrm>
          <a:prstGeom prst="rect">
            <a:avLst/>
          </a:prstGeom>
        </p:spPr>
      </p:pic>
      <p:pic>
        <p:nvPicPr>
          <p:cNvPr id="9" name="Bilde 8" descr="Helsetilsynets logo: Piktogram pluss teksten &quot;Helsetilsynet TILSYN MED BARNEVERN, SOSIAL- OG HELSETJENESTENE">
            <a:extLst>
              <a:ext uri="{FF2B5EF4-FFF2-40B4-BE49-F238E27FC236}">
                <a16:creationId xmlns:a16="http://schemas.microsoft.com/office/drawing/2014/main" id="{F6DB7953-7318-5441-BD0D-CDC46C44D628}"/>
              </a:ext>
            </a:extLst>
          </p:cNvPr>
          <p:cNvPicPr>
            <a:picLocks noChangeAspect="1"/>
          </p:cNvPicPr>
          <p:nvPr userDrawn="1"/>
        </p:nvPicPr>
        <p:blipFill>
          <a:blip r:embed="rId3"/>
          <a:srcRect/>
          <a:stretch/>
        </p:blipFill>
        <p:spPr>
          <a:xfrm>
            <a:off x="641475" y="5760978"/>
            <a:ext cx="3289943" cy="660400"/>
          </a:xfrm>
          <a:prstGeom prst="rect">
            <a:avLst/>
          </a:prstGeom>
        </p:spPr>
      </p:pic>
      <p:sp>
        <p:nvSpPr>
          <p:cNvPr id="10" name="Content Placeholder 2">
            <a:extLst>
              <a:ext uri="{FF2B5EF4-FFF2-40B4-BE49-F238E27FC236}">
                <a16:creationId xmlns:a16="http://schemas.microsoft.com/office/drawing/2014/main" id="{C05E9E3A-67B8-9540-8B4E-0F5CDA18B576}"/>
              </a:ext>
            </a:extLst>
          </p:cNvPr>
          <p:cNvSpPr>
            <a:spLocks noGrp="1"/>
          </p:cNvSpPr>
          <p:nvPr>
            <p:ph idx="1"/>
          </p:nvPr>
        </p:nvSpPr>
        <p:spPr>
          <a:xfrm>
            <a:off x="641475" y="436623"/>
            <a:ext cx="3420937" cy="723311"/>
          </a:xfrm>
          <a:prstGeom prst="rect">
            <a:avLst/>
          </a:prstGeo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11" name="Rektangel 10">
            <a:extLst>
              <a:ext uri="{FF2B5EF4-FFF2-40B4-BE49-F238E27FC236}">
                <a16:creationId xmlns:a16="http://schemas.microsoft.com/office/drawing/2014/main" id="{CECB2DC8-C82B-274A-8D0D-7A4BCF44D4FA}"/>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1857732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1E375E3-3D9F-3241-8E71-A3A12753511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178" y="446"/>
            <a:ext cx="12193588" cy="6857554"/>
          </a:xfrm>
          <a:prstGeom prst="rect">
            <a:avLst/>
          </a:prstGeom>
        </p:spPr>
      </p:pic>
      <p:sp>
        <p:nvSpPr>
          <p:cNvPr id="2" name="Title 1"/>
          <p:cNvSpPr>
            <a:spLocks noGrp="1"/>
          </p:cNvSpPr>
          <p:nvPr>
            <p:ph type="title"/>
          </p:nvPr>
        </p:nvSpPr>
        <p:spPr>
          <a:xfrm>
            <a:off x="649831" y="1772444"/>
            <a:ext cx="7139172" cy="1638300"/>
          </a:xfrm>
          <a:prstGeom prst="rect">
            <a:avLst/>
          </a:prstGeom>
        </p:spPr>
        <p:txBody>
          <a:bodyPr/>
          <a:lstStyle>
            <a:lvl1pPr>
              <a:defRPr>
                <a:solidFill>
                  <a:schemeClr val="bg1"/>
                </a:solidFill>
              </a:defRPr>
            </a:lvl1pPr>
          </a:lstStyle>
          <a:p>
            <a:r>
              <a:rPr lang="nb-NO" dirty="0"/>
              <a:t>Klikk for å redigere tittelstil</a:t>
            </a:r>
            <a:endParaRPr lang="en-US" dirty="0"/>
          </a:p>
        </p:txBody>
      </p:sp>
      <p:sp>
        <p:nvSpPr>
          <p:cNvPr id="3" name="Content Placeholder 2"/>
          <p:cNvSpPr>
            <a:spLocks noGrp="1"/>
          </p:cNvSpPr>
          <p:nvPr>
            <p:ph idx="1"/>
          </p:nvPr>
        </p:nvSpPr>
        <p:spPr>
          <a:xfrm>
            <a:off x="641475" y="436623"/>
            <a:ext cx="3420937" cy="723311"/>
          </a:xfrm>
          <a:prstGeom prst="rect">
            <a:avLst/>
          </a:prstGeo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pic>
        <p:nvPicPr>
          <p:cNvPr id="7" name="Bilde 6" descr="Helsetilsynets piktogram">
            <a:extLst>
              <a:ext uri="{FF2B5EF4-FFF2-40B4-BE49-F238E27FC236}">
                <a16:creationId xmlns:a16="http://schemas.microsoft.com/office/drawing/2014/main" id="{34A97775-DD2C-7041-B9E2-097821AB125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7849533" y="2506200"/>
            <a:ext cx="4776133" cy="4044950"/>
          </a:xfrm>
          <a:prstGeom prst="rect">
            <a:avLst/>
          </a:prstGeom>
        </p:spPr>
      </p:pic>
      <p:pic>
        <p:nvPicPr>
          <p:cNvPr id="13" name="Bilde 12" descr="Helsetilsynets logo: Piktogram pluss teksten &quot;Helsetilsynet TILSYN MED BARNEVERN, SOSIAL- OG HELSETJENESTENE">
            <a:extLst>
              <a:ext uri="{FF2B5EF4-FFF2-40B4-BE49-F238E27FC236}">
                <a16:creationId xmlns:a16="http://schemas.microsoft.com/office/drawing/2014/main" id="{965424CE-9AC2-184F-B443-89125D059D2E}"/>
              </a:ext>
            </a:extLst>
          </p:cNvPr>
          <p:cNvPicPr>
            <a:picLocks noChangeAspect="1"/>
          </p:cNvPicPr>
          <p:nvPr userDrawn="1"/>
        </p:nvPicPr>
        <p:blipFill>
          <a:blip r:embed="rId5"/>
          <a:srcRect/>
          <a:stretch/>
        </p:blipFill>
        <p:spPr>
          <a:xfrm>
            <a:off x="641475" y="5760978"/>
            <a:ext cx="3289943" cy="660400"/>
          </a:xfrm>
          <a:prstGeom prst="rect">
            <a:avLst/>
          </a:prstGeom>
        </p:spPr>
      </p:pic>
      <p:sp>
        <p:nvSpPr>
          <p:cNvPr id="8" name="Rektangel 7">
            <a:extLst>
              <a:ext uri="{FF2B5EF4-FFF2-40B4-BE49-F238E27FC236}">
                <a16:creationId xmlns:a16="http://schemas.microsoft.com/office/drawing/2014/main" id="{B7068F0F-C634-8246-AB0E-47045AFE6272}"/>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1370119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bakgrunn sentrert 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1E375E3-3D9F-3241-8E71-A3A12753511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223"/>
            <a:ext cx="12193588" cy="6857554"/>
          </a:xfrm>
          <a:prstGeom prst="rect">
            <a:avLst/>
          </a:prstGeom>
        </p:spPr>
      </p:pic>
      <p:sp>
        <p:nvSpPr>
          <p:cNvPr id="2" name="Title 1"/>
          <p:cNvSpPr>
            <a:spLocks noGrp="1"/>
          </p:cNvSpPr>
          <p:nvPr>
            <p:ph type="title"/>
          </p:nvPr>
        </p:nvSpPr>
        <p:spPr>
          <a:xfrm>
            <a:off x="2527208" y="1797069"/>
            <a:ext cx="7139172" cy="3227350"/>
          </a:xfrm>
          <a:prstGeom prst="rect">
            <a:avLst/>
          </a:prstGeom>
        </p:spPr>
        <p:txBody>
          <a:bodyPr anchor="ctr" anchorCtr="0"/>
          <a:lstStyle>
            <a:lvl1pPr algn="ctr">
              <a:defRPr sz="3600" b="0">
                <a:solidFill>
                  <a:schemeClr val="bg1"/>
                </a:solidFill>
                <a:latin typeface="Georgia" panose="02040502050405020303" pitchFamily="18" charset="0"/>
              </a:defRPr>
            </a:lvl1pPr>
          </a:lstStyle>
          <a:p>
            <a:r>
              <a:rPr lang="nb-NO" dirty="0"/>
              <a:t>Klikk for å redigere tittelstil</a:t>
            </a:r>
            <a:endParaRPr lang="en-US" dirty="0"/>
          </a:p>
        </p:txBody>
      </p:sp>
      <p:sp>
        <p:nvSpPr>
          <p:cNvPr id="8" name="Rektangel 7">
            <a:extLst>
              <a:ext uri="{FF2B5EF4-FFF2-40B4-BE49-F238E27FC236}">
                <a16:creationId xmlns:a16="http://schemas.microsoft.com/office/drawing/2014/main" id="{B7068F0F-C634-8246-AB0E-47045AFE6272}"/>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descr="Helsetilsynets piktogram">
            <a:extLst>
              <a:ext uri="{FF2B5EF4-FFF2-40B4-BE49-F238E27FC236}">
                <a16:creationId xmlns:a16="http://schemas.microsoft.com/office/drawing/2014/main" id="{B10FF696-1E26-9E4E-80B2-6D33FB2C372C}"/>
              </a:ext>
            </a:extLst>
          </p:cNvPr>
          <p:cNvPicPr>
            <a:picLocks noChangeAspect="1"/>
          </p:cNvPicPr>
          <p:nvPr userDrawn="1"/>
        </p:nvPicPr>
        <p:blipFill>
          <a:blip r:embed="rId4"/>
          <a:stretch>
            <a:fillRect/>
          </a:stretch>
        </p:blipFill>
        <p:spPr>
          <a:xfrm>
            <a:off x="11619426" y="6310126"/>
            <a:ext cx="360070" cy="306000"/>
          </a:xfrm>
          <a:prstGeom prst="rect">
            <a:avLst/>
          </a:prstGeom>
        </p:spPr>
      </p:pic>
    </p:spTree>
    <p:extLst>
      <p:ext uri="{BB962C8B-B14F-4D97-AF65-F5344CB8AC3E}">
        <p14:creationId xmlns:p14="http://schemas.microsoft.com/office/powerpoint/2010/main" val="149671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bakgrunn ramme sentrert tittel">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5083992-FB03-DB42-A4C7-2BDF917567CE}"/>
              </a:ext>
            </a:extLst>
          </p:cNvPr>
          <p:cNvPicPr>
            <a:picLocks noChangeAspect="1"/>
          </p:cNvPicPr>
          <p:nvPr userDrawn="1"/>
        </p:nvPicPr>
        <p:blipFill rotWithShape="1">
          <a:blip r:embed="rId2"/>
          <a:srcRect l="5260" t="11676" r="5260" b="8782"/>
          <a:stretch/>
        </p:blipFill>
        <p:spPr>
          <a:xfrm>
            <a:off x="641476" y="800895"/>
            <a:ext cx="10910637" cy="5454650"/>
          </a:xfrm>
          <a:prstGeom prst="rect">
            <a:avLst/>
          </a:prstGeom>
        </p:spPr>
      </p:pic>
      <p:pic>
        <p:nvPicPr>
          <p:cNvPr id="5" name="Bilde 4">
            <a:extLst>
              <a:ext uri="{FF2B5EF4-FFF2-40B4-BE49-F238E27FC236}">
                <a16:creationId xmlns:a16="http://schemas.microsoft.com/office/drawing/2014/main" id="{A1E375E3-3D9F-3241-8E71-A3A127535113}"/>
              </a:ext>
              <a:ext uri="{C183D7F6-B498-43B3-948B-1728B52AA6E4}">
                <adec:decorative xmlns:adec="http://schemas.microsoft.com/office/drawing/2017/decorative" val="1"/>
              </a:ext>
            </a:extLst>
          </p:cNvPr>
          <p:cNvPicPr>
            <a:picLocks noChangeAspect="1"/>
          </p:cNvPicPr>
          <p:nvPr userDrawn="1"/>
        </p:nvPicPr>
        <p:blipFill rotWithShape="1">
          <a:blip r:embed="rId3"/>
          <a:srcRect l="5260" t="11676" r="5260" b="8782"/>
          <a:stretch/>
        </p:blipFill>
        <p:spPr>
          <a:xfrm>
            <a:off x="641476" y="800895"/>
            <a:ext cx="10910637" cy="5454650"/>
          </a:xfrm>
          <a:prstGeom prst="rect">
            <a:avLst/>
          </a:prstGeom>
        </p:spPr>
      </p:pic>
      <p:sp>
        <p:nvSpPr>
          <p:cNvPr id="2" name="Title 1"/>
          <p:cNvSpPr>
            <a:spLocks noGrp="1"/>
          </p:cNvSpPr>
          <p:nvPr>
            <p:ph type="title"/>
          </p:nvPr>
        </p:nvSpPr>
        <p:spPr>
          <a:xfrm>
            <a:off x="2527208" y="1797069"/>
            <a:ext cx="7139172" cy="3227350"/>
          </a:xfrm>
          <a:prstGeom prst="rect">
            <a:avLst/>
          </a:prstGeom>
        </p:spPr>
        <p:txBody>
          <a:bodyPr anchor="ctr" anchorCtr="0"/>
          <a:lstStyle>
            <a:lvl1pPr algn="ctr">
              <a:defRPr sz="3600" b="0">
                <a:solidFill>
                  <a:schemeClr val="bg1"/>
                </a:solidFill>
                <a:latin typeface="Georgia" panose="02040502050405020303" pitchFamily="18" charset="0"/>
              </a:defRPr>
            </a:lvl1pPr>
          </a:lstStyle>
          <a:p>
            <a:r>
              <a:rPr lang="nb-NO" dirty="0"/>
              <a:t>Klikk for å redigere tittelstil</a:t>
            </a:r>
            <a:endParaRPr lang="en-US" dirty="0"/>
          </a:p>
        </p:txBody>
      </p:sp>
      <p:sp>
        <p:nvSpPr>
          <p:cNvPr id="8" name="Rektangel 7">
            <a:extLst>
              <a:ext uri="{FF2B5EF4-FFF2-40B4-BE49-F238E27FC236}">
                <a16:creationId xmlns:a16="http://schemas.microsoft.com/office/drawing/2014/main" id="{B7068F0F-C634-8246-AB0E-47045AFE6272}"/>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descr="Helstilsynets piktogram">
            <a:extLst>
              <a:ext uri="{FF2B5EF4-FFF2-40B4-BE49-F238E27FC236}">
                <a16:creationId xmlns:a16="http://schemas.microsoft.com/office/drawing/2014/main" id="{B10FF696-1E26-9E4E-80B2-6D33FB2C372C}"/>
              </a:ext>
            </a:extLst>
          </p:cNvPr>
          <p:cNvPicPr>
            <a:picLocks noChangeAspect="1"/>
          </p:cNvPicPr>
          <p:nvPr userDrawn="1"/>
        </p:nvPicPr>
        <p:blipFill>
          <a:blip r:embed="rId4"/>
          <a:stretch>
            <a:fillRect/>
          </a:stretch>
        </p:blipFill>
        <p:spPr>
          <a:xfrm>
            <a:off x="11619426" y="6310126"/>
            <a:ext cx="360070" cy="306000"/>
          </a:xfrm>
          <a:prstGeom prst="rect">
            <a:avLst/>
          </a:prstGeom>
        </p:spPr>
      </p:pic>
    </p:spTree>
    <p:extLst>
      <p:ext uri="{BB962C8B-B14F-4D97-AF65-F5344CB8AC3E}">
        <p14:creationId xmlns:p14="http://schemas.microsoft.com/office/powerpoint/2010/main" val="1912661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ktohull med bilde bak H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e 4" descr="Mønster basert på Helsetilsynets piktogram.">
            <a:extLst>
              <a:ext uri="{FF2B5EF4-FFF2-40B4-BE49-F238E27FC236}">
                <a16:creationId xmlns:a16="http://schemas.microsoft.com/office/drawing/2014/main" id="{A1E375E3-3D9F-3241-8E71-A3A127535113}"/>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0" y="223"/>
            <a:ext cx="12193587" cy="6857554"/>
          </a:xfrm>
          <a:prstGeom prst="rect">
            <a:avLst/>
          </a:prstGeom>
        </p:spPr>
      </p:pic>
      <p:sp>
        <p:nvSpPr>
          <p:cNvPr id="4" name="Rektangel 3">
            <a:extLst>
              <a:ext uri="{FF2B5EF4-FFF2-40B4-BE49-F238E27FC236}">
                <a16:creationId xmlns:a16="http://schemas.microsoft.com/office/drawing/2014/main" id="{D3410B29-9F91-BF4B-BDAF-45FF0BAC1D00}"/>
              </a:ext>
            </a:extLst>
          </p:cNvPr>
          <p:cNvSpPr/>
          <p:nvPr userDrawn="1"/>
        </p:nvSpPr>
        <p:spPr>
          <a:xfrm>
            <a:off x="534625" y="632371"/>
            <a:ext cx="3741458" cy="1573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641476" y="800894"/>
            <a:ext cx="3420937" cy="1200294"/>
          </a:xfrm>
          <a:prstGeom prst="rect">
            <a:avLst/>
          </a:prstGeom>
        </p:spPr>
        <p:txBody>
          <a:bodyPr/>
          <a:lstStyle>
            <a:lvl1pPr>
              <a:defRPr sz="1800">
                <a:solidFill>
                  <a:schemeClr val="accent1"/>
                </a:solidFill>
              </a:defRPr>
            </a:lvl1pPr>
          </a:lstStyle>
          <a:p>
            <a:r>
              <a:rPr lang="nb-NO" dirty="0"/>
              <a:t>Klikk for å redigere tittelstil</a:t>
            </a:r>
            <a:endParaRPr lang="en-US" dirty="0"/>
          </a:p>
        </p:txBody>
      </p:sp>
      <p:sp>
        <p:nvSpPr>
          <p:cNvPr id="8" name="Rektangel 7">
            <a:extLst>
              <a:ext uri="{FF2B5EF4-FFF2-40B4-BE49-F238E27FC236}">
                <a16:creationId xmlns:a16="http://schemas.microsoft.com/office/drawing/2014/main" id="{B7068F0F-C634-8246-AB0E-47045AFE6272}"/>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descr="Helsetilsynets piktogram">
            <a:extLst>
              <a:ext uri="{FF2B5EF4-FFF2-40B4-BE49-F238E27FC236}">
                <a16:creationId xmlns:a16="http://schemas.microsoft.com/office/drawing/2014/main" id="{8DDB7B07-9387-F447-A4EC-1BFCA8E0CEB2}"/>
              </a:ext>
            </a:extLst>
          </p:cNvPr>
          <p:cNvPicPr>
            <a:picLocks noChangeAspect="1"/>
          </p:cNvPicPr>
          <p:nvPr userDrawn="1"/>
        </p:nvPicPr>
        <p:blipFill>
          <a:blip r:embed="rId4"/>
          <a:stretch>
            <a:fillRect/>
          </a:stretch>
        </p:blipFill>
        <p:spPr>
          <a:xfrm>
            <a:off x="11619426" y="6310126"/>
            <a:ext cx="360070" cy="306000"/>
          </a:xfrm>
          <a:prstGeom prst="rect">
            <a:avLst/>
          </a:prstGeom>
        </p:spPr>
      </p:pic>
    </p:spTree>
    <p:extLst>
      <p:ext uri="{BB962C8B-B14F-4D97-AF65-F5344CB8AC3E}">
        <p14:creationId xmlns:p14="http://schemas.microsoft.com/office/powerpoint/2010/main" val="6811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ktohull med bilde bak Rø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e 4" descr="Mønster basert på helsetilsynets piktogram">
            <a:extLst>
              <a:ext uri="{FF2B5EF4-FFF2-40B4-BE49-F238E27FC236}">
                <a16:creationId xmlns:a16="http://schemas.microsoft.com/office/drawing/2014/main" id="{A1E375E3-3D9F-3241-8E71-A3A127535113}"/>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0" y="223"/>
            <a:ext cx="12193587" cy="6857553"/>
          </a:xfrm>
          <a:prstGeom prst="rect">
            <a:avLst/>
          </a:prstGeom>
        </p:spPr>
      </p:pic>
      <p:sp>
        <p:nvSpPr>
          <p:cNvPr id="4" name="Rektangel 3">
            <a:extLst>
              <a:ext uri="{FF2B5EF4-FFF2-40B4-BE49-F238E27FC236}">
                <a16:creationId xmlns:a16="http://schemas.microsoft.com/office/drawing/2014/main" id="{D3410B29-9F91-BF4B-BDAF-45FF0BAC1D00}"/>
              </a:ext>
            </a:extLst>
          </p:cNvPr>
          <p:cNvSpPr/>
          <p:nvPr userDrawn="1"/>
        </p:nvSpPr>
        <p:spPr>
          <a:xfrm>
            <a:off x="534494" y="628891"/>
            <a:ext cx="3741458" cy="157348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641476" y="800894"/>
            <a:ext cx="3420937" cy="1139418"/>
          </a:xfrm>
          <a:prstGeom prst="rect">
            <a:avLst/>
          </a:prstGeom>
        </p:spPr>
        <p:txBody>
          <a:bodyPr/>
          <a:lstStyle>
            <a:lvl1pPr>
              <a:defRPr sz="1800">
                <a:solidFill>
                  <a:schemeClr val="bg1"/>
                </a:solidFill>
              </a:defRPr>
            </a:lvl1pPr>
          </a:lstStyle>
          <a:p>
            <a:r>
              <a:rPr lang="nb-NO" dirty="0"/>
              <a:t>Klikk for å redigere tittelstil</a:t>
            </a:r>
            <a:endParaRPr lang="en-US" dirty="0"/>
          </a:p>
        </p:txBody>
      </p:sp>
      <p:sp>
        <p:nvSpPr>
          <p:cNvPr id="8" name="Rektangel 7">
            <a:extLst>
              <a:ext uri="{FF2B5EF4-FFF2-40B4-BE49-F238E27FC236}">
                <a16:creationId xmlns:a16="http://schemas.microsoft.com/office/drawing/2014/main" id="{B7068F0F-C634-8246-AB0E-47045AFE6272}"/>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descr="Helsetilsynets piktogram i hvitt mot rød bakgrunn">
            <a:extLst>
              <a:ext uri="{FF2B5EF4-FFF2-40B4-BE49-F238E27FC236}">
                <a16:creationId xmlns:a16="http://schemas.microsoft.com/office/drawing/2014/main" id="{8DDB7B07-9387-F447-A4EC-1BFCA8E0CEB2}"/>
              </a:ext>
            </a:extLst>
          </p:cNvPr>
          <p:cNvPicPr>
            <a:picLocks noChangeAspect="1"/>
          </p:cNvPicPr>
          <p:nvPr userDrawn="1"/>
        </p:nvPicPr>
        <p:blipFill>
          <a:blip r:embed="rId4"/>
          <a:srcRect/>
          <a:stretch/>
        </p:blipFill>
        <p:spPr>
          <a:xfrm>
            <a:off x="11619426" y="6310126"/>
            <a:ext cx="360070" cy="306000"/>
          </a:xfrm>
          <a:prstGeom prst="rect">
            <a:avLst/>
          </a:prstGeom>
        </p:spPr>
      </p:pic>
    </p:spTree>
    <p:extLst>
      <p:ext uri="{BB962C8B-B14F-4D97-AF65-F5344CB8AC3E}">
        <p14:creationId xmlns:p14="http://schemas.microsoft.com/office/powerpoint/2010/main" val="3404601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6" y="800894"/>
            <a:ext cx="3420937" cy="2609850"/>
          </a:xfrm>
          <a:prstGeom prst="rect">
            <a:avLst/>
          </a:prstGeom>
        </p:spPr>
        <p:txBody>
          <a:bodyPr lIns="0" tIns="0" rIns="0" bIns="0"/>
          <a:lstStyle>
            <a:lvl1pPr>
              <a:defRPr b="1"/>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38570" y="800894"/>
            <a:ext cx="5105188" cy="5454650"/>
          </a:xfrm>
          <a:prstGeom prst="rect">
            <a:avLst/>
          </a:prstGeom>
        </p:spPr>
        <p:txBody>
          <a:bodyPr lIns="0" tIns="0" rIns="0" bIns="0"/>
          <a:lstStyle>
            <a:lvl1pPr marL="0" indent="0">
              <a:buFontTx/>
              <a:buNone/>
              <a:defRPr b="0"/>
            </a:lvl1pPr>
            <a:lvl2pPr>
              <a:buFontTx/>
              <a:buNone/>
              <a:defRPr b="0"/>
            </a:lvl2pPr>
            <a:lvl3pPr>
              <a:buFontTx/>
              <a:buNone/>
              <a:defRPr b="0"/>
            </a:lvl3pPr>
            <a:lvl4pPr>
              <a:buFontTx/>
              <a:buNone/>
              <a:defRPr b="0"/>
            </a:lvl4pPr>
            <a:lvl5pPr>
              <a:buFontTx/>
              <a:buNone/>
              <a:defRPr b="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19" name="Rektangel 18">
            <a:extLst>
              <a:ext uri="{FF2B5EF4-FFF2-40B4-BE49-F238E27FC236}">
                <a16:creationId xmlns:a16="http://schemas.microsoft.com/office/drawing/2014/main" id="{4CC61354-6CB3-3E4B-BA94-18E207AC1E54}"/>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p>
        </p:txBody>
      </p:sp>
    </p:spTree>
    <p:extLst>
      <p:ext uri="{BB962C8B-B14F-4D97-AF65-F5344CB8AC3E}">
        <p14:creationId xmlns:p14="http://schemas.microsoft.com/office/powerpoint/2010/main" val="1714317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707464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7188" cy="2852737"/>
          </a:xfrm>
        </p:spPr>
        <p:txBody>
          <a:bodyPr anchor="b">
            <a:normAutofit/>
          </a:bodyPr>
          <a:lstStyle>
            <a:lvl1pPr>
              <a:defRPr sz="3600"/>
            </a:lvl1pPr>
          </a:lstStyle>
          <a:p>
            <a:r>
              <a:rPr lang="nb-NO" dirty="0"/>
              <a:t>Klikk for å redigere tittelstil</a:t>
            </a:r>
          </a:p>
        </p:txBody>
      </p:sp>
      <p:sp>
        <p:nvSpPr>
          <p:cNvPr id="3" name="Plassholder for tekst 2"/>
          <p:cNvSpPr>
            <a:spLocks noGrp="1"/>
          </p:cNvSpPr>
          <p:nvPr>
            <p:ph type="body" idx="1"/>
          </p:nvPr>
        </p:nvSpPr>
        <p:spPr>
          <a:xfrm>
            <a:off x="831850" y="4589463"/>
            <a:ext cx="105171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13209605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venstre og to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6" y="800894"/>
            <a:ext cx="5113543" cy="772412"/>
          </a:xfrm>
          <a:prstGeom prst="rect">
            <a:avLst/>
          </a:prstGeom>
        </p:spPr>
        <p:txBody>
          <a:bodyPr lIns="0" tIns="0" rIns="0" bIns="0"/>
          <a:lstStyle>
            <a:lvl1pPr>
              <a:defRPr b="1">
                <a:solidFill>
                  <a:srgbClr val="FF0000"/>
                </a:solidFill>
              </a:defRPr>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9831" y="1772444"/>
            <a:ext cx="5105188" cy="448310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6096794" y="800894"/>
            <a:ext cx="5455319" cy="545465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Rektangel 7">
            <a:extLst>
              <a:ext uri="{FF2B5EF4-FFF2-40B4-BE49-F238E27FC236}">
                <a16:creationId xmlns:a16="http://schemas.microsoft.com/office/drawing/2014/main" id="{AC08F7BE-E446-AA4D-A2CF-643A827EDE3E}"/>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136015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3188"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2076491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7187"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3788" y="2505075"/>
            <a:ext cx="51831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878254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2367061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2871328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1966097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8612188" y="6356350"/>
            <a:ext cx="2743200" cy="365125"/>
          </a:xfrm>
          <a:prstGeom prst="rect">
            <a:avLst/>
          </a:prstGeom>
        </p:spPr>
        <p:txBody>
          <a:bodyPr/>
          <a:lstStyle/>
          <a:p>
            <a:fld id="{26730BC1-7D52-4C47-85C2-824D80764693}" type="slidenum">
              <a:rPr lang="nb-NO" smtClean="0"/>
              <a:t>‹#›</a:t>
            </a:fld>
            <a:endParaRPr lang="nb-NO"/>
          </a:p>
        </p:txBody>
      </p:sp>
    </p:spTree>
    <p:extLst>
      <p:ext uri="{BB962C8B-B14F-4D97-AF65-F5344CB8AC3E}">
        <p14:creationId xmlns:p14="http://schemas.microsoft.com/office/powerpoint/2010/main" val="3749340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38AC2D-C846-76F2-37F4-0BD1111E40C1}"/>
              </a:ext>
            </a:extLst>
          </p:cNvPr>
          <p:cNvSpPr>
            <a:spLocks noGrp="1"/>
          </p:cNvSpPr>
          <p:nvPr>
            <p:ph type="ctrTitle"/>
          </p:nvPr>
        </p:nvSpPr>
        <p:spPr>
          <a:xfrm>
            <a:off x="1524000" y="1122363"/>
            <a:ext cx="9145588"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1FEAC99-3113-461D-0A8C-F40ABB32D910}"/>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79BCF65-A955-D1DA-E5C4-235810DC46AF}"/>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5" name="Plassholder for bunntekst 4">
            <a:extLst>
              <a:ext uri="{FF2B5EF4-FFF2-40B4-BE49-F238E27FC236}">
                <a16:creationId xmlns:a16="http://schemas.microsoft.com/office/drawing/2014/main" id="{675F0F06-B10C-0880-4FA7-01BCB7485B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0D6C842-B56E-F42C-1121-195E96699B60}"/>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171896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EAC560-6152-B929-0D33-618766D1DA4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3A8E17E-6132-BC26-F298-A4F8050692E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8F17262-67BD-D63A-A292-9162BEBD50C9}"/>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5" name="Plassholder for bunntekst 4">
            <a:extLst>
              <a:ext uri="{FF2B5EF4-FFF2-40B4-BE49-F238E27FC236}">
                <a16:creationId xmlns:a16="http://schemas.microsoft.com/office/drawing/2014/main" id="{52A03D21-96A1-A3B2-8424-B5635FCDF1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8F086C-6C24-8597-5882-D7C51C645D2B}"/>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3644506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CBF2E0-EBBC-8CA9-3F46-F05DA825D769}"/>
              </a:ext>
            </a:extLst>
          </p:cNvPr>
          <p:cNvSpPr>
            <a:spLocks noGrp="1"/>
          </p:cNvSpPr>
          <p:nvPr>
            <p:ph type="title"/>
          </p:nvPr>
        </p:nvSpPr>
        <p:spPr>
          <a:xfrm>
            <a:off x="831850" y="1709738"/>
            <a:ext cx="10517188"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18B0199-2228-FF27-F39C-F7DF4900714E}"/>
              </a:ext>
            </a:extLst>
          </p:cNvPr>
          <p:cNvSpPr>
            <a:spLocks noGrp="1"/>
          </p:cNvSpPr>
          <p:nvPr>
            <p:ph type="body" idx="1"/>
          </p:nvPr>
        </p:nvSpPr>
        <p:spPr>
          <a:xfrm>
            <a:off x="831850" y="4589463"/>
            <a:ext cx="105171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002ADE2-0D8F-24D4-F899-0A3A54EADB48}"/>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5" name="Plassholder for bunntekst 4">
            <a:extLst>
              <a:ext uri="{FF2B5EF4-FFF2-40B4-BE49-F238E27FC236}">
                <a16:creationId xmlns:a16="http://schemas.microsoft.com/office/drawing/2014/main" id="{F5788F58-26B7-3766-AC78-B09055F8A2B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BEFCA99-1E6B-02C7-5DFA-4BCC1D126543}"/>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954744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0400FD-C33A-A076-C538-CFF632F88BE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7CF22F2-9AF5-511B-2004-72E43378E0B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45EDDF8-0E05-E6CB-59AB-194A6F4BD67C}"/>
              </a:ext>
            </a:extLst>
          </p:cNvPr>
          <p:cNvSpPr>
            <a:spLocks noGrp="1"/>
          </p:cNvSpPr>
          <p:nvPr>
            <p:ph sz="half" idx="2"/>
          </p:nvPr>
        </p:nvSpPr>
        <p:spPr>
          <a:xfrm>
            <a:off x="6172200" y="1825625"/>
            <a:ext cx="5183188"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4B3FC65-FCFF-EF91-822E-80167EFCF3C0}"/>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6" name="Plassholder for bunntekst 5">
            <a:extLst>
              <a:ext uri="{FF2B5EF4-FFF2-40B4-BE49-F238E27FC236}">
                <a16:creationId xmlns:a16="http://schemas.microsoft.com/office/drawing/2014/main" id="{A52661EB-25A4-4569-A84E-BB1A858B6F1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905BF12-8217-2030-2150-93AC449A2112}"/>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13080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høyre og to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38570" y="800894"/>
            <a:ext cx="5113543" cy="772412"/>
          </a:xfrm>
          <a:prstGeom prst="rect">
            <a:avLst/>
          </a:prstGeom>
        </p:spPr>
        <p:txBody>
          <a:bodyPr lIns="0" tIns="0" rIns="0" bIns="0"/>
          <a:lstStyle>
            <a:lvl1pPr>
              <a:defRPr b="1"/>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38571" y="1772444"/>
            <a:ext cx="5113542" cy="448310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641476" y="800894"/>
            <a:ext cx="5455318" cy="5454650"/>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Rektangel 5">
            <a:extLst>
              <a:ext uri="{FF2B5EF4-FFF2-40B4-BE49-F238E27FC236}">
                <a16:creationId xmlns:a16="http://schemas.microsoft.com/office/drawing/2014/main" id="{71A63516-AE6D-AA42-9FB2-B1B45BC31D5B}"/>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2542079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9A1769-5B82-6BDC-026B-576B968FE086}"/>
              </a:ext>
            </a:extLst>
          </p:cNvPr>
          <p:cNvSpPr>
            <a:spLocks noGrp="1"/>
          </p:cNvSpPr>
          <p:nvPr>
            <p:ph type="title"/>
          </p:nvPr>
        </p:nvSpPr>
        <p:spPr>
          <a:xfrm>
            <a:off x="839788" y="365125"/>
            <a:ext cx="10517187"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DC28401-71D9-37FA-7DD8-1906B34E0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45CFDE5-7E74-8933-D674-F80E7D3D9B7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4C30A44-33E9-81B7-065A-494A203AC88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F9A0826-256A-B024-234E-3C0E0CE9AA9B}"/>
              </a:ext>
            </a:extLst>
          </p:cNvPr>
          <p:cNvSpPr>
            <a:spLocks noGrp="1"/>
          </p:cNvSpPr>
          <p:nvPr>
            <p:ph sz="quarter" idx="4"/>
          </p:nvPr>
        </p:nvSpPr>
        <p:spPr>
          <a:xfrm>
            <a:off x="6173788" y="2505075"/>
            <a:ext cx="51831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C23467B-ED56-6379-E92A-B7EF2B002302}"/>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8" name="Plassholder for bunntekst 7">
            <a:extLst>
              <a:ext uri="{FF2B5EF4-FFF2-40B4-BE49-F238E27FC236}">
                <a16:creationId xmlns:a16="http://schemas.microsoft.com/office/drawing/2014/main" id="{09B0FD44-368F-5450-FAD9-38752127304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FC10F6E-8DFE-1AF2-2C68-B1C44DAE0E80}"/>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1651813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FD74D-1D74-0D66-5620-E9385339C1D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8042DDE-B7E5-15E6-BB4A-7E2A7E66F857}"/>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4" name="Plassholder for bunntekst 3">
            <a:extLst>
              <a:ext uri="{FF2B5EF4-FFF2-40B4-BE49-F238E27FC236}">
                <a16:creationId xmlns:a16="http://schemas.microsoft.com/office/drawing/2014/main" id="{3F757A24-0561-91D3-6351-F514B19B228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294EE20-5205-A324-D14A-2FAB6FBD1D31}"/>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1560139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48ACFDD-845C-734D-11AB-AFA66BBFC1D8}"/>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3" name="Plassholder for bunntekst 2">
            <a:extLst>
              <a:ext uri="{FF2B5EF4-FFF2-40B4-BE49-F238E27FC236}">
                <a16:creationId xmlns:a16="http://schemas.microsoft.com/office/drawing/2014/main" id="{1801FF74-733B-F070-F5CA-7D7A3C800DA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6F32E8B-94C9-03A7-BD8E-D45378B35726}"/>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1688451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E9D3EC-4967-58CB-D764-9382BD8D11C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B28580F-21F1-223C-8724-B3D83B5CB755}"/>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46AD164-E857-4A06-FFC8-985E55546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B26D2A1-9663-F863-B714-B7FF6CFFC631}"/>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6" name="Plassholder for bunntekst 5">
            <a:extLst>
              <a:ext uri="{FF2B5EF4-FFF2-40B4-BE49-F238E27FC236}">
                <a16:creationId xmlns:a16="http://schemas.microsoft.com/office/drawing/2014/main" id="{FF254EC9-5AC2-4A18-1395-FCAF8DBF2EE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302B623-862F-EA75-BACD-2F13DB6260F5}"/>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2677341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96AACE-F752-D826-63C0-EE78CC36A79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BF93FC2-6A28-F4A3-D5BF-5CB0A685E19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DBDD0DE-6436-A941-F961-CEE0952A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8472945-6E97-7029-6CBF-EDBD2413F804}"/>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6" name="Plassholder for bunntekst 5">
            <a:extLst>
              <a:ext uri="{FF2B5EF4-FFF2-40B4-BE49-F238E27FC236}">
                <a16:creationId xmlns:a16="http://schemas.microsoft.com/office/drawing/2014/main" id="{C1DEDBFF-8FC7-A7B2-ED7F-3EBADB048F5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6641A6-C14D-84B5-CDC8-6BCB57386098}"/>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1490615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EC2FD9-D1C3-7E2C-7E7B-8EAAE0D53A4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87EEE78-9BAE-E08D-8A20-D35948652FF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3EF9C08-9A88-05AB-20C0-B9C7CD02D822}"/>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5" name="Plassholder for bunntekst 4">
            <a:extLst>
              <a:ext uri="{FF2B5EF4-FFF2-40B4-BE49-F238E27FC236}">
                <a16:creationId xmlns:a16="http://schemas.microsoft.com/office/drawing/2014/main" id="{960C0BD0-05F2-2F5F-6F2D-75879AC725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44C6D3C-4AE1-E060-1408-7796B06E9769}"/>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1984127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B26A78C-D9BE-AF81-1422-2FD8703070C9}"/>
              </a:ext>
            </a:extLst>
          </p:cNvPr>
          <p:cNvSpPr>
            <a:spLocks noGrp="1"/>
          </p:cNvSpPr>
          <p:nvPr>
            <p:ph type="title" orient="vert"/>
          </p:nvPr>
        </p:nvSpPr>
        <p:spPr>
          <a:xfrm>
            <a:off x="8726488"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693104F-8ADA-7BEF-3422-31DD3AFC464F}"/>
              </a:ext>
            </a:extLst>
          </p:cNvPr>
          <p:cNvSpPr>
            <a:spLocks noGrp="1"/>
          </p:cNvSpPr>
          <p:nvPr>
            <p:ph type="body" orient="vert" idx="1"/>
          </p:nvPr>
        </p:nvSpPr>
        <p:spPr>
          <a:xfrm>
            <a:off x="838200" y="365125"/>
            <a:ext cx="7735888"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220C70-7688-C1D8-530B-8F5BF85F0D8C}"/>
              </a:ext>
            </a:extLst>
          </p:cNvPr>
          <p:cNvSpPr>
            <a:spLocks noGrp="1"/>
          </p:cNvSpPr>
          <p:nvPr>
            <p:ph type="dt" sz="half" idx="10"/>
          </p:nvPr>
        </p:nvSpPr>
        <p:spPr/>
        <p:txBody>
          <a:bodyPr/>
          <a:lstStyle/>
          <a:p>
            <a:fld id="{777B6F6B-54C3-4D26-A538-5E75AB3653B3}" type="datetimeFigureOut">
              <a:rPr lang="nb-NO" smtClean="0"/>
              <a:t>04.06.2025</a:t>
            </a:fld>
            <a:endParaRPr lang="nb-NO"/>
          </a:p>
        </p:txBody>
      </p:sp>
      <p:sp>
        <p:nvSpPr>
          <p:cNvPr id="5" name="Plassholder for bunntekst 4">
            <a:extLst>
              <a:ext uri="{FF2B5EF4-FFF2-40B4-BE49-F238E27FC236}">
                <a16:creationId xmlns:a16="http://schemas.microsoft.com/office/drawing/2014/main" id="{9DAB06A4-6D50-7261-30B4-443BD73EE07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EEFDB6-2643-2B8E-E8AE-F4CDC571CF20}"/>
              </a:ext>
            </a:extLst>
          </p:cNvPr>
          <p:cNvSpPr>
            <a:spLocks noGrp="1"/>
          </p:cNvSpPr>
          <p:nvPr>
            <p:ph type="sldNum" sz="quarter" idx="12"/>
          </p:nvPr>
        </p:nvSpPr>
        <p:spPr/>
        <p:txBody>
          <a:bodyPr/>
          <a:lstStyle/>
          <a:p>
            <a:fld id="{EE8A926C-61EF-4F63-948C-59DBD7AB4410}" type="slidenum">
              <a:rPr lang="nb-NO" smtClean="0"/>
              <a:t>‹#›</a:t>
            </a:fld>
            <a:endParaRPr lang="nb-NO"/>
          </a:p>
        </p:txBody>
      </p:sp>
    </p:spTree>
    <p:extLst>
      <p:ext uri="{BB962C8B-B14F-4D97-AF65-F5344CB8AC3E}">
        <p14:creationId xmlns:p14="http://schemas.microsoft.com/office/powerpoint/2010/main" val="873485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71955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6" y="800894"/>
            <a:ext cx="3420937" cy="2609850"/>
          </a:xfrm>
          <a:prstGeom prst="rect">
            <a:avLst/>
          </a:prstGeom>
        </p:spPr>
        <p:txBody>
          <a:bodyPr lIns="0" tIns="0" rIns="0" bIns="0"/>
          <a:lstStyle>
            <a:lvl1pPr>
              <a:defRPr b="1"/>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38570" y="800894"/>
            <a:ext cx="5105188" cy="5454650"/>
          </a:xfrm>
          <a:prstGeom prst="rect">
            <a:avLst/>
          </a:prstGeom>
        </p:spPr>
        <p:txBody>
          <a:bodyPr lIns="0" tIns="0" rIns="0" bIns="0"/>
          <a:lstStyle>
            <a:lvl1pPr marL="0" indent="0">
              <a:buFontTx/>
              <a:buNone/>
              <a:defRPr b="0"/>
            </a:lvl1pPr>
            <a:lvl2pPr>
              <a:buFontTx/>
              <a:buNone/>
              <a:defRPr b="0"/>
            </a:lvl2pPr>
            <a:lvl3pPr>
              <a:buFontTx/>
              <a:buNone/>
              <a:defRPr b="0"/>
            </a:lvl3pPr>
            <a:lvl4pPr>
              <a:buFontTx/>
              <a:buNone/>
              <a:defRPr b="0"/>
            </a:lvl4pPr>
            <a:lvl5pPr>
              <a:buFontTx/>
              <a:buNone/>
              <a:defRPr b="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7" name="Bilde 16">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19" name="Rektangel 18">
            <a:extLst>
              <a:ext uri="{FF2B5EF4-FFF2-40B4-BE49-F238E27FC236}">
                <a16:creationId xmlns:a16="http://schemas.microsoft.com/office/drawing/2014/main" id="{4CC61354-6CB3-3E4B-BA94-18E207AC1E54}"/>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422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venstre og to innhold Rød">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1476" y="800894"/>
            <a:ext cx="5113543" cy="772412"/>
          </a:xfrm>
          <a:prstGeom prst="rect">
            <a:avLst/>
          </a:prstGeom>
        </p:spPr>
        <p:txBody>
          <a:bodyPr lIns="0" tIns="0" rIns="0" bIns="0"/>
          <a:lstStyle>
            <a:lvl1pPr>
              <a:defRPr b="1">
                <a:solidFill>
                  <a:schemeClr val="bg1"/>
                </a:solidFill>
              </a:defRPr>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9831" y="1772444"/>
            <a:ext cx="5105188" cy="4483100"/>
          </a:xfrm>
          <a:prstGeom prst="rect">
            <a:avLst/>
          </a:prstGeom>
        </p:spPr>
        <p:txBody>
          <a:bodyPr lIns="0" tIns="0" rIns="0" bIns="0"/>
          <a:lstStyle>
            <a:lvl1pPr marL="0" indent="-216000" defTabSz="216000">
              <a:spcBef>
                <a:spcPts val="1000"/>
              </a:spcBef>
              <a:spcAft>
                <a:spcPts val="0"/>
              </a:spcAft>
              <a:buFontTx/>
              <a:buNone/>
              <a:defRPr b="0">
                <a:solidFill>
                  <a:schemeClr val="bg1"/>
                </a:solidFill>
              </a:defRPr>
            </a:lvl1pPr>
            <a:lvl2pPr marL="432000" indent="-216000" defTabSz="216000">
              <a:buFontTx/>
              <a:buNone/>
              <a:defRPr b="0">
                <a:solidFill>
                  <a:schemeClr val="bg1"/>
                </a:solidFill>
              </a:defRPr>
            </a:lvl2pPr>
            <a:lvl3pPr marL="432000" indent="-216000" defTabSz="216000">
              <a:buFontTx/>
              <a:buNone/>
              <a:defRPr b="0">
                <a:solidFill>
                  <a:schemeClr val="bg1"/>
                </a:solidFill>
              </a:defRPr>
            </a:lvl3pPr>
            <a:lvl4pPr marL="432000" indent="-216000" defTabSz="216000">
              <a:buFontTx/>
              <a:buNone/>
              <a:defRPr b="0">
                <a:solidFill>
                  <a:schemeClr val="bg1"/>
                </a:solidFill>
              </a:defRPr>
            </a:lvl4pPr>
            <a:lvl5pPr marL="432000" indent="-216000" defTabSz="216000">
              <a:buFontTx/>
              <a:buNone/>
              <a:defRPr b="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6096794" y="800894"/>
            <a:ext cx="5455319" cy="5454650"/>
          </a:xfrm>
          <a:prstGeom prst="rect">
            <a:avLst/>
          </a:prstGeom>
        </p:spPr>
        <p:txBody>
          <a:bodyPr lIns="0" tIns="0" rIns="0" bIns="0"/>
          <a:lstStyle>
            <a:lvl1pPr marL="0" indent="-216000" defTabSz="216000">
              <a:spcBef>
                <a:spcPts val="1000"/>
              </a:spcBef>
              <a:spcAft>
                <a:spcPts val="0"/>
              </a:spcAft>
              <a:buFontTx/>
              <a:buNone/>
              <a:defRPr b="0">
                <a:solidFill>
                  <a:schemeClr val="bg1"/>
                </a:solidFill>
              </a:defRPr>
            </a:lvl1pPr>
            <a:lvl2pPr marL="432000" indent="-216000" defTabSz="216000">
              <a:buFontTx/>
              <a:buNone/>
              <a:defRPr b="0">
                <a:solidFill>
                  <a:schemeClr val="bg1"/>
                </a:solidFill>
              </a:defRPr>
            </a:lvl2pPr>
            <a:lvl3pPr marL="432000" indent="-216000" defTabSz="216000">
              <a:buFontTx/>
              <a:buNone/>
              <a:defRPr b="0">
                <a:solidFill>
                  <a:schemeClr val="bg1"/>
                </a:solidFill>
              </a:defRPr>
            </a:lvl3pPr>
            <a:lvl4pPr marL="432000" indent="-216000" defTabSz="216000">
              <a:buFontTx/>
              <a:buNone/>
              <a:defRPr b="0">
                <a:solidFill>
                  <a:schemeClr val="bg1"/>
                </a:solidFill>
              </a:defRPr>
            </a:lvl4pPr>
            <a:lvl5pPr marL="432000" indent="-216000" defTabSz="216000">
              <a:buFontTx/>
              <a:buNone/>
              <a:defRPr b="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6" name="Bilde 5" descr="Helsetilsynets piktogram">
            <a:extLst>
              <a:ext uri="{FF2B5EF4-FFF2-40B4-BE49-F238E27FC236}">
                <a16:creationId xmlns:a16="http://schemas.microsoft.com/office/drawing/2014/main" id="{37EE39D8-04B8-3F46-9084-8FF7D9C8ED4A}"/>
              </a:ext>
            </a:extLst>
          </p:cNvPr>
          <p:cNvPicPr>
            <a:picLocks noChangeAspect="1"/>
          </p:cNvPicPr>
          <p:nvPr userDrawn="1"/>
        </p:nvPicPr>
        <p:blipFill>
          <a:blip r:embed="rId2"/>
          <a:srcRect/>
          <a:stretch/>
        </p:blipFill>
        <p:spPr>
          <a:xfrm>
            <a:off x="11619426" y="6310126"/>
            <a:ext cx="360070" cy="306000"/>
          </a:xfrm>
          <a:prstGeom prst="rect">
            <a:avLst/>
          </a:prstGeom>
        </p:spPr>
      </p:pic>
      <p:sp>
        <p:nvSpPr>
          <p:cNvPr id="8" name="Rektangel 7">
            <a:extLst>
              <a:ext uri="{FF2B5EF4-FFF2-40B4-BE49-F238E27FC236}">
                <a16:creationId xmlns:a16="http://schemas.microsoft.com/office/drawing/2014/main" id="{057534AD-2CA2-194D-B958-DB40B23C8160}"/>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312580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høyre og to innhold Rød">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38570" y="800894"/>
            <a:ext cx="5113543" cy="772412"/>
          </a:xfrm>
          <a:prstGeom prst="rect">
            <a:avLst/>
          </a:prstGeom>
        </p:spPr>
        <p:txBody>
          <a:bodyPr lIns="0" tIns="0" rIns="0" bIns="0"/>
          <a:lstStyle>
            <a:lvl1pPr>
              <a:defRPr b="1">
                <a:solidFill>
                  <a:schemeClr val="bg1"/>
                </a:solidFill>
              </a:defRPr>
            </a:lvl1pPr>
          </a:lstStyle>
          <a:p>
            <a:r>
              <a:rPr lang="nb-NO"/>
              <a:t>Klikk for å redigere tittelstil</a:t>
            </a:r>
            <a:endParaRPr lang="en-US" dirty="0"/>
          </a:p>
        </p:txBody>
      </p:sp>
      <p:sp>
        <p:nvSpPr>
          <p:cNvPr id="16" name="Content Placeholder 2">
            <a:extLst>
              <a:ext uri="{FF2B5EF4-FFF2-40B4-BE49-F238E27FC236}">
                <a16:creationId xmlns:a16="http://schemas.microsoft.com/office/drawing/2014/main" id="{ED5E8EA9-BDDE-7648-98CD-F92E4B60284B}"/>
              </a:ext>
            </a:extLst>
          </p:cNvPr>
          <p:cNvSpPr>
            <a:spLocks noGrp="1"/>
          </p:cNvSpPr>
          <p:nvPr>
            <p:ph idx="1"/>
          </p:nvPr>
        </p:nvSpPr>
        <p:spPr>
          <a:xfrm>
            <a:off x="6438571" y="1772444"/>
            <a:ext cx="5113542" cy="4483100"/>
          </a:xfrm>
          <a:prstGeom prst="rect">
            <a:avLst/>
          </a:prstGeom>
        </p:spPr>
        <p:txBody>
          <a:bodyPr lIns="0" tIns="0" rIns="0" bIns="0"/>
          <a:lstStyle>
            <a:lvl1pPr marL="0" indent="-216000" defTabSz="216000">
              <a:spcBef>
                <a:spcPts val="1000"/>
              </a:spcBef>
              <a:spcAft>
                <a:spcPts val="0"/>
              </a:spcAft>
              <a:buFontTx/>
              <a:buNone/>
              <a:defRPr b="0">
                <a:solidFill>
                  <a:schemeClr val="bg1"/>
                </a:solidFill>
              </a:defRPr>
            </a:lvl1pPr>
            <a:lvl2pPr marL="432000" indent="-216000" defTabSz="216000">
              <a:buFontTx/>
              <a:buNone/>
              <a:defRPr b="0">
                <a:solidFill>
                  <a:schemeClr val="bg1"/>
                </a:solidFill>
              </a:defRPr>
            </a:lvl2pPr>
            <a:lvl3pPr marL="432000" indent="-216000" defTabSz="216000">
              <a:buFontTx/>
              <a:buNone/>
              <a:defRPr b="0">
                <a:solidFill>
                  <a:schemeClr val="bg1"/>
                </a:solidFill>
              </a:defRPr>
            </a:lvl3pPr>
            <a:lvl4pPr marL="432000" indent="-216000" defTabSz="216000">
              <a:buFontTx/>
              <a:buNone/>
              <a:defRPr b="0">
                <a:solidFill>
                  <a:schemeClr val="bg1"/>
                </a:solidFill>
              </a:defRPr>
            </a:lvl4pPr>
            <a:lvl5pPr marL="432000" indent="-216000" defTabSz="216000">
              <a:buFontTx/>
              <a:buNone/>
              <a:defRPr b="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641476" y="800894"/>
            <a:ext cx="5455318" cy="5454650"/>
          </a:xfrm>
          <a:prstGeom prst="rect">
            <a:avLst/>
          </a:prstGeom>
        </p:spPr>
        <p:txBody>
          <a:bodyPr lIns="0" tIns="0" rIns="0" bIns="0"/>
          <a:lstStyle>
            <a:lvl1pPr marL="0" indent="0" defTabSz="216000">
              <a:spcBef>
                <a:spcPts val="1000"/>
              </a:spcBef>
              <a:spcAft>
                <a:spcPts val="0"/>
              </a:spcAft>
              <a:buFontTx/>
              <a:buNone/>
              <a:defRPr b="0">
                <a:solidFill>
                  <a:schemeClr val="bg1"/>
                </a:solidFill>
              </a:defRPr>
            </a:lvl1pPr>
            <a:lvl2pPr marL="432000" indent="-216000" defTabSz="216000">
              <a:buFontTx/>
              <a:buNone/>
              <a:defRPr b="0">
                <a:solidFill>
                  <a:schemeClr val="bg1"/>
                </a:solidFill>
              </a:defRPr>
            </a:lvl2pPr>
            <a:lvl3pPr marL="432000" indent="-216000" defTabSz="216000">
              <a:buFontTx/>
              <a:buNone/>
              <a:defRPr b="0">
                <a:solidFill>
                  <a:schemeClr val="bg1"/>
                </a:solidFill>
              </a:defRPr>
            </a:lvl3pPr>
            <a:lvl4pPr marL="432000" indent="-216000" defTabSz="216000">
              <a:buFontTx/>
              <a:buNone/>
              <a:defRPr b="0">
                <a:solidFill>
                  <a:schemeClr val="bg1"/>
                </a:solidFill>
              </a:defRPr>
            </a:lvl4pPr>
            <a:lvl5pPr marL="432000" indent="-216000" defTabSz="216000">
              <a:buFontTx/>
              <a:buNone/>
              <a:defRPr b="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6" name="Bilde 5" descr="Helsetilsynets piktogram">
            <a:extLst>
              <a:ext uri="{FF2B5EF4-FFF2-40B4-BE49-F238E27FC236}">
                <a16:creationId xmlns:a16="http://schemas.microsoft.com/office/drawing/2014/main" id="{1372D886-697E-0F4D-9D59-F6E0328E6534}"/>
              </a:ext>
            </a:extLst>
          </p:cNvPr>
          <p:cNvPicPr>
            <a:picLocks noChangeAspect="1"/>
          </p:cNvPicPr>
          <p:nvPr userDrawn="1"/>
        </p:nvPicPr>
        <p:blipFill>
          <a:blip r:embed="rId2"/>
          <a:srcRect/>
          <a:stretch/>
        </p:blipFill>
        <p:spPr>
          <a:xfrm>
            <a:off x="11619426" y="6310126"/>
            <a:ext cx="360070" cy="306000"/>
          </a:xfrm>
          <a:prstGeom prst="rect">
            <a:avLst/>
          </a:prstGeom>
        </p:spPr>
      </p:pic>
      <p:sp>
        <p:nvSpPr>
          <p:cNvPr id="8" name="Rektangel 7">
            <a:extLst>
              <a:ext uri="{FF2B5EF4-FFF2-40B4-BE49-F238E27FC236}">
                <a16:creationId xmlns:a16="http://schemas.microsoft.com/office/drawing/2014/main" id="{B28D0E0F-D990-A14D-A91C-F6F909D1BE70}"/>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Tree>
    <p:extLst>
      <p:ext uri="{BB962C8B-B14F-4D97-AF65-F5344CB8AC3E}">
        <p14:creationId xmlns:p14="http://schemas.microsoft.com/office/powerpoint/2010/main" val="59315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kulepunkter Stort bilde venstr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0" y="800894"/>
            <a:ext cx="6096794" cy="6057106"/>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30215" y="800894"/>
            <a:ext cx="5113543" cy="772412"/>
          </a:xfrm>
          <a:prstGeom prst="rect">
            <a:avLst/>
          </a:prstGeom>
        </p:spPr>
        <p:txBody>
          <a:bodyPr lIns="0" tIns="0" rIns="0" bIns="0"/>
          <a:lstStyle>
            <a:lvl1pPr>
              <a:defRPr b="1"/>
            </a:lvl1pPr>
          </a:lstStyle>
          <a:p>
            <a:r>
              <a:rPr lang="nb-NO"/>
              <a:t>Klikk for å redigere tittelstil</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8" name="Content Placeholder 2">
            <a:extLst>
              <a:ext uri="{FF2B5EF4-FFF2-40B4-BE49-F238E27FC236}">
                <a16:creationId xmlns:a16="http://schemas.microsoft.com/office/drawing/2014/main" id="{DD8D882C-40DE-8C42-A304-BD632EA19ABF}"/>
              </a:ext>
            </a:extLst>
          </p:cNvPr>
          <p:cNvSpPr>
            <a:spLocks noGrp="1"/>
          </p:cNvSpPr>
          <p:nvPr>
            <p:ph idx="1"/>
          </p:nvPr>
        </p:nvSpPr>
        <p:spPr>
          <a:xfrm>
            <a:off x="6446925" y="1796771"/>
            <a:ext cx="5105188" cy="4458774"/>
          </a:xfrm>
          <a:prstGeom prst="rect">
            <a:avLst/>
          </a:prstGeom>
        </p:spPr>
        <p:txBody>
          <a:bodyPr lIns="0" tIns="0" rIns="0" bIns="0"/>
          <a:lstStyle>
            <a:lvl1pPr marL="216000" indent="-216000" defTabSz="216000">
              <a:spcBef>
                <a:spcPts val="1000"/>
              </a:spcBef>
              <a:spcAft>
                <a:spcPts val="0"/>
              </a:spcAft>
              <a:buFont typeface="Arial" panose="020B0604020202020204" pitchFamily="34" charset="0"/>
              <a:buChar char="•"/>
              <a:defRPr b="0"/>
            </a:lvl1pPr>
            <a:lvl2pPr marL="432000" indent="-216000" defTabSz="216000">
              <a:buFont typeface="Arial" panose="020B0604020202020204" pitchFamily="34" charset="0"/>
              <a:buChar char="•"/>
              <a:defRPr b="0"/>
            </a:lvl2pPr>
            <a:lvl3pPr marL="432000" indent="-216000" defTabSz="216000">
              <a:buFont typeface="Arial" panose="020B0604020202020204" pitchFamily="34" charset="0"/>
              <a:buChar char="•"/>
              <a:defRPr b="0"/>
            </a:lvl3pPr>
            <a:lvl4pPr marL="432000" indent="-216000" defTabSz="216000">
              <a:buFont typeface="Arial" panose="020B0604020202020204" pitchFamily="34" charset="0"/>
              <a:buChar char="•"/>
              <a:defRPr b="0"/>
            </a:lvl4pPr>
            <a:lvl5pPr marL="432000" indent="-216000" defTabSz="216000">
              <a:buFont typeface="Arial" panose="020B0604020202020204" pitchFamily="34" charset="0"/>
              <a:buChar char="•"/>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73837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nummerpunkter Stort bilde venstr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0" y="800894"/>
            <a:ext cx="6096794" cy="6057106"/>
          </a:xfrm>
          <a:prstGeom prst="rect">
            <a:avLst/>
          </a:prstGeom>
        </p:spPr>
        <p:txBody>
          <a:bodyPr lIns="0" tIns="0" rIns="0" bIns="0"/>
          <a:lstStyle>
            <a:lvl1pPr marL="0" indent="-216000" defTabSz="216000">
              <a:spcBef>
                <a:spcPts val="1000"/>
              </a:spcBef>
              <a:spcAft>
                <a:spcPts val="0"/>
              </a:spcAft>
              <a:buFontTx/>
              <a:buNone/>
              <a:defRPr b="0"/>
            </a:lvl1pPr>
            <a:lvl2pPr marL="432000" indent="-216000" defTabSz="216000">
              <a:buFontTx/>
              <a:buNone/>
              <a:defRPr b="0"/>
            </a:lvl2pPr>
            <a:lvl3pPr marL="432000" indent="-216000" defTabSz="216000">
              <a:buFontTx/>
              <a:buNone/>
              <a:defRPr b="0"/>
            </a:lvl3pPr>
            <a:lvl4pPr marL="432000" indent="-216000" defTabSz="216000">
              <a:buFontTx/>
              <a:buNone/>
              <a:defRPr b="0"/>
            </a:lvl4pPr>
            <a:lvl5pPr marL="432000" indent="-216000" defTabSz="216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5" name="Title 1">
            <a:extLst>
              <a:ext uri="{FF2B5EF4-FFF2-40B4-BE49-F238E27FC236}">
                <a16:creationId xmlns:a16="http://schemas.microsoft.com/office/drawing/2014/main" id="{37379475-3EC6-DF4A-82FA-724D30DB5DF8}"/>
              </a:ext>
            </a:extLst>
          </p:cNvPr>
          <p:cNvSpPr>
            <a:spLocks noGrp="1"/>
          </p:cNvSpPr>
          <p:nvPr>
            <p:ph type="title"/>
          </p:nvPr>
        </p:nvSpPr>
        <p:spPr>
          <a:xfrm>
            <a:off x="6430215" y="800894"/>
            <a:ext cx="5113543" cy="772412"/>
          </a:xfrm>
          <a:prstGeom prst="rect">
            <a:avLst/>
          </a:prstGeom>
        </p:spPr>
        <p:txBody>
          <a:bodyPr lIns="0" tIns="0" rIns="0" bIns="0"/>
          <a:lstStyle>
            <a:lvl1pPr>
              <a:defRPr b="1"/>
            </a:lvl1pPr>
          </a:lstStyle>
          <a:p>
            <a:r>
              <a:rPr lang="nb-NO"/>
              <a:t>Klikk for å redigere tittelstil</a:t>
            </a:r>
            <a:endParaRPr lang="en-US" dirty="0"/>
          </a:p>
        </p:txBody>
      </p:sp>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6" name="Rektangel 5">
            <a:extLst>
              <a:ext uri="{FF2B5EF4-FFF2-40B4-BE49-F238E27FC236}">
                <a16:creationId xmlns:a16="http://schemas.microsoft.com/office/drawing/2014/main" id="{B168DD03-4D7F-624A-B514-8F54951C7FD9}"/>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8" name="Content Placeholder 2">
            <a:extLst>
              <a:ext uri="{FF2B5EF4-FFF2-40B4-BE49-F238E27FC236}">
                <a16:creationId xmlns:a16="http://schemas.microsoft.com/office/drawing/2014/main" id="{DD8D882C-40DE-8C42-A304-BD632EA19ABF}"/>
              </a:ext>
            </a:extLst>
          </p:cNvPr>
          <p:cNvSpPr>
            <a:spLocks noGrp="1"/>
          </p:cNvSpPr>
          <p:nvPr>
            <p:ph idx="1"/>
          </p:nvPr>
        </p:nvSpPr>
        <p:spPr>
          <a:xfrm>
            <a:off x="6446925" y="1796771"/>
            <a:ext cx="5105188" cy="4458774"/>
          </a:xfrm>
          <a:prstGeom prst="rect">
            <a:avLst/>
          </a:prstGeom>
        </p:spPr>
        <p:txBody>
          <a:bodyPr lIns="0" tIns="0" rIns="0" bIns="0"/>
          <a:lstStyle>
            <a:lvl1pPr marL="270000" indent="-270000" defTabSz="270000">
              <a:spcBef>
                <a:spcPts val="1000"/>
              </a:spcBef>
              <a:spcAft>
                <a:spcPts val="0"/>
              </a:spcAft>
              <a:buFont typeface="+mj-lt"/>
              <a:buAutoNum type="arabicPeriod"/>
              <a:defRPr b="0"/>
            </a:lvl1pPr>
            <a:lvl2pPr marL="540000" indent="-270000" defTabSz="270000">
              <a:buFont typeface="+mj-lt"/>
              <a:buAutoNum type="arabicPeriod"/>
              <a:defRPr b="0"/>
            </a:lvl2pPr>
            <a:lvl3pPr marL="540000" indent="-270000" defTabSz="270000">
              <a:buFont typeface="+mj-lt"/>
              <a:buAutoNum type="arabicPeriod"/>
              <a:defRPr b="0"/>
            </a:lvl3pPr>
            <a:lvl4pPr marL="540000" indent="-270000" defTabSz="270000">
              <a:buFont typeface="+mj-lt"/>
              <a:buAutoNum type="arabicPeriod"/>
              <a:defRPr b="0"/>
            </a:lvl4pPr>
            <a:lvl5pPr marL="540000" indent="-270000" defTabSz="270000">
              <a:buFont typeface="+mj-lt"/>
              <a:buAutoNum type="arabicPeriod"/>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90969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lepunkter og bilde høyre">
    <p:spTree>
      <p:nvGrpSpPr>
        <p:cNvPr id="1" name=""/>
        <p:cNvGrpSpPr/>
        <p:nvPr/>
      </p:nvGrpSpPr>
      <p:grpSpPr>
        <a:xfrm>
          <a:off x="0" y="0"/>
          <a:ext cx="0" cy="0"/>
          <a:chOff x="0" y="0"/>
          <a:chExt cx="0" cy="0"/>
        </a:xfrm>
      </p:grpSpPr>
      <p:pic>
        <p:nvPicPr>
          <p:cNvPr id="17" name="Bilde 16"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2"/>
          <a:stretch>
            <a:fillRect/>
          </a:stretch>
        </p:blipFill>
        <p:spPr>
          <a:xfrm>
            <a:off x="11619426" y="6310126"/>
            <a:ext cx="360070" cy="306000"/>
          </a:xfrm>
          <a:prstGeom prst="rect">
            <a:avLst/>
          </a:prstGeom>
        </p:spPr>
      </p:pic>
      <p:sp>
        <p:nvSpPr>
          <p:cNvPr id="7" name="Content Placeholder 2">
            <a:extLst>
              <a:ext uri="{FF2B5EF4-FFF2-40B4-BE49-F238E27FC236}">
                <a16:creationId xmlns:a16="http://schemas.microsoft.com/office/drawing/2014/main" id="{61DC3AB1-1E7F-AA45-B9C1-DE4D5E35F3FE}"/>
              </a:ext>
            </a:extLst>
          </p:cNvPr>
          <p:cNvSpPr>
            <a:spLocks noGrp="1"/>
          </p:cNvSpPr>
          <p:nvPr>
            <p:ph idx="10"/>
          </p:nvPr>
        </p:nvSpPr>
        <p:spPr>
          <a:xfrm>
            <a:off x="8131176" y="800894"/>
            <a:ext cx="3420937" cy="5454650"/>
          </a:xfrm>
          <a:prstGeom prst="rect">
            <a:avLst/>
          </a:prstGeom>
        </p:spPr>
        <p:txBody>
          <a:bodyPr lIns="0" tIns="0" rIns="0" bIns="0"/>
          <a:lstStyle>
            <a:lvl1pPr marL="0" indent="-270000" defTabSz="270000">
              <a:spcBef>
                <a:spcPts val="1000"/>
              </a:spcBef>
              <a:spcAft>
                <a:spcPts val="0"/>
              </a:spcAft>
              <a:buFontTx/>
              <a:buNone/>
              <a:defRPr b="0"/>
            </a:lvl1pPr>
            <a:lvl2pPr marL="540000" indent="-270000" defTabSz="270000">
              <a:buFontTx/>
              <a:buNone/>
              <a:defRPr b="0"/>
            </a:lvl2pPr>
            <a:lvl3pPr marL="540000" indent="-270000" defTabSz="270000">
              <a:buFontTx/>
              <a:buNone/>
              <a:defRPr b="0"/>
            </a:lvl3pPr>
            <a:lvl4pPr marL="540000" indent="-270000" defTabSz="270000">
              <a:buFontTx/>
              <a:buNone/>
              <a:defRPr b="0"/>
            </a:lvl4pPr>
            <a:lvl5pPr marL="540000" indent="-270000" defTabSz="270000">
              <a:buFontTx/>
              <a:buNone/>
              <a:defRPr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Rektangel 7">
            <a:extLst>
              <a:ext uri="{FF2B5EF4-FFF2-40B4-BE49-F238E27FC236}">
                <a16:creationId xmlns:a16="http://schemas.microsoft.com/office/drawing/2014/main" id="{AC08F7BE-E446-AA4D-A2CF-643A827EDE3E}"/>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9" name="Content Placeholder 2">
            <a:extLst>
              <a:ext uri="{FF2B5EF4-FFF2-40B4-BE49-F238E27FC236}">
                <a16:creationId xmlns:a16="http://schemas.microsoft.com/office/drawing/2014/main" id="{37C5374E-AFC8-9C42-90C6-0158A1BFC56F}"/>
              </a:ext>
            </a:extLst>
          </p:cNvPr>
          <p:cNvSpPr>
            <a:spLocks noGrp="1"/>
          </p:cNvSpPr>
          <p:nvPr>
            <p:ph idx="1"/>
          </p:nvPr>
        </p:nvSpPr>
        <p:spPr>
          <a:xfrm>
            <a:off x="649831" y="800894"/>
            <a:ext cx="5105188" cy="5454650"/>
          </a:xfrm>
          <a:prstGeom prst="rect">
            <a:avLst/>
          </a:prstGeom>
        </p:spPr>
        <p:txBody>
          <a:bodyPr lIns="0" tIns="0" rIns="0" bIns="0"/>
          <a:lstStyle>
            <a:lvl1pPr marL="216000" indent="-216000" defTabSz="216000">
              <a:spcBef>
                <a:spcPts val="1000"/>
              </a:spcBef>
              <a:spcAft>
                <a:spcPts val="0"/>
              </a:spcAft>
              <a:buFont typeface="Arial" panose="020B0604020202020204" pitchFamily="34" charset="0"/>
              <a:buChar char="•"/>
              <a:defRPr sz="1500" b="0"/>
            </a:lvl1pPr>
            <a:lvl2pPr marL="432000" indent="-216000" defTabSz="216000">
              <a:buFont typeface="Arial" panose="020B0604020202020204" pitchFamily="34" charset="0"/>
              <a:buChar char="•"/>
              <a:defRPr sz="1500" b="0"/>
            </a:lvl2pPr>
            <a:lvl3pPr marL="432000" indent="-216000" defTabSz="216000">
              <a:buFont typeface="Arial" panose="020B0604020202020204" pitchFamily="34" charset="0"/>
              <a:buChar char="•"/>
              <a:defRPr sz="1500" b="0"/>
            </a:lvl3pPr>
            <a:lvl4pPr marL="432000" indent="-216000" defTabSz="216000">
              <a:buFont typeface="Arial" panose="020B0604020202020204" pitchFamily="34" charset="0"/>
              <a:buChar char="•"/>
              <a:defRPr sz="1500" b="0"/>
            </a:lvl4pPr>
            <a:lvl5pPr marL="432000" indent="-216000" defTabSz="216000">
              <a:buFont typeface="Arial" panose="020B0604020202020204" pitchFamily="34" charset="0"/>
              <a:buChar char="•"/>
              <a:defRPr sz="1500" b="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62452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73871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8" r:id="rId7"/>
    <p:sldLayoutId id="2147483931" r:id="rId8"/>
    <p:sldLayoutId id="2147483899" r:id="rId9"/>
    <p:sldLayoutId id="2147483917" r:id="rId10"/>
    <p:sldLayoutId id="2147483900" r:id="rId11"/>
    <p:sldLayoutId id="2147483918" r:id="rId12"/>
    <p:sldLayoutId id="2147483901" r:id="rId13"/>
    <p:sldLayoutId id="2147483903" r:id="rId14"/>
    <p:sldLayoutId id="2147483936" r:id="rId15"/>
    <p:sldLayoutId id="2147483989" r:id="rId16"/>
    <p:sldLayoutId id="2147483914" r:id="rId17"/>
    <p:sldLayoutId id="2147483915" r:id="rId18"/>
    <p:sldLayoutId id="2147483990" r:id="rId19"/>
  </p:sldLayoutIdLst>
  <p:hf sldNum="0" hdr="0" ftr="0" dt="0"/>
  <p:txStyles>
    <p:titleStyle>
      <a:lvl1pPr algn="l" defTabSz="914355" rtl="0" eaLnBrk="1" fontAlgn="t" latinLnBrk="0" hangingPunct="1">
        <a:lnSpc>
          <a:spcPct val="100000"/>
        </a:lnSpc>
        <a:spcBef>
          <a:spcPct val="0"/>
        </a:spcBef>
        <a:buNone/>
        <a:defRPr sz="1800" b="1" kern="1200" spc="0" baseline="0">
          <a:solidFill>
            <a:schemeClr val="accent1"/>
          </a:solidFill>
          <a:latin typeface="+mn-lt"/>
          <a:ea typeface="+mj-ea"/>
          <a:cs typeface="+mj-cs"/>
        </a:defRPr>
      </a:lvl1pPr>
    </p:titleStyle>
    <p:bodyStyle>
      <a:lvl1pPr marL="285750" indent="-285750" algn="l" defTabSz="914355" rtl="0" eaLnBrk="1" latinLnBrk="0" hangingPunct="1">
        <a:lnSpc>
          <a:spcPct val="120000"/>
        </a:lnSpc>
        <a:spcBef>
          <a:spcPts val="0"/>
        </a:spcBef>
        <a:spcAft>
          <a:spcPts val="1500"/>
        </a:spcAft>
        <a:buClr>
          <a:schemeClr val="tx1"/>
        </a:buClr>
        <a:buFont typeface="Arial" panose="020B0604020202020204" pitchFamily="34" charset="0"/>
        <a:buChar char="•"/>
        <a:defRPr sz="1800" kern="1200" baseline="0">
          <a:solidFill>
            <a:schemeClr val="tx1"/>
          </a:solidFill>
          <a:latin typeface="+mn-lt"/>
          <a:ea typeface="+mn-ea"/>
          <a:cs typeface="+mn-cs"/>
        </a:defRPr>
      </a:lvl1pPr>
      <a:lvl2pPr marL="594000" indent="-285750" algn="l" defTabSz="914355" rtl="0" eaLnBrk="1" latinLnBrk="0" hangingPunct="1">
        <a:lnSpc>
          <a:spcPct val="120000"/>
        </a:lnSpc>
        <a:spcBef>
          <a:spcPts val="0"/>
        </a:spcBef>
        <a:spcAft>
          <a:spcPts val="0"/>
        </a:spcAft>
        <a:buClr>
          <a:schemeClr val="tx1"/>
        </a:buClr>
        <a:buFont typeface="Arial" panose="020B0604020202020204" pitchFamily="34" charset="0"/>
        <a:buChar char="•"/>
        <a:defRPr sz="1800" b="0" i="0" kern="1200" baseline="0">
          <a:solidFill>
            <a:schemeClr val="tx1"/>
          </a:solidFill>
          <a:latin typeface="+mn-lt"/>
          <a:ea typeface="+mn-ea"/>
          <a:cs typeface="+mn-cs"/>
        </a:defRPr>
      </a:lvl2pPr>
      <a:lvl3pPr marL="594000" indent="-285750" algn="l" defTabSz="914355" rtl="0" eaLnBrk="1" latinLnBrk="0" hangingPunct="1">
        <a:lnSpc>
          <a:spcPct val="120000"/>
        </a:lnSpc>
        <a:spcBef>
          <a:spcPts val="0"/>
        </a:spcBef>
        <a:spcAft>
          <a:spcPts val="0"/>
        </a:spcAft>
        <a:buClr>
          <a:schemeClr val="tx1"/>
        </a:buClr>
        <a:buFont typeface="Arial" panose="020B0604020202020204" pitchFamily="34" charset="0"/>
        <a:buChar char="•"/>
        <a:defRPr sz="1800" b="0" i="0" kern="1200" baseline="0">
          <a:solidFill>
            <a:schemeClr val="tx1"/>
          </a:solidFill>
          <a:latin typeface="+mn-lt"/>
          <a:ea typeface="+mn-ea"/>
          <a:cs typeface="+mn-cs"/>
        </a:defRPr>
      </a:lvl3pPr>
      <a:lvl4pPr marL="594000" indent="-285750" algn="l" defTabSz="914355" rtl="0" eaLnBrk="1" latinLnBrk="0" hangingPunct="1">
        <a:lnSpc>
          <a:spcPct val="120000"/>
        </a:lnSpc>
        <a:spcBef>
          <a:spcPts val="0"/>
        </a:spcBef>
        <a:spcAft>
          <a:spcPts val="0"/>
        </a:spcAft>
        <a:buClr>
          <a:schemeClr val="tx1"/>
        </a:buClr>
        <a:buFont typeface="Arial" panose="020B0604020202020204" pitchFamily="34" charset="0"/>
        <a:buChar char="•"/>
        <a:defRPr sz="1800" kern="1200" baseline="0">
          <a:solidFill>
            <a:schemeClr val="tx1"/>
          </a:solidFill>
          <a:latin typeface="+mn-lt"/>
          <a:ea typeface="+mn-ea"/>
          <a:cs typeface="+mn-cs"/>
        </a:defRPr>
      </a:lvl4pPr>
      <a:lvl5pPr marL="594000" indent="-285750" algn="l" defTabSz="914355" rtl="0" eaLnBrk="1" latinLnBrk="0" hangingPunct="1">
        <a:lnSpc>
          <a:spcPct val="120000"/>
        </a:lnSpc>
        <a:spcBef>
          <a:spcPts val="0"/>
        </a:spcBef>
        <a:spcAft>
          <a:spcPts val="0"/>
        </a:spcAft>
        <a:buClr>
          <a:schemeClr val="tx1"/>
        </a:buClr>
        <a:buFont typeface="Arial" panose="020B0604020202020204" pitchFamily="34" charset="0"/>
        <a:buChar char="•"/>
        <a:defRPr sz="1800" kern="1200" baseline="0">
          <a:solidFill>
            <a:schemeClr val="tx1"/>
          </a:solidFill>
          <a:latin typeface="+mn-lt"/>
          <a:ea typeface="+mn-ea"/>
          <a:cs typeface="+mn-cs"/>
        </a:defRPr>
      </a:lvl5pPr>
      <a:lvl6pPr marL="2514475"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652"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829"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006"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9" userDrawn="1">
          <p15:clr>
            <a:srgbClr val="F26B43"/>
          </p15:clr>
        </p15:guide>
        <p15:guide id="2" pos="3840" userDrawn="1">
          <p15:clr>
            <a:srgbClr val="F26B43"/>
          </p15:clr>
        </p15:guide>
        <p15:guide id="3" pos="404" userDrawn="1">
          <p15:clr>
            <a:srgbClr val="F26B43"/>
          </p15:clr>
        </p15:guide>
        <p15:guide id="4" pos="7277" userDrawn="1">
          <p15:clr>
            <a:srgbClr val="F26B43"/>
          </p15:clr>
        </p15:guide>
        <p15:guide id="5" orient="horz" pos="3941" userDrawn="1">
          <p15:clr>
            <a:srgbClr val="F26B43"/>
          </p15:clr>
        </p15:guide>
        <p15:guide id="6" orient="horz" pos="505" userDrawn="1">
          <p15:clr>
            <a:srgbClr val="F26B43"/>
          </p15:clr>
        </p15:guide>
        <p15:guide id="8" pos="5122" userDrawn="1">
          <p15:clr>
            <a:srgbClr val="F26B43"/>
          </p15:clr>
        </p15:guide>
        <p15:guide id="9" orient="horz" pos="1117" userDrawn="1">
          <p15:clr>
            <a:srgbClr val="F26B43"/>
          </p15:clr>
        </p15:guide>
        <p15:guide id="10" pos="4056" userDrawn="1">
          <p15:clr>
            <a:srgbClr val="F26B43"/>
          </p15:clr>
        </p15:guide>
        <p15:guide id="11" pos="3625" userDrawn="1">
          <p15:clr>
            <a:srgbClr val="F26B43"/>
          </p15:clr>
        </p15:guide>
        <p15:guide id="12" pos="2559" userDrawn="1">
          <p15:clr>
            <a:srgbClr val="F26B43"/>
          </p15:clr>
        </p15:guide>
        <p15:guide id="13" pos="2775" userDrawn="1">
          <p15:clr>
            <a:srgbClr val="F26B43"/>
          </p15:clr>
        </p15:guide>
        <p15:guide id="14" pos="4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48435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8" r:id="rId3"/>
    <p:sldLayoutId id="2147483907" r:id="rId4"/>
    <p:sldLayoutId id="2147483909" r:id="rId5"/>
    <p:sldLayoutId id="2147483910" r:id="rId6"/>
    <p:sldLayoutId id="2147483911" r:id="rId7"/>
  </p:sldLayoutIdLst>
  <p:hf sldNum="0" hdr="0" ftr="0" dt="0"/>
  <p:txStyles>
    <p:titleStyle>
      <a:lvl1pPr algn="l" defTabSz="914355" rtl="0" eaLnBrk="1" fontAlgn="t" latinLnBrk="0" hangingPunct="0">
        <a:lnSpc>
          <a:spcPct val="100000"/>
        </a:lnSpc>
        <a:spcBef>
          <a:spcPct val="0"/>
        </a:spcBef>
        <a:buNone/>
        <a:defRPr sz="4000" b="1" kern="1200" spc="0" baseline="0">
          <a:solidFill>
            <a:schemeClr val="tx1"/>
          </a:solidFill>
          <a:latin typeface="+mn-lt"/>
          <a:ea typeface="+mj-ea"/>
          <a:cs typeface="+mj-cs"/>
        </a:defRPr>
      </a:lvl1pPr>
    </p:titleStyle>
    <p:bodyStyle>
      <a:lvl1pPr marL="0" indent="0" algn="l" defTabSz="914355" rtl="0" eaLnBrk="1" latinLnBrk="0" hangingPunct="0">
        <a:lnSpc>
          <a:spcPct val="120000"/>
        </a:lnSpc>
        <a:spcBef>
          <a:spcPts val="0"/>
        </a:spcBef>
        <a:spcAft>
          <a:spcPts val="0"/>
        </a:spcAft>
        <a:buClr>
          <a:schemeClr val="tx1"/>
        </a:buClr>
        <a:buFontTx/>
        <a:buNone/>
        <a:defRPr sz="800" kern="1200" baseline="0">
          <a:solidFill>
            <a:schemeClr val="tx1"/>
          </a:solidFill>
          <a:latin typeface="+mn-lt"/>
          <a:ea typeface="+mn-ea"/>
          <a:cs typeface="+mn-cs"/>
        </a:defRPr>
      </a:lvl1pPr>
      <a:lvl2pPr marL="0" indent="0" algn="l" defTabSz="914355" rtl="0" eaLnBrk="1" latinLnBrk="0" hangingPunct="0">
        <a:lnSpc>
          <a:spcPct val="120000"/>
        </a:lnSpc>
        <a:spcBef>
          <a:spcPts val="0"/>
        </a:spcBef>
        <a:spcAft>
          <a:spcPts val="0"/>
        </a:spcAft>
        <a:buClr>
          <a:schemeClr val="tx1"/>
        </a:buClr>
        <a:buFontTx/>
        <a:buNone/>
        <a:defRPr sz="800" b="0" i="1" kern="1200" baseline="0">
          <a:solidFill>
            <a:schemeClr val="tx1"/>
          </a:solidFill>
          <a:latin typeface="+mn-lt"/>
          <a:ea typeface="+mn-ea"/>
          <a:cs typeface="+mn-cs"/>
        </a:defRPr>
      </a:lvl2pPr>
      <a:lvl3pPr marL="0" indent="0" algn="l" defTabSz="914355" rtl="0" eaLnBrk="1" latinLnBrk="0" hangingPunct="0">
        <a:lnSpc>
          <a:spcPct val="120000"/>
        </a:lnSpc>
        <a:spcBef>
          <a:spcPts val="0"/>
        </a:spcBef>
        <a:spcAft>
          <a:spcPts val="0"/>
        </a:spcAft>
        <a:buClr>
          <a:schemeClr val="tx1"/>
        </a:buClr>
        <a:buFontTx/>
        <a:buNone/>
        <a:defRPr sz="800" b="1" i="0" kern="1200" baseline="0">
          <a:solidFill>
            <a:schemeClr val="tx1"/>
          </a:solidFill>
          <a:latin typeface="+mn-lt"/>
          <a:ea typeface="+mn-ea"/>
          <a:cs typeface="+mn-cs"/>
        </a:defRPr>
      </a:lvl3pPr>
      <a:lvl4pPr marL="0" indent="0" algn="l" defTabSz="914355" rtl="0" eaLnBrk="1" latinLnBrk="0" hangingPunct="0">
        <a:lnSpc>
          <a:spcPct val="120000"/>
        </a:lnSpc>
        <a:spcBef>
          <a:spcPts val="0"/>
        </a:spcBef>
        <a:spcAft>
          <a:spcPts val="0"/>
        </a:spcAft>
        <a:buClr>
          <a:schemeClr val="tx1"/>
        </a:buClr>
        <a:buFontTx/>
        <a:buNone/>
        <a:defRPr sz="800" kern="1200" baseline="0">
          <a:solidFill>
            <a:schemeClr val="tx1"/>
          </a:solidFill>
          <a:latin typeface="+mn-lt"/>
          <a:ea typeface="+mn-ea"/>
          <a:cs typeface="+mn-cs"/>
        </a:defRPr>
      </a:lvl4pPr>
      <a:lvl5pPr marL="0" indent="0" algn="l" defTabSz="914355" rtl="0" eaLnBrk="1" latinLnBrk="0" hangingPunct="0">
        <a:lnSpc>
          <a:spcPct val="120000"/>
        </a:lnSpc>
        <a:spcBef>
          <a:spcPts val="0"/>
        </a:spcBef>
        <a:spcAft>
          <a:spcPts val="0"/>
        </a:spcAft>
        <a:buClr>
          <a:schemeClr val="tx1"/>
        </a:buClr>
        <a:buFontTx/>
        <a:buNone/>
        <a:defRPr sz="800" kern="1200" baseline="0">
          <a:solidFill>
            <a:schemeClr val="tx1"/>
          </a:solidFill>
          <a:latin typeface="+mn-lt"/>
          <a:ea typeface="+mn-ea"/>
          <a:cs typeface="+mn-cs"/>
        </a:defRPr>
      </a:lvl5pPr>
      <a:lvl6pPr marL="2514475"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652"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829"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006" indent="-228589" algn="l" defTabSz="914355"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9" userDrawn="1">
          <p15:clr>
            <a:srgbClr val="F26B43"/>
          </p15:clr>
        </p15:guide>
        <p15:guide id="2" pos="3840" userDrawn="1">
          <p15:clr>
            <a:srgbClr val="F26B43"/>
          </p15:clr>
        </p15:guide>
        <p15:guide id="3" pos="404" userDrawn="1">
          <p15:clr>
            <a:srgbClr val="F26B43"/>
          </p15:clr>
        </p15:guide>
        <p15:guide id="4" pos="7277" userDrawn="1">
          <p15:clr>
            <a:srgbClr val="F26B43"/>
          </p15:clr>
        </p15:guide>
        <p15:guide id="5" orient="horz" pos="3941" userDrawn="1">
          <p15:clr>
            <a:srgbClr val="F26B43"/>
          </p15:clr>
        </p15:guide>
        <p15:guide id="6" orient="horz" pos="505" userDrawn="1">
          <p15:clr>
            <a:srgbClr val="F26B43"/>
          </p15:clr>
        </p15:guide>
        <p15:guide id="8" pos="5122" userDrawn="1">
          <p15:clr>
            <a:srgbClr val="F26B43"/>
          </p15:clr>
        </p15:guide>
        <p15:guide id="9" orient="horz" pos="1117" userDrawn="1">
          <p15:clr>
            <a:srgbClr val="F26B43"/>
          </p15:clr>
        </p15:guide>
        <p15:guide id="10" pos="4056" userDrawn="1">
          <p15:clr>
            <a:srgbClr val="F26B43"/>
          </p15:clr>
        </p15:guide>
        <p15:guide id="11" pos="3625" userDrawn="1">
          <p15:clr>
            <a:srgbClr val="F26B43"/>
          </p15:clr>
        </p15:guide>
        <p15:guide id="12" pos="2559" userDrawn="1">
          <p15:clr>
            <a:srgbClr val="F26B43"/>
          </p15:clr>
        </p15:guide>
        <p15:guide id="13" pos="2775" userDrawn="1">
          <p15:clr>
            <a:srgbClr val="F26B43"/>
          </p15:clr>
        </p15:guide>
        <p15:guide id="14" pos="490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7188"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7188"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4038600" y="6356350"/>
            <a:ext cx="41163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9" name="Rektangel 8">
            <a:extLst>
              <a:ext uri="{FF2B5EF4-FFF2-40B4-BE49-F238E27FC236}">
                <a16:creationId xmlns:a16="http://schemas.microsoft.com/office/drawing/2014/main" id="{AC08F7BE-E446-AA4D-A2CF-643A827EDE3E}"/>
              </a:ext>
              <a:ext uri="{C183D7F6-B498-43B3-948B-1728B52AA6E4}">
                <adec:decorative xmlns:adec="http://schemas.microsoft.com/office/drawing/2017/decorative" val="1"/>
              </a:ext>
            </a:extLst>
          </p:cNvPr>
          <p:cNvSpPr>
            <a:spLocks noChangeAspect="1"/>
          </p:cNvSpPr>
          <p:nvPr userDrawn="1"/>
        </p:nvSpPr>
        <p:spPr>
          <a:xfrm>
            <a:off x="641475" y="0"/>
            <a:ext cx="10902282" cy="18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10" name="Bilde 9" descr="Helsetilsynets piktogram">
            <a:extLst>
              <a:ext uri="{FF2B5EF4-FFF2-40B4-BE49-F238E27FC236}">
                <a16:creationId xmlns:a16="http://schemas.microsoft.com/office/drawing/2014/main" id="{CEE8BB9A-264C-1146-88CC-AE92CFBDDA87}"/>
              </a:ext>
            </a:extLst>
          </p:cNvPr>
          <p:cNvPicPr>
            <a:picLocks noChangeAspect="1"/>
          </p:cNvPicPr>
          <p:nvPr userDrawn="1"/>
        </p:nvPicPr>
        <p:blipFill>
          <a:blip r:embed="rId11"/>
          <a:stretch>
            <a:fillRect/>
          </a:stretch>
        </p:blipFill>
        <p:spPr>
          <a:xfrm>
            <a:off x="11619426" y="6310126"/>
            <a:ext cx="360070" cy="306000"/>
          </a:xfrm>
          <a:prstGeom prst="rect">
            <a:avLst/>
          </a:prstGeom>
        </p:spPr>
      </p:pic>
    </p:spTree>
    <p:extLst>
      <p:ext uri="{BB962C8B-B14F-4D97-AF65-F5344CB8AC3E}">
        <p14:creationId xmlns:p14="http://schemas.microsoft.com/office/powerpoint/2010/main" val="1232117640"/>
      </p:ext>
    </p:extLst>
  </p:cSld>
  <p:clrMap bg1="lt1" tx1="dk1" bg2="lt2" tx2="dk2" accent1="accent1" accent2="accent2" accent3="accent3" accent4="accent4" accent5="accent5" accent6="accent6" hlink="hlink" folHlink="folHlink"/>
  <p:sldLayoutIdLst>
    <p:sldLayoutId id="214748393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Lst>
  <p:txStyles>
    <p:titleStyle>
      <a:lvl1pPr algn="l" defTabSz="914400" rtl="0" eaLnBrk="1" latinLnBrk="0" hangingPunct="1">
        <a:lnSpc>
          <a:spcPct val="90000"/>
        </a:lnSpc>
        <a:spcBef>
          <a:spcPct val="0"/>
        </a:spcBef>
        <a:buNone/>
        <a:defRPr sz="3200" b="1" kern="120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E481BD7-E438-831F-26F5-A416089E04D4}"/>
              </a:ext>
            </a:extLst>
          </p:cNvPr>
          <p:cNvSpPr>
            <a:spLocks noGrp="1"/>
          </p:cNvSpPr>
          <p:nvPr>
            <p:ph type="title"/>
          </p:nvPr>
        </p:nvSpPr>
        <p:spPr>
          <a:xfrm>
            <a:off x="838200" y="365125"/>
            <a:ext cx="10517188"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0A447F9-3368-D691-3D5B-B4A0FB080140}"/>
              </a:ext>
            </a:extLst>
          </p:cNvPr>
          <p:cNvSpPr>
            <a:spLocks noGrp="1"/>
          </p:cNvSpPr>
          <p:nvPr>
            <p:ph type="body" idx="1"/>
          </p:nvPr>
        </p:nvSpPr>
        <p:spPr>
          <a:xfrm>
            <a:off x="838200" y="1825625"/>
            <a:ext cx="10517188"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271D62A-E8C3-C50E-10CF-E71288EBE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B6F6B-54C3-4D26-A538-5E75AB3653B3}" type="datetimeFigureOut">
              <a:rPr lang="nb-NO" smtClean="0"/>
              <a:t>04.06.2025</a:t>
            </a:fld>
            <a:endParaRPr lang="nb-NO"/>
          </a:p>
        </p:txBody>
      </p:sp>
      <p:sp>
        <p:nvSpPr>
          <p:cNvPr id="5" name="Plassholder for bunntekst 4">
            <a:extLst>
              <a:ext uri="{FF2B5EF4-FFF2-40B4-BE49-F238E27FC236}">
                <a16:creationId xmlns:a16="http://schemas.microsoft.com/office/drawing/2014/main" id="{A3609265-1E67-8398-05E4-1EC30D6A9D00}"/>
              </a:ext>
            </a:extLst>
          </p:cNvPr>
          <p:cNvSpPr>
            <a:spLocks noGrp="1"/>
          </p:cNvSpPr>
          <p:nvPr>
            <p:ph type="ftr" sz="quarter" idx="3"/>
          </p:nvPr>
        </p:nvSpPr>
        <p:spPr>
          <a:xfrm>
            <a:off x="4038600" y="6356350"/>
            <a:ext cx="41163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AE46023-CC78-43F8-ED8F-80D8DDEB62B1}"/>
              </a:ext>
            </a:extLst>
          </p:cNvPr>
          <p:cNvSpPr>
            <a:spLocks noGrp="1"/>
          </p:cNvSpPr>
          <p:nvPr>
            <p:ph type="sldNum" sz="quarter" idx="4"/>
          </p:nvPr>
        </p:nvSpPr>
        <p:spPr>
          <a:xfrm>
            <a:off x="86121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A926C-61EF-4F63-948C-59DBD7AB4410}" type="slidenum">
              <a:rPr lang="nb-NO" smtClean="0"/>
              <a:t>‹#›</a:t>
            </a:fld>
            <a:endParaRPr lang="nb-NO"/>
          </a:p>
        </p:txBody>
      </p:sp>
    </p:spTree>
    <p:extLst>
      <p:ext uri="{BB962C8B-B14F-4D97-AF65-F5344CB8AC3E}">
        <p14:creationId xmlns:p14="http://schemas.microsoft.com/office/powerpoint/2010/main" val="59460831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433743"/>
      </p:ext>
    </p:extLst>
  </p:cSld>
  <p:clrMap bg1="lt1" tx1="dk1" bg2="lt2" tx2="dk2" accent1="accent1" accent2="accent2" accent3="accent3" accent4="accent4" accent5="accent5" accent6="accent6" hlink="hlink" folHlink="folHlink"/>
  <p:sldLayoutIdLst>
    <p:sldLayoutId id="2147483956" r:id="rId1"/>
    <p:sldLayoutId id="2147483957" r:id="rId2"/>
  </p:sldLayoutIdLst>
  <p:hf sldNum="0" hdr="0" ftr="0" dt="0"/>
  <p:txStyles>
    <p:titleStyle>
      <a:lvl1pPr algn="l" defTabSz="1828709" rtl="0" eaLnBrk="1" fontAlgn="t" latinLnBrk="0" hangingPunct="1">
        <a:lnSpc>
          <a:spcPct val="100000"/>
        </a:lnSpc>
        <a:spcBef>
          <a:spcPct val="0"/>
        </a:spcBef>
        <a:buNone/>
        <a:defRPr sz="3600" b="1" kern="1200" spc="0" baseline="0">
          <a:solidFill>
            <a:schemeClr val="accent1"/>
          </a:solidFill>
          <a:latin typeface="+mn-lt"/>
          <a:ea typeface="+mj-ea"/>
          <a:cs typeface="+mj-cs"/>
        </a:defRPr>
      </a:lvl1pPr>
    </p:titleStyle>
    <p:bodyStyle>
      <a:lvl1pPr marL="571500" indent="-571500" algn="l" defTabSz="1828709" rtl="0" eaLnBrk="1" latinLnBrk="0" hangingPunct="1">
        <a:lnSpc>
          <a:spcPct val="120000"/>
        </a:lnSpc>
        <a:spcBef>
          <a:spcPts val="0"/>
        </a:spcBef>
        <a:spcAft>
          <a:spcPts val="3000"/>
        </a:spcAft>
        <a:buClr>
          <a:schemeClr val="tx1"/>
        </a:buClr>
        <a:buFont typeface="Arial" panose="020B0604020202020204" pitchFamily="34" charset="0"/>
        <a:buChar char="•"/>
        <a:defRPr sz="3600" kern="1200" baseline="0">
          <a:solidFill>
            <a:schemeClr val="tx1"/>
          </a:solidFill>
          <a:latin typeface="+mn-lt"/>
          <a:ea typeface="+mn-ea"/>
          <a:cs typeface="+mn-cs"/>
        </a:defRPr>
      </a:lvl1pPr>
      <a:lvl2pPr marL="1188000" indent="-571500" algn="l" defTabSz="1828709" rtl="0" eaLnBrk="1" latinLnBrk="0" hangingPunct="1">
        <a:lnSpc>
          <a:spcPct val="120000"/>
        </a:lnSpc>
        <a:spcBef>
          <a:spcPts val="0"/>
        </a:spcBef>
        <a:spcAft>
          <a:spcPts val="0"/>
        </a:spcAft>
        <a:buClr>
          <a:schemeClr val="tx1"/>
        </a:buClr>
        <a:buFont typeface="Arial" panose="020B0604020202020204" pitchFamily="34" charset="0"/>
        <a:buChar char="•"/>
        <a:defRPr sz="3600" b="0" i="0" kern="1200" baseline="0">
          <a:solidFill>
            <a:schemeClr val="tx1"/>
          </a:solidFill>
          <a:latin typeface="+mn-lt"/>
          <a:ea typeface="+mn-ea"/>
          <a:cs typeface="+mn-cs"/>
        </a:defRPr>
      </a:lvl2pPr>
      <a:lvl3pPr marL="1188000" indent="-571500" algn="l" defTabSz="1828709" rtl="0" eaLnBrk="1" latinLnBrk="0" hangingPunct="1">
        <a:lnSpc>
          <a:spcPct val="120000"/>
        </a:lnSpc>
        <a:spcBef>
          <a:spcPts val="0"/>
        </a:spcBef>
        <a:spcAft>
          <a:spcPts val="0"/>
        </a:spcAft>
        <a:buClr>
          <a:schemeClr val="tx1"/>
        </a:buClr>
        <a:buFont typeface="Arial" panose="020B0604020202020204" pitchFamily="34" charset="0"/>
        <a:buChar char="•"/>
        <a:defRPr sz="3600" b="0" i="0" kern="1200" baseline="0">
          <a:solidFill>
            <a:schemeClr val="tx1"/>
          </a:solidFill>
          <a:latin typeface="+mn-lt"/>
          <a:ea typeface="+mn-ea"/>
          <a:cs typeface="+mn-cs"/>
        </a:defRPr>
      </a:lvl3pPr>
      <a:lvl4pPr marL="1188000" indent="-571500" algn="l" defTabSz="1828709" rtl="0" eaLnBrk="1" latinLnBrk="0" hangingPunct="1">
        <a:lnSpc>
          <a:spcPct val="120000"/>
        </a:lnSpc>
        <a:spcBef>
          <a:spcPts val="0"/>
        </a:spcBef>
        <a:spcAft>
          <a:spcPts val="0"/>
        </a:spcAft>
        <a:buClr>
          <a:schemeClr val="tx1"/>
        </a:buClr>
        <a:buFont typeface="Arial" panose="020B0604020202020204" pitchFamily="34" charset="0"/>
        <a:buChar char="•"/>
        <a:defRPr sz="3600" kern="1200" baseline="0">
          <a:solidFill>
            <a:schemeClr val="tx1"/>
          </a:solidFill>
          <a:latin typeface="+mn-lt"/>
          <a:ea typeface="+mn-ea"/>
          <a:cs typeface="+mn-cs"/>
        </a:defRPr>
      </a:lvl4pPr>
      <a:lvl5pPr marL="1188000" indent="-571500" algn="l" defTabSz="1828709" rtl="0" eaLnBrk="1" latinLnBrk="0" hangingPunct="1">
        <a:lnSpc>
          <a:spcPct val="120000"/>
        </a:lnSpc>
        <a:spcBef>
          <a:spcPts val="0"/>
        </a:spcBef>
        <a:spcAft>
          <a:spcPts val="0"/>
        </a:spcAft>
        <a:buClr>
          <a:schemeClr val="tx1"/>
        </a:buClr>
        <a:buFont typeface="Arial" panose="020B0604020202020204" pitchFamily="34" charset="0"/>
        <a:buChar char="•"/>
        <a:defRPr sz="3600" kern="1200" baseline="0">
          <a:solidFill>
            <a:schemeClr val="tx1"/>
          </a:solidFill>
          <a:latin typeface="+mn-lt"/>
          <a:ea typeface="+mn-ea"/>
          <a:cs typeface="+mn-cs"/>
        </a:defRPr>
      </a:lvl5pPr>
      <a:lvl6pPr marL="5028949" indent="-457177" algn="l" defTabSz="1828709"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6pPr>
      <a:lvl7pPr marL="5943303" indent="-457177" algn="l" defTabSz="1828709"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7pPr>
      <a:lvl8pPr marL="6857657" indent="-457177" algn="l" defTabSz="1828709"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8pPr>
      <a:lvl9pPr marL="7772011" indent="-457177" algn="l" defTabSz="1828709"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9">
          <p15:clr>
            <a:srgbClr val="F26B43"/>
          </p15:clr>
        </p15:guide>
        <p15:guide id="2" pos="3840">
          <p15:clr>
            <a:srgbClr val="F26B43"/>
          </p15:clr>
        </p15:guide>
        <p15:guide id="3" pos="404">
          <p15:clr>
            <a:srgbClr val="F26B43"/>
          </p15:clr>
        </p15:guide>
        <p15:guide id="4" pos="7277">
          <p15:clr>
            <a:srgbClr val="F26B43"/>
          </p15:clr>
        </p15:guide>
        <p15:guide id="5" orient="horz" pos="3941">
          <p15:clr>
            <a:srgbClr val="F26B43"/>
          </p15:clr>
        </p15:guide>
        <p15:guide id="6" orient="horz" pos="505">
          <p15:clr>
            <a:srgbClr val="F26B43"/>
          </p15:clr>
        </p15:guide>
        <p15:guide id="8" pos="5122">
          <p15:clr>
            <a:srgbClr val="F26B43"/>
          </p15:clr>
        </p15:guide>
        <p15:guide id="9" orient="horz" pos="1117">
          <p15:clr>
            <a:srgbClr val="F26B43"/>
          </p15:clr>
        </p15:guide>
        <p15:guide id="10" pos="4056">
          <p15:clr>
            <a:srgbClr val="F26B43"/>
          </p15:clr>
        </p15:guide>
        <p15:guide id="11" pos="3625">
          <p15:clr>
            <a:srgbClr val="F26B43"/>
          </p15:clr>
        </p15:guide>
        <p15:guide id="12" pos="2559">
          <p15:clr>
            <a:srgbClr val="F26B43"/>
          </p15:clr>
        </p15:guide>
        <p15:guide id="13" pos="2775">
          <p15:clr>
            <a:srgbClr val="F26B43"/>
          </p15:clr>
        </p15:guide>
        <p15:guide id="14" pos="4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C17D9C-20C6-5247-9DBE-3E4716CEAF46}"/>
              </a:ext>
            </a:extLst>
          </p:cNvPr>
          <p:cNvSpPr>
            <a:spLocks noGrp="1"/>
          </p:cNvSpPr>
          <p:nvPr>
            <p:ph type="title"/>
          </p:nvPr>
        </p:nvSpPr>
        <p:spPr>
          <a:xfrm>
            <a:off x="287382" y="1143250"/>
            <a:ext cx="8826137" cy="2285750"/>
          </a:xfrm>
        </p:spPr>
        <p:txBody>
          <a:bodyPr/>
          <a:lstStyle/>
          <a:p>
            <a:r>
              <a:rPr lang="en-US" sz="3200" i="0" dirty="0">
                <a:solidFill>
                  <a:srgbClr val="374151"/>
                </a:solidFill>
                <a:effectLst/>
                <a:latin typeface="Inter"/>
              </a:rPr>
              <a:t>The role of regulatory authorities in investigating  and addressing</a:t>
            </a:r>
            <a:r>
              <a:rPr lang="en-US" sz="3200" dirty="0">
                <a:solidFill>
                  <a:srgbClr val="374151"/>
                </a:solidFill>
                <a:latin typeface="Inter"/>
              </a:rPr>
              <a:t> </a:t>
            </a:r>
            <a:r>
              <a:rPr lang="en-US" sz="3200" i="0" dirty="0">
                <a:solidFill>
                  <a:srgbClr val="374151"/>
                </a:solidFill>
                <a:effectLst/>
                <a:latin typeface="Inter"/>
              </a:rPr>
              <a:t>serious adverse events in healthcare</a:t>
            </a:r>
            <a:br>
              <a:rPr lang="en-US" sz="2800" b="0" i="0" dirty="0">
                <a:solidFill>
                  <a:srgbClr val="374151"/>
                </a:solidFill>
                <a:effectLst/>
                <a:latin typeface="Inter"/>
              </a:rPr>
            </a:br>
            <a:br>
              <a:rPr lang="en-US" sz="2800" b="0" i="0" dirty="0">
                <a:solidFill>
                  <a:srgbClr val="374151"/>
                </a:solidFill>
                <a:effectLst/>
                <a:latin typeface="Inter"/>
              </a:rPr>
            </a:br>
            <a:r>
              <a:rPr lang="en-AU" sz="2800" b="0" noProof="0" dirty="0">
                <a:solidFill>
                  <a:srgbClr val="374151"/>
                </a:solidFill>
                <a:latin typeface="Inter"/>
              </a:rPr>
              <a:t>Dilemmas and possibilities</a:t>
            </a:r>
            <a:br>
              <a:rPr lang="nb-NO" sz="2800" b="0" dirty="0">
                <a:solidFill>
                  <a:srgbClr val="374151"/>
                </a:solidFill>
                <a:latin typeface="Inter"/>
              </a:rPr>
            </a:br>
            <a:br>
              <a:rPr lang="nb-NO" sz="2800" b="0" dirty="0">
                <a:solidFill>
                  <a:srgbClr val="374151"/>
                </a:solidFill>
                <a:latin typeface="Inter"/>
              </a:rPr>
            </a:br>
            <a:r>
              <a:rPr lang="nb-NO" sz="2800" b="0" dirty="0">
                <a:solidFill>
                  <a:srgbClr val="374151"/>
                </a:solidFill>
                <a:latin typeface="Inter"/>
              </a:rPr>
              <a:t>Einar Hovlid</a:t>
            </a:r>
            <a:br>
              <a:rPr lang="nb-NO" sz="3600" dirty="0"/>
            </a:br>
            <a:endParaRPr lang="nb-NO" sz="3600" dirty="0"/>
          </a:p>
        </p:txBody>
      </p:sp>
      <p:sp>
        <p:nvSpPr>
          <p:cNvPr id="3" name="Plassholder for innhold 2">
            <a:extLst>
              <a:ext uri="{FF2B5EF4-FFF2-40B4-BE49-F238E27FC236}">
                <a16:creationId xmlns:a16="http://schemas.microsoft.com/office/drawing/2014/main" id="{D90842D5-0D89-EB42-BB3E-0D787A161BD2}"/>
              </a:ext>
            </a:extLst>
          </p:cNvPr>
          <p:cNvSpPr>
            <a:spLocks noGrp="1"/>
          </p:cNvSpPr>
          <p:nvPr>
            <p:ph idx="1"/>
          </p:nvPr>
        </p:nvSpPr>
        <p:spPr/>
        <p:txBody>
          <a:bodyPr/>
          <a:lstStyle/>
          <a:p>
            <a:endParaRPr lang="nb-NO" dirty="0"/>
          </a:p>
        </p:txBody>
      </p:sp>
    </p:spTree>
    <p:extLst>
      <p:ext uri="{BB962C8B-B14F-4D97-AF65-F5344CB8AC3E}">
        <p14:creationId xmlns:p14="http://schemas.microsoft.com/office/powerpoint/2010/main" val="90595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947A21-BAAF-9C27-C751-8AD529E07E95}"/>
              </a:ext>
            </a:extLst>
          </p:cNvPr>
          <p:cNvSpPr>
            <a:spLocks noGrp="1"/>
          </p:cNvSpPr>
          <p:nvPr>
            <p:ph type="title"/>
          </p:nvPr>
        </p:nvSpPr>
        <p:spPr/>
        <p:txBody>
          <a:bodyPr/>
          <a:lstStyle/>
          <a:p>
            <a:r>
              <a:rPr lang="nb-NO" sz="4400" b="0" i="0" u="none" strike="noStrike" baseline="0" dirty="0" err="1">
                <a:latin typeface="AdvP7B6C"/>
              </a:rPr>
              <a:t>Establishing</a:t>
            </a:r>
            <a:r>
              <a:rPr lang="nb-NO" sz="4400" b="0" i="0" u="none" strike="noStrike" baseline="0" dirty="0">
                <a:latin typeface="AdvP7B6C"/>
              </a:rPr>
              <a:t> </a:t>
            </a:r>
            <a:r>
              <a:rPr lang="nb-NO" sz="4400" b="0" i="0" u="none" strike="noStrike" baseline="0" dirty="0" err="1">
                <a:latin typeface="AdvP7B6C"/>
              </a:rPr>
              <a:t>what</a:t>
            </a:r>
            <a:r>
              <a:rPr lang="nb-NO" sz="4400" b="0" i="0" u="none" strike="noStrike" baseline="0" dirty="0">
                <a:latin typeface="AdvP7B6C"/>
              </a:rPr>
              <a:t> </a:t>
            </a:r>
            <a:r>
              <a:rPr lang="nb-NO" sz="4400" b="0" i="0" u="none" strike="noStrike" baseline="0" dirty="0" err="1">
                <a:latin typeface="AdvP7B6C"/>
              </a:rPr>
              <a:t>happened</a:t>
            </a:r>
            <a:endParaRPr lang="nb-NO" dirty="0"/>
          </a:p>
        </p:txBody>
      </p:sp>
      <p:sp>
        <p:nvSpPr>
          <p:cNvPr id="3" name="Plassholder for innhold 2">
            <a:extLst>
              <a:ext uri="{FF2B5EF4-FFF2-40B4-BE49-F238E27FC236}">
                <a16:creationId xmlns:a16="http://schemas.microsoft.com/office/drawing/2014/main" id="{68171324-10E5-E154-261F-8DAE856A21EA}"/>
              </a:ext>
            </a:extLst>
          </p:cNvPr>
          <p:cNvSpPr>
            <a:spLocks noGrp="1"/>
          </p:cNvSpPr>
          <p:nvPr>
            <p:ph idx="1"/>
          </p:nvPr>
        </p:nvSpPr>
        <p:spPr/>
        <p:txBody>
          <a:bodyPr>
            <a:normAutofit lnSpcReduction="10000"/>
          </a:bodyPr>
          <a:lstStyle/>
          <a:p>
            <a:r>
              <a:rPr lang="en-AU" b="0" i="0" noProof="0" dirty="0">
                <a:solidFill>
                  <a:srgbClr val="374151"/>
                </a:solidFill>
                <a:effectLst/>
                <a:latin typeface="Inter"/>
              </a:rPr>
              <a:t>When a serious adverse event occurs in healthcare, the organization where it happened is best positioned to investigate because they know their own organization best</a:t>
            </a:r>
          </a:p>
          <a:p>
            <a:pPr marL="0" indent="0">
              <a:buNone/>
            </a:pPr>
            <a:r>
              <a:rPr lang="en-AU" noProof="0" dirty="0">
                <a:solidFill>
                  <a:srgbClr val="374151"/>
                </a:solidFill>
                <a:latin typeface="Inter"/>
              </a:rPr>
              <a:t>However:</a:t>
            </a:r>
            <a:endParaRPr lang="en-AU" b="0" i="0" noProof="0" dirty="0">
              <a:solidFill>
                <a:srgbClr val="374151"/>
              </a:solidFill>
              <a:effectLst/>
              <a:latin typeface="Inter"/>
            </a:endParaRPr>
          </a:p>
          <a:p>
            <a:r>
              <a:rPr lang="en-AU" noProof="0" dirty="0">
                <a:solidFill>
                  <a:srgbClr val="374151"/>
                </a:solidFill>
                <a:latin typeface="Inter"/>
              </a:rPr>
              <a:t>Do they have the necessary experience and knowledge to do it?</a:t>
            </a:r>
          </a:p>
          <a:p>
            <a:r>
              <a:rPr lang="en-AU" noProof="0" dirty="0">
                <a:solidFill>
                  <a:srgbClr val="374151"/>
                </a:solidFill>
                <a:latin typeface="Inter"/>
              </a:rPr>
              <a:t>Can the public trust what they find?</a:t>
            </a:r>
          </a:p>
          <a:p>
            <a:r>
              <a:rPr lang="en-AU" b="0" i="0" noProof="0" dirty="0">
                <a:solidFill>
                  <a:srgbClr val="374151"/>
                </a:solidFill>
                <a:effectLst/>
                <a:latin typeface="Inter"/>
              </a:rPr>
              <a:t>Will the system perspective receive adequate attention, or will the management responsible for the investigation focus on individual 'failures' to shift attention away from their own responsibility for systemic issues?</a:t>
            </a:r>
            <a:endParaRPr lang="en-AU" noProof="0" dirty="0">
              <a:solidFill>
                <a:srgbClr val="374151"/>
              </a:solidFill>
              <a:latin typeface="Inter"/>
            </a:endParaRPr>
          </a:p>
        </p:txBody>
      </p:sp>
    </p:spTree>
    <p:extLst>
      <p:ext uri="{BB962C8B-B14F-4D97-AF65-F5344CB8AC3E}">
        <p14:creationId xmlns:p14="http://schemas.microsoft.com/office/powerpoint/2010/main" val="342137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4FD21E-9037-CAB5-0FB7-7F7355B55D42}"/>
              </a:ext>
            </a:extLst>
          </p:cNvPr>
          <p:cNvSpPr>
            <a:spLocks noGrp="1"/>
          </p:cNvSpPr>
          <p:nvPr>
            <p:ph type="title"/>
          </p:nvPr>
        </p:nvSpPr>
        <p:spPr/>
        <p:txBody>
          <a:bodyPr>
            <a:normAutofit/>
          </a:bodyPr>
          <a:lstStyle/>
          <a:p>
            <a:r>
              <a:rPr lang="en-US" sz="4400" b="1" i="0" u="none" strike="noStrike" baseline="0" dirty="0"/>
              <a:t>Preventive: identifying pathways to avoidance.</a:t>
            </a:r>
            <a:br>
              <a:rPr lang="en-US" sz="4400" b="0" i="0" u="none" strike="noStrike" baseline="0" dirty="0"/>
            </a:br>
            <a:endParaRPr lang="nb-NO" dirty="0"/>
          </a:p>
        </p:txBody>
      </p:sp>
      <p:sp>
        <p:nvSpPr>
          <p:cNvPr id="3" name="Plassholder for innhold 2">
            <a:extLst>
              <a:ext uri="{FF2B5EF4-FFF2-40B4-BE49-F238E27FC236}">
                <a16:creationId xmlns:a16="http://schemas.microsoft.com/office/drawing/2014/main" id="{121C4783-5FE5-A57F-3E37-79AF7FE22EAC}"/>
              </a:ext>
            </a:extLst>
          </p:cNvPr>
          <p:cNvSpPr>
            <a:spLocks noGrp="1"/>
          </p:cNvSpPr>
          <p:nvPr>
            <p:ph idx="1"/>
          </p:nvPr>
        </p:nvSpPr>
        <p:spPr/>
        <p:txBody>
          <a:bodyPr/>
          <a:lstStyle/>
          <a:p>
            <a:r>
              <a:rPr lang="en-US" b="0" i="0" dirty="0">
                <a:solidFill>
                  <a:srgbClr val="374151"/>
                </a:solidFill>
                <a:effectLst/>
                <a:latin typeface="Inter"/>
              </a:rPr>
              <a:t>When a serious adverse event occurs in healthcare, the organization where it happened is best positioned to implement appropriate measures because they know their own organization best.</a:t>
            </a:r>
          </a:p>
          <a:p>
            <a:r>
              <a:rPr lang="en-US" dirty="0">
                <a:solidFill>
                  <a:srgbClr val="374151"/>
                </a:solidFill>
                <a:latin typeface="Inter"/>
              </a:rPr>
              <a:t>Is the organization capable and willing to implementing necessary change?</a:t>
            </a:r>
          </a:p>
          <a:p>
            <a:r>
              <a:rPr lang="en-US" dirty="0">
                <a:solidFill>
                  <a:srgbClr val="374151"/>
                </a:solidFill>
                <a:latin typeface="Inter"/>
              </a:rPr>
              <a:t>Public trust</a:t>
            </a:r>
          </a:p>
          <a:p>
            <a:r>
              <a:rPr lang="en-US" dirty="0">
                <a:solidFill>
                  <a:srgbClr val="374151"/>
                </a:solidFill>
                <a:latin typeface="Inter"/>
              </a:rPr>
              <a:t>Regulators can oversee that necessary improvement works takes place, but how should we prioritize our efforts and resources?</a:t>
            </a:r>
          </a:p>
        </p:txBody>
      </p:sp>
    </p:spTree>
    <p:extLst>
      <p:ext uri="{BB962C8B-B14F-4D97-AF65-F5344CB8AC3E}">
        <p14:creationId xmlns:p14="http://schemas.microsoft.com/office/powerpoint/2010/main" val="207187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64B3D8-EEF1-8806-88B8-2653C561B296}"/>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0CB474DF-BCF2-4AF9-6FA0-1DB91DB38724}"/>
              </a:ext>
            </a:extLst>
          </p:cNvPr>
          <p:cNvPicPr>
            <a:picLocks noGrp="1" noChangeAspect="1"/>
          </p:cNvPicPr>
          <p:nvPr>
            <p:ph idx="1"/>
          </p:nvPr>
        </p:nvPicPr>
        <p:blipFill>
          <a:blip r:embed="rId2"/>
          <a:stretch>
            <a:fillRect/>
          </a:stretch>
        </p:blipFill>
        <p:spPr>
          <a:xfrm>
            <a:off x="1280632" y="365125"/>
            <a:ext cx="10074756" cy="5327877"/>
          </a:xfrm>
        </p:spPr>
      </p:pic>
    </p:spTree>
    <p:extLst>
      <p:ext uri="{BB962C8B-B14F-4D97-AF65-F5344CB8AC3E}">
        <p14:creationId xmlns:p14="http://schemas.microsoft.com/office/powerpoint/2010/main" val="86983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551843-E9C7-5AEA-56CB-9EA15765845A}"/>
              </a:ext>
            </a:extLst>
          </p:cNvPr>
          <p:cNvSpPr>
            <a:spLocks noGrp="1"/>
          </p:cNvSpPr>
          <p:nvPr>
            <p:ph type="title"/>
          </p:nvPr>
        </p:nvSpPr>
        <p:spPr/>
        <p:txBody>
          <a:bodyPr>
            <a:normAutofit/>
          </a:bodyPr>
          <a:lstStyle/>
          <a:p>
            <a:r>
              <a:rPr lang="en-US" sz="4400" b="0" i="0" u="none" strike="noStrike" baseline="0" dirty="0">
                <a:latin typeface="AdvP7B6C"/>
              </a:rPr>
              <a:t>Moral: </a:t>
            </a:r>
            <a:r>
              <a:rPr lang="nb-NO" sz="4400" b="0" i="0" u="none" strike="noStrike" baseline="0" dirty="0" err="1">
                <a:latin typeface="AdvP7B6C"/>
              </a:rPr>
              <a:t>Accountatbility</a:t>
            </a:r>
            <a:r>
              <a:rPr lang="nb-NO" sz="4400" b="0" i="0" u="none" strike="noStrike" baseline="0" dirty="0">
                <a:latin typeface="AdvP7B6C"/>
              </a:rPr>
              <a:t> and </a:t>
            </a:r>
            <a:r>
              <a:rPr lang="nb-NO" sz="4400" b="0" i="0" u="none" strike="noStrike" baseline="0" dirty="0" err="1">
                <a:latin typeface="AdvP7B6C"/>
              </a:rPr>
              <a:t>need</a:t>
            </a:r>
            <a:r>
              <a:rPr lang="nb-NO" sz="4400" b="0" i="0" u="none" strike="noStrike" baseline="0" dirty="0">
                <a:latin typeface="AdvP7B6C"/>
              </a:rPr>
              <a:t> for </a:t>
            </a:r>
            <a:r>
              <a:rPr lang="nb-NO" sz="4400" b="0" i="0" u="none" strike="noStrike" baseline="0" dirty="0" err="1">
                <a:latin typeface="AdvP7B6C"/>
              </a:rPr>
              <a:t>restorative</a:t>
            </a:r>
            <a:r>
              <a:rPr lang="nb-NO" sz="4400" b="0" i="0" u="none" strike="noStrike" baseline="0" dirty="0">
                <a:latin typeface="AdvP7B6C"/>
              </a:rPr>
              <a:t> </a:t>
            </a:r>
            <a:r>
              <a:rPr lang="nb-NO" sz="4400" b="0" i="0" u="none" strike="noStrike" baseline="0" dirty="0" err="1">
                <a:latin typeface="AdvP7B6C"/>
              </a:rPr>
              <a:t>processes</a:t>
            </a:r>
            <a:endParaRPr lang="nb-NO" dirty="0"/>
          </a:p>
        </p:txBody>
      </p:sp>
      <p:sp>
        <p:nvSpPr>
          <p:cNvPr id="3" name="Plassholder for innhold 2">
            <a:extLst>
              <a:ext uri="{FF2B5EF4-FFF2-40B4-BE49-F238E27FC236}">
                <a16:creationId xmlns:a16="http://schemas.microsoft.com/office/drawing/2014/main" id="{5E3B11D4-E4AB-417C-A7A7-490E5398F2AF}"/>
              </a:ext>
            </a:extLst>
          </p:cNvPr>
          <p:cNvSpPr>
            <a:spLocks noGrp="1"/>
          </p:cNvSpPr>
          <p:nvPr>
            <p:ph idx="1"/>
          </p:nvPr>
        </p:nvSpPr>
        <p:spPr/>
        <p:txBody>
          <a:bodyPr/>
          <a:lstStyle/>
          <a:p>
            <a:r>
              <a:rPr lang="nb-NO" dirty="0" err="1"/>
              <a:t>Many</a:t>
            </a:r>
            <a:r>
              <a:rPr lang="nb-NO" dirty="0"/>
              <a:t> </a:t>
            </a:r>
            <a:r>
              <a:rPr lang="nb-NO" dirty="0" err="1"/>
              <a:t>patients</a:t>
            </a:r>
            <a:r>
              <a:rPr lang="nb-NO" dirty="0"/>
              <a:t> and </a:t>
            </a:r>
            <a:r>
              <a:rPr lang="nb-NO" dirty="0" err="1"/>
              <a:t>their</a:t>
            </a:r>
            <a:r>
              <a:rPr lang="nb-NO" dirty="0"/>
              <a:t> families </a:t>
            </a:r>
            <a:r>
              <a:rPr lang="nb-NO" dirty="0" err="1"/>
              <a:t>experience</a:t>
            </a:r>
            <a:r>
              <a:rPr lang="nb-NO" dirty="0"/>
              <a:t> </a:t>
            </a:r>
            <a:r>
              <a:rPr lang="en-US" b="0" i="0" dirty="0">
                <a:solidFill>
                  <a:srgbClr val="374151"/>
                </a:solidFill>
                <a:effectLst/>
                <a:latin typeface="Inter"/>
              </a:rPr>
              <a:t>inadequate follow up and restorative processes after a serious event in the healthcare system</a:t>
            </a:r>
          </a:p>
          <a:p>
            <a:r>
              <a:rPr lang="en-US" dirty="0">
                <a:solidFill>
                  <a:srgbClr val="374151"/>
                </a:solidFill>
                <a:latin typeface="Inter"/>
              </a:rPr>
              <a:t>They might call upon the authorities to hold the service provider morally accountable</a:t>
            </a:r>
          </a:p>
          <a:p>
            <a:r>
              <a:rPr lang="en-US" dirty="0">
                <a:solidFill>
                  <a:srgbClr val="374151"/>
                </a:solidFill>
                <a:latin typeface="Inter"/>
              </a:rPr>
              <a:t>Establishing “right and wrong” and accountability after an adverse event is resource demanding</a:t>
            </a:r>
          </a:p>
          <a:p>
            <a:r>
              <a:rPr lang="en-US" dirty="0">
                <a:solidFill>
                  <a:srgbClr val="374151"/>
                </a:solidFill>
                <a:latin typeface="Inter"/>
              </a:rPr>
              <a:t>How can we best contribute to restorative processes?</a:t>
            </a:r>
            <a:endParaRPr lang="nb-NO" dirty="0"/>
          </a:p>
        </p:txBody>
      </p:sp>
    </p:spTree>
    <p:extLst>
      <p:ext uri="{BB962C8B-B14F-4D97-AF65-F5344CB8AC3E}">
        <p14:creationId xmlns:p14="http://schemas.microsoft.com/office/powerpoint/2010/main" val="272550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8ED16C-D0A7-3603-E955-3D69F6AEEE26}"/>
              </a:ext>
            </a:extLst>
          </p:cNvPr>
          <p:cNvSpPr>
            <a:spLocks noGrp="1"/>
          </p:cNvSpPr>
          <p:nvPr>
            <p:ph type="title"/>
          </p:nvPr>
        </p:nvSpPr>
        <p:spPr/>
        <p:txBody>
          <a:bodyPr>
            <a:normAutofit fontScale="90000"/>
          </a:bodyPr>
          <a:lstStyle/>
          <a:p>
            <a:r>
              <a:rPr lang="en-US" sz="4400" b="0" i="0" u="none" strike="noStrike" baseline="0" dirty="0">
                <a:latin typeface="AdvP7B6C"/>
              </a:rPr>
              <a:t>Existential: finding an explanation for the suffering that occurred.</a:t>
            </a:r>
            <a:br>
              <a:rPr lang="en-US" sz="4400" b="0" i="0" u="none" strike="noStrike" baseline="0" dirty="0">
                <a:latin typeface="AdvP7B6C"/>
              </a:rPr>
            </a:br>
            <a:endParaRPr lang="nb-NO" dirty="0"/>
          </a:p>
        </p:txBody>
      </p:sp>
      <p:sp>
        <p:nvSpPr>
          <p:cNvPr id="3" name="Plassholder for innhold 2">
            <a:extLst>
              <a:ext uri="{FF2B5EF4-FFF2-40B4-BE49-F238E27FC236}">
                <a16:creationId xmlns:a16="http://schemas.microsoft.com/office/drawing/2014/main" id="{E1E18872-751D-04A2-D0A5-93918801797F}"/>
              </a:ext>
            </a:extLst>
          </p:cNvPr>
          <p:cNvSpPr>
            <a:spLocks noGrp="1"/>
          </p:cNvSpPr>
          <p:nvPr>
            <p:ph idx="1"/>
          </p:nvPr>
        </p:nvSpPr>
        <p:spPr/>
        <p:txBody>
          <a:bodyPr>
            <a:normAutofit fontScale="92500" lnSpcReduction="20000"/>
          </a:bodyPr>
          <a:lstStyle/>
          <a:p>
            <a:pPr algn="l"/>
            <a:r>
              <a:rPr lang="en-US" b="0" i="0" u="none" strike="noStrike" baseline="0" dirty="0">
                <a:latin typeface="AdvP7B6C"/>
              </a:rPr>
              <a:t>Adverse events can be incomprehensible </a:t>
            </a:r>
          </a:p>
          <a:p>
            <a:pPr algn="l"/>
            <a:r>
              <a:rPr lang="en-US" dirty="0">
                <a:latin typeface="AdvP7B6C"/>
              </a:rPr>
              <a:t>Dekker states that in a</a:t>
            </a:r>
            <a:r>
              <a:rPr lang="nb-NO" dirty="0">
                <a:latin typeface="AdvP7B6C"/>
              </a:rPr>
              <a:t> </a:t>
            </a:r>
            <a:r>
              <a:rPr lang="nb-NO" dirty="0" err="1">
                <a:latin typeface="AdvP7B6C"/>
              </a:rPr>
              <a:t>hyper-rational</a:t>
            </a:r>
            <a:r>
              <a:rPr lang="nb-NO" dirty="0">
                <a:latin typeface="AdvP7B6C"/>
              </a:rPr>
              <a:t> and </a:t>
            </a:r>
            <a:r>
              <a:rPr lang="en-US" dirty="0">
                <a:latin typeface="AdvP7B6C"/>
              </a:rPr>
              <a:t>largely post-secular society we have less strategies and “rituals” for dealing with the incomprehensible, but the need to do so still exists.</a:t>
            </a:r>
          </a:p>
          <a:p>
            <a:pPr algn="l"/>
            <a:endParaRPr lang="nb-NO" sz="1800" b="0" i="1" u="none" strike="noStrike" baseline="0" dirty="0">
              <a:latin typeface="AdvP7B6C"/>
            </a:endParaRPr>
          </a:p>
          <a:p>
            <a:pPr algn="l"/>
            <a:r>
              <a:rPr lang="en-US" sz="2400" b="0" u="none" strike="noStrike" baseline="0" dirty="0">
                <a:latin typeface="AdvP7B6C"/>
              </a:rPr>
              <a:t>In line with the philosopher Augustine Dekker points out that: </a:t>
            </a:r>
          </a:p>
          <a:p>
            <a:pPr marL="0" indent="0">
              <a:buNone/>
            </a:pPr>
            <a:r>
              <a:rPr lang="en-US" sz="2400" b="0" i="1" u="none" strike="noStrike" baseline="0" dirty="0">
                <a:latin typeface="AdvP7B6C"/>
              </a:rPr>
              <a:t>	people would rather feel guilty than helpless. </a:t>
            </a:r>
            <a:r>
              <a:rPr lang="en-US" sz="1700" b="0" i="1" u="none" strike="noStrike" baseline="0" dirty="0">
                <a:latin typeface="AdvP7B6C"/>
              </a:rPr>
              <a:t>(Dekker p 209)</a:t>
            </a:r>
          </a:p>
          <a:p>
            <a:pPr marL="0" indent="0">
              <a:buNone/>
            </a:pPr>
            <a:r>
              <a:rPr lang="en-US" sz="2400" i="1" dirty="0">
                <a:latin typeface="AdvP7B6C"/>
              </a:rPr>
              <a:t>	</a:t>
            </a:r>
            <a:r>
              <a:rPr lang="en-US" sz="2400" b="0" i="1" u="none" strike="noStrike" baseline="0" dirty="0">
                <a:latin typeface="AdvP7B6C"/>
              </a:rPr>
              <a:t>people would be willing to accept versions of disaster where human suffering 	occurs because of human fault. </a:t>
            </a:r>
            <a:r>
              <a:rPr lang="en-US" sz="1700" b="0" i="1" u="none" strike="noStrike" baseline="0" dirty="0">
                <a:latin typeface="AdvP7B6C"/>
              </a:rPr>
              <a:t>(Dekker p 209)</a:t>
            </a:r>
            <a:endParaRPr lang="nb-NO" sz="1700" b="0" i="1" u="none" strike="noStrike" baseline="0" dirty="0">
              <a:latin typeface="AdvP7B6C"/>
            </a:endParaRPr>
          </a:p>
          <a:p>
            <a:pPr marL="0" indent="0" algn="l">
              <a:buNone/>
            </a:pPr>
            <a:r>
              <a:rPr lang="nb-NO" sz="2400" i="1" dirty="0">
                <a:latin typeface="AdvP7B6C"/>
              </a:rPr>
              <a:t>	</a:t>
            </a:r>
          </a:p>
          <a:p>
            <a:pPr marL="0" indent="0" algn="l">
              <a:buNone/>
            </a:pPr>
            <a:r>
              <a:rPr lang="nb-NO" sz="2400" b="0" i="1" u="none" strike="noStrike" baseline="0" dirty="0">
                <a:latin typeface="AdvP7B6C"/>
              </a:rPr>
              <a:t>If </a:t>
            </a:r>
            <a:r>
              <a:rPr lang="nb-NO" sz="2400" b="0" i="1" u="none" strike="noStrike" baseline="0" dirty="0" err="1">
                <a:latin typeface="AdvP7B6C"/>
              </a:rPr>
              <a:t>everything</a:t>
            </a:r>
            <a:r>
              <a:rPr lang="nb-NO" sz="2400" i="1" dirty="0">
                <a:latin typeface="AdvP7B6C"/>
              </a:rPr>
              <a:t> </a:t>
            </a:r>
            <a:r>
              <a:rPr lang="en-US" sz="2400" b="0" i="1" u="none" strike="noStrike" baseline="0" dirty="0">
                <a:latin typeface="AdvP7B6C"/>
              </a:rPr>
              <a:t>and everyone is responsible for ‘causing’ the mishap, then nothing or nobody really is.  If ‘normal work by normal people’ lies behind the bad event then there is no reasonable way in which those people can be </a:t>
            </a:r>
            <a:r>
              <a:rPr lang="nb-NO" sz="2400" b="0" i="1" u="none" strike="noStrike" baseline="0" dirty="0">
                <a:latin typeface="AdvP7B6C"/>
              </a:rPr>
              <a:t>held to </a:t>
            </a:r>
            <a:r>
              <a:rPr lang="nb-NO" sz="2400" b="0" i="1" u="none" strike="noStrike" baseline="0" dirty="0" err="1">
                <a:latin typeface="AdvP7B6C"/>
              </a:rPr>
              <a:t>account</a:t>
            </a:r>
            <a:r>
              <a:rPr lang="nb-NO" sz="2400" b="0" i="1" u="none" strike="noStrike" baseline="0" dirty="0">
                <a:latin typeface="AdvP7B6C"/>
              </a:rPr>
              <a:t>. </a:t>
            </a:r>
            <a:r>
              <a:rPr lang="nb-NO" sz="1500" i="1" dirty="0">
                <a:latin typeface="AdvP7B6C"/>
              </a:rPr>
              <a:t>(Dekker p 210)</a:t>
            </a:r>
            <a:endParaRPr lang="nb-NO" sz="3600" i="1" dirty="0"/>
          </a:p>
        </p:txBody>
      </p:sp>
    </p:spTree>
    <p:extLst>
      <p:ext uri="{BB962C8B-B14F-4D97-AF65-F5344CB8AC3E}">
        <p14:creationId xmlns:p14="http://schemas.microsoft.com/office/powerpoint/2010/main" val="381206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AAA961-8FA7-487F-005C-CFEC05FAA0AF}"/>
              </a:ext>
            </a:extLst>
          </p:cNvPr>
          <p:cNvSpPr>
            <a:spLocks noGrp="1"/>
          </p:cNvSpPr>
          <p:nvPr>
            <p:ph type="title"/>
          </p:nvPr>
        </p:nvSpPr>
        <p:spPr/>
        <p:txBody>
          <a:bodyPr/>
          <a:lstStyle/>
          <a:p>
            <a:r>
              <a:rPr lang="nb-NO" dirty="0" err="1"/>
              <a:t>Background</a:t>
            </a:r>
            <a:endParaRPr lang="nb-NO" dirty="0"/>
          </a:p>
        </p:txBody>
      </p:sp>
      <p:sp>
        <p:nvSpPr>
          <p:cNvPr id="3" name="Plassholder for innhold 2">
            <a:extLst>
              <a:ext uri="{FF2B5EF4-FFF2-40B4-BE49-F238E27FC236}">
                <a16:creationId xmlns:a16="http://schemas.microsoft.com/office/drawing/2014/main" id="{E6D8C231-2F92-1A06-0DDA-789076DD3BE3}"/>
              </a:ext>
            </a:extLst>
          </p:cNvPr>
          <p:cNvSpPr>
            <a:spLocks noGrp="1"/>
          </p:cNvSpPr>
          <p:nvPr>
            <p:ph idx="1"/>
          </p:nvPr>
        </p:nvSpPr>
        <p:spPr/>
        <p:txBody>
          <a:bodyPr/>
          <a:lstStyle/>
          <a:p>
            <a:r>
              <a:rPr lang="en-AU" b="0" i="0" noProof="0" dirty="0">
                <a:solidFill>
                  <a:srgbClr val="374151"/>
                </a:solidFill>
                <a:effectLst/>
                <a:latin typeface="Inter"/>
              </a:rPr>
              <a:t>Adverse events are a significant and persistent challenge in healthcare that affect patients and their families.</a:t>
            </a:r>
          </a:p>
          <a:p>
            <a:endParaRPr lang="en-AU" b="0" i="0" noProof="0" dirty="0">
              <a:solidFill>
                <a:srgbClr val="374151"/>
              </a:solidFill>
              <a:effectLst/>
              <a:latin typeface="Inter"/>
            </a:endParaRPr>
          </a:p>
          <a:p>
            <a:r>
              <a:rPr lang="en-AU" noProof="0" dirty="0">
                <a:solidFill>
                  <a:srgbClr val="374151"/>
                </a:solidFill>
                <a:latin typeface="Inter"/>
              </a:rPr>
              <a:t>What</a:t>
            </a:r>
            <a:r>
              <a:rPr lang="en-AU" sz="2800" b="0" i="0" noProof="0" dirty="0">
                <a:solidFill>
                  <a:srgbClr val="374151"/>
                </a:solidFill>
                <a:effectLst/>
                <a:latin typeface="Inter"/>
              </a:rPr>
              <a:t> role should regulatory authorities have in investigating and following up serious adverse events in healthcare?</a:t>
            </a:r>
          </a:p>
          <a:p>
            <a:endParaRPr lang="en-AU" noProof="0" dirty="0">
              <a:solidFill>
                <a:srgbClr val="374151"/>
              </a:solidFill>
              <a:latin typeface="Inter"/>
            </a:endParaRPr>
          </a:p>
          <a:p>
            <a:r>
              <a:rPr lang="en-AU" noProof="0" dirty="0">
                <a:solidFill>
                  <a:srgbClr val="374151"/>
                </a:solidFill>
                <a:latin typeface="Inter"/>
              </a:rPr>
              <a:t>Norway is in the middle of a process where we are revising the law and developing new strategies for following up adverse events.</a:t>
            </a:r>
          </a:p>
          <a:p>
            <a:endParaRPr lang="nb-NO" dirty="0"/>
          </a:p>
        </p:txBody>
      </p:sp>
    </p:spTree>
    <p:extLst>
      <p:ext uri="{BB962C8B-B14F-4D97-AF65-F5344CB8AC3E}">
        <p14:creationId xmlns:p14="http://schemas.microsoft.com/office/powerpoint/2010/main" val="300842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99B3BC-58E2-B88C-4BD2-0755811552A4}"/>
              </a:ext>
            </a:extLst>
          </p:cNvPr>
          <p:cNvSpPr>
            <a:spLocks noGrp="1"/>
          </p:cNvSpPr>
          <p:nvPr>
            <p:ph type="title"/>
          </p:nvPr>
        </p:nvSpPr>
        <p:spPr/>
        <p:txBody>
          <a:bodyPr/>
          <a:lstStyle/>
          <a:p>
            <a:r>
              <a:rPr lang="en-CA" noProof="1"/>
              <a:t>Serious adverse events in Norway</a:t>
            </a:r>
          </a:p>
        </p:txBody>
      </p:sp>
      <p:sp>
        <p:nvSpPr>
          <p:cNvPr id="3" name="Plassholder for innhold 2">
            <a:extLst>
              <a:ext uri="{FF2B5EF4-FFF2-40B4-BE49-F238E27FC236}">
                <a16:creationId xmlns:a16="http://schemas.microsoft.com/office/drawing/2014/main" id="{206B0998-282F-0D07-BEEE-A810570CFB57}"/>
              </a:ext>
            </a:extLst>
          </p:cNvPr>
          <p:cNvSpPr>
            <a:spLocks noGrp="1"/>
          </p:cNvSpPr>
          <p:nvPr>
            <p:ph idx="1"/>
          </p:nvPr>
        </p:nvSpPr>
        <p:spPr/>
        <p:txBody>
          <a:bodyPr>
            <a:normAutofit lnSpcReduction="10000"/>
          </a:bodyPr>
          <a:lstStyle/>
          <a:p>
            <a:r>
              <a:rPr lang="en-AU" noProof="1"/>
              <a:t>Service providers are mandated by law to report serious adverse events to </a:t>
            </a:r>
            <a:r>
              <a:rPr lang="en-AU" b="0" i="0" noProof="1">
                <a:solidFill>
                  <a:srgbClr val="374151"/>
                </a:solidFill>
                <a:effectLst/>
                <a:latin typeface="Inter"/>
              </a:rPr>
              <a:t>the Norwegian Board of Health Supervision </a:t>
            </a:r>
            <a:endParaRPr lang="en-AU" noProof="1"/>
          </a:p>
          <a:p>
            <a:endParaRPr lang="en-AU" noProof="1"/>
          </a:p>
          <a:p>
            <a:r>
              <a:rPr lang="en-AU" noProof="1"/>
              <a:t>Patients and families have a right to report both serious adverse events and less serious incidents to </a:t>
            </a:r>
            <a:r>
              <a:rPr lang="en-AU" b="0" i="0" noProof="1">
                <a:solidFill>
                  <a:srgbClr val="374151"/>
                </a:solidFill>
                <a:effectLst/>
                <a:latin typeface="Inter"/>
              </a:rPr>
              <a:t>the Norwegian Board of Health Supervision </a:t>
            </a:r>
          </a:p>
          <a:p>
            <a:endParaRPr lang="en-AU" noProof="1">
              <a:solidFill>
                <a:srgbClr val="374151"/>
              </a:solidFill>
              <a:latin typeface="Inter"/>
            </a:endParaRPr>
          </a:p>
          <a:p>
            <a:r>
              <a:rPr lang="en-AU" b="0" i="0" noProof="1">
                <a:solidFill>
                  <a:srgbClr val="374151"/>
                </a:solidFill>
                <a:effectLst/>
                <a:latin typeface="Inter"/>
              </a:rPr>
              <a:t>Norway has a patient injury compensation scheme where patients receive financial compensation in cases of malpractice or unexpected outcomes and side effects</a:t>
            </a:r>
            <a:endParaRPr lang="en-AU" noProof="1"/>
          </a:p>
          <a:p>
            <a:endParaRPr lang="nb-NO" dirty="0"/>
          </a:p>
        </p:txBody>
      </p:sp>
    </p:spTree>
    <p:extLst>
      <p:ext uri="{BB962C8B-B14F-4D97-AF65-F5344CB8AC3E}">
        <p14:creationId xmlns:p14="http://schemas.microsoft.com/office/powerpoint/2010/main" val="245222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674C8A-EA13-C856-0F62-5D15CE966391}"/>
              </a:ext>
            </a:extLst>
          </p:cNvPr>
          <p:cNvSpPr>
            <a:spLocks noGrp="1"/>
          </p:cNvSpPr>
          <p:nvPr>
            <p:ph type="title"/>
          </p:nvPr>
        </p:nvSpPr>
        <p:spPr/>
        <p:txBody>
          <a:bodyPr/>
          <a:lstStyle/>
          <a:p>
            <a:r>
              <a:rPr lang="nb-NO" dirty="0"/>
              <a:t>Purpose</a:t>
            </a:r>
          </a:p>
        </p:txBody>
      </p:sp>
      <p:sp>
        <p:nvSpPr>
          <p:cNvPr id="3" name="Plassholder for innhold 2">
            <a:extLst>
              <a:ext uri="{FF2B5EF4-FFF2-40B4-BE49-F238E27FC236}">
                <a16:creationId xmlns:a16="http://schemas.microsoft.com/office/drawing/2014/main" id="{BC14B029-68D6-39F0-C5DA-0A38F028B21A}"/>
              </a:ext>
            </a:extLst>
          </p:cNvPr>
          <p:cNvSpPr>
            <a:spLocks noGrp="1"/>
          </p:cNvSpPr>
          <p:nvPr>
            <p:ph idx="1"/>
          </p:nvPr>
        </p:nvSpPr>
        <p:spPr/>
        <p:txBody>
          <a:bodyPr/>
          <a:lstStyle/>
          <a:p>
            <a:pPr marL="0" indent="0">
              <a:buNone/>
            </a:pPr>
            <a:br>
              <a:rPr lang="en-US" dirty="0"/>
            </a:br>
            <a:r>
              <a:rPr lang="en-US" b="0" i="0" dirty="0">
                <a:solidFill>
                  <a:srgbClr val="374151"/>
                </a:solidFill>
                <a:effectLst/>
                <a:latin typeface="Inter"/>
              </a:rPr>
              <a:t>The purpose of supervision following notification of serious incidents is to quickly identify situations and conditions posing a risk to patients so that these can be followed up. </a:t>
            </a:r>
          </a:p>
          <a:p>
            <a:endParaRPr lang="en-US" b="0" i="0" dirty="0">
              <a:solidFill>
                <a:srgbClr val="374151"/>
              </a:solidFill>
              <a:effectLst/>
              <a:latin typeface="Inter"/>
            </a:endParaRPr>
          </a:p>
          <a:p>
            <a:pPr marL="0" indent="0">
              <a:buNone/>
            </a:pPr>
            <a:r>
              <a:rPr lang="en-US" b="0" i="0" dirty="0">
                <a:solidFill>
                  <a:srgbClr val="374151"/>
                </a:solidFill>
                <a:effectLst/>
                <a:latin typeface="Inter"/>
              </a:rPr>
              <a:t>Upon receiving the notification, the Norwegian Board of Health Supervision conducts preliminary investigations to determine how the cases should potentially be followed up.</a:t>
            </a:r>
            <a:endParaRPr lang="nb-NO" dirty="0"/>
          </a:p>
        </p:txBody>
      </p:sp>
    </p:spTree>
    <p:extLst>
      <p:ext uri="{BB962C8B-B14F-4D97-AF65-F5344CB8AC3E}">
        <p14:creationId xmlns:p14="http://schemas.microsoft.com/office/powerpoint/2010/main" val="370130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FEF4A0-A118-A1FD-A98B-6D3E1FF0619C}"/>
              </a:ext>
            </a:extLst>
          </p:cNvPr>
          <p:cNvSpPr>
            <a:spLocks noGrp="1"/>
          </p:cNvSpPr>
          <p:nvPr>
            <p:ph type="title"/>
          </p:nvPr>
        </p:nvSpPr>
        <p:spPr/>
        <p:txBody>
          <a:bodyPr/>
          <a:lstStyle/>
          <a:p>
            <a:endParaRPr lang="nb-NO"/>
          </a:p>
        </p:txBody>
      </p:sp>
      <p:graphicFrame>
        <p:nvGraphicFramePr>
          <p:cNvPr id="4" name="Plassholder for innhold 3">
            <a:extLst>
              <a:ext uri="{FF2B5EF4-FFF2-40B4-BE49-F238E27FC236}">
                <a16:creationId xmlns:a16="http://schemas.microsoft.com/office/drawing/2014/main" id="{40780BAA-EADA-F4F8-72CA-792D4B0372BF}"/>
              </a:ext>
            </a:extLst>
          </p:cNvPr>
          <p:cNvGraphicFramePr>
            <a:graphicFrameLocks noGrp="1"/>
          </p:cNvGraphicFramePr>
          <p:nvPr>
            <p:ph idx="1"/>
            <p:extLst>
              <p:ext uri="{D42A27DB-BD31-4B8C-83A1-F6EECF244321}">
                <p14:modId xmlns:p14="http://schemas.microsoft.com/office/powerpoint/2010/main" val="4097595228"/>
              </p:ext>
            </p:extLst>
          </p:nvPr>
        </p:nvGraphicFramePr>
        <p:xfrm>
          <a:off x="838200" y="509451"/>
          <a:ext cx="10517188" cy="5667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958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4C414-799C-48D0-C349-50A01900E130}"/>
              </a:ext>
            </a:extLst>
          </p:cNvPr>
          <p:cNvSpPr>
            <a:spLocks noGrp="1"/>
          </p:cNvSpPr>
          <p:nvPr>
            <p:ph type="title"/>
          </p:nvPr>
        </p:nvSpPr>
        <p:spPr/>
        <p:txBody>
          <a:bodyPr/>
          <a:lstStyle/>
          <a:p>
            <a:r>
              <a:rPr lang="nb-NO" dirty="0"/>
              <a:t>Key </a:t>
            </a:r>
            <a:r>
              <a:rPr lang="nb-NO" dirty="0" err="1"/>
              <a:t>points</a:t>
            </a:r>
            <a:r>
              <a:rPr lang="nb-NO" dirty="0"/>
              <a:t> in </a:t>
            </a:r>
            <a:r>
              <a:rPr lang="nb-NO" dirty="0" err="1"/>
              <a:t>the</a:t>
            </a:r>
            <a:r>
              <a:rPr lang="nb-NO" dirty="0"/>
              <a:t> </a:t>
            </a:r>
            <a:r>
              <a:rPr lang="nb-NO" dirty="0" err="1"/>
              <a:t>proposed</a:t>
            </a:r>
            <a:r>
              <a:rPr lang="nb-NO" dirty="0"/>
              <a:t> </a:t>
            </a:r>
            <a:r>
              <a:rPr lang="nb-NO" dirty="0" err="1"/>
              <a:t>law</a:t>
            </a:r>
            <a:endParaRPr lang="nb-NO" dirty="0"/>
          </a:p>
        </p:txBody>
      </p:sp>
      <p:sp>
        <p:nvSpPr>
          <p:cNvPr id="3" name="Plassholder for innhold 2">
            <a:extLst>
              <a:ext uri="{FF2B5EF4-FFF2-40B4-BE49-F238E27FC236}">
                <a16:creationId xmlns:a16="http://schemas.microsoft.com/office/drawing/2014/main" id="{A3C6C205-DF3E-AEF3-BB97-7A2582566953}"/>
              </a:ext>
            </a:extLst>
          </p:cNvPr>
          <p:cNvSpPr>
            <a:spLocks noGrp="1"/>
          </p:cNvSpPr>
          <p:nvPr>
            <p:ph idx="1"/>
          </p:nvPr>
        </p:nvSpPr>
        <p:spPr/>
        <p:txBody>
          <a:bodyPr>
            <a:normAutofit lnSpcReduction="10000"/>
          </a:bodyPr>
          <a:lstStyle/>
          <a:p>
            <a:pPr marL="0" indent="0" algn="l">
              <a:buNone/>
            </a:pPr>
            <a:r>
              <a:rPr lang="en-US" b="1" i="0" dirty="0">
                <a:solidFill>
                  <a:srgbClr val="111827"/>
                </a:solidFill>
                <a:effectLst/>
                <a:latin typeface="Inter"/>
              </a:rPr>
              <a:t>Frontline Changes</a:t>
            </a:r>
            <a:r>
              <a:rPr lang="en-US" b="0" i="0" dirty="0">
                <a:solidFill>
                  <a:srgbClr val="374151"/>
                </a:solidFill>
                <a:effectLst/>
                <a:latin typeface="Inter"/>
              </a:rPr>
              <a:t>:</a:t>
            </a:r>
          </a:p>
          <a:p>
            <a:pPr marL="457200" lvl="1" indent="0" algn="l">
              <a:buNone/>
            </a:pPr>
            <a:r>
              <a:rPr lang="en-US" b="0" i="0" dirty="0">
                <a:solidFill>
                  <a:srgbClr val="374151"/>
                </a:solidFill>
                <a:effectLst/>
                <a:latin typeface="Inter"/>
              </a:rPr>
              <a:t>Enhancing safety in healthcare requires changes at the frontline where services are delivered.</a:t>
            </a:r>
          </a:p>
          <a:p>
            <a:pPr marL="457200" lvl="1" indent="0" algn="l">
              <a:buNone/>
            </a:pPr>
            <a:endParaRPr lang="en-US" b="0" i="0" dirty="0">
              <a:solidFill>
                <a:srgbClr val="374151"/>
              </a:solidFill>
              <a:effectLst/>
              <a:latin typeface="Inter"/>
            </a:endParaRPr>
          </a:p>
          <a:p>
            <a:pPr marL="0" indent="0" algn="l">
              <a:buNone/>
            </a:pPr>
            <a:r>
              <a:rPr lang="en-US" b="1" i="0" dirty="0">
                <a:solidFill>
                  <a:srgbClr val="111827"/>
                </a:solidFill>
                <a:effectLst/>
                <a:latin typeface="Inter"/>
              </a:rPr>
              <a:t>Responsibility of Service Providers</a:t>
            </a:r>
            <a:r>
              <a:rPr lang="en-US" b="0" i="0" dirty="0">
                <a:solidFill>
                  <a:srgbClr val="374151"/>
                </a:solidFill>
                <a:effectLst/>
                <a:latin typeface="Inter"/>
              </a:rPr>
              <a:t>:</a:t>
            </a:r>
          </a:p>
          <a:p>
            <a:pPr marL="457200" lvl="1" indent="0" algn="l">
              <a:buNone/>
            </a:pPr>
            <a:r>
              <a:rPr lang="en-US" b="0" i="0" dirty="0">
                <a:solidFill>
                  <a:srgbClr val="374151"/>
                </a:solidFill>
                <a:effectLst/>
                <a:latin typeface="Inter"/>
              </a:rPr>
              <a:t>Service providers hold the primary responsibility for examining and implementing suitable measures to reduce risks and enhance future safety.</a:t>
            </a:r>
          </a:p>
          <a:p>
            <a:pPr marL="457200" lvl="1" indent="0" algn="l">
              <a:buNone/>
            </a:pPr>
            <a:endParaRPr lang="en-US" b="0" i="0" dirty="0">
              <a:solidFill>
                <a:srgbClr val="374151"/>
              </a:solidFill>
              <a:effectLst/>
              <a:latin typeface="Inter"/>
            </a:endParaRPr>
          </a:p>
          <a:p>
            <a:pPr marL="0" indent="0" algn="l">
              <a:buNone/>
            </a:pPr>
            <a:r>
              <a:rPr lang="en-US" b="1" i="0" dirty="0">
                <a:solidFill>
                  <a:srgbClr val="111827"/>
                </a:solidFill>
                <a:effectLst/>
                <a:latin typeface="Inter"/>
              </a:rPr>
              <a:t>Role of Regulatory Authorities</a:t>
            </a:r>
            <a:r>
              <a:rPr lang="en-US" b="0" i="0" dirty="0">
                <a:solidFill>
                  <a:srgbClr val="374151"/>
                </a:solidFill>
                <a:effectLst/>
                <a:latin typeface="Inter"/>
              </a:rPr>
              <a:t>:</a:t>
            </a:r>
          </a:p>
          <a:p>
            <a:pPr marL="457200" lvl="1" indent="0" algn="l">
              <a:buNone/>
            </a:pPr>
            <a:r>
              <a:rPr lang="en-US" b="0" i="0" dirty="0">
                <a:solidFill>
                  <a:srgbClr val="374151"/>
                </a:solidFill>
                <a:effectLst/>
                <a:latin typeface="Inter"/>
              </a:rPr>
              <a:t>Regulatory authorities, through our oversight activities, aim to ensure that necessary changes are made to strengthen patient safety.</a:t>
            </a:r>
          </a:p>
          <a:p>
            <a:endParaRPr lang="nb-NO" dirty="0"/>
          </a:p>
        </p:txBody>
      </p:sp>
    </p:spTree>
    <p:extLst>
      <p:ext uri="{BB962C8B-B14F-4D97-AF65-F5344CB8AC3E}">
        <p14:creationId xmlns:p14="http://schemas.microsoft.com/office/powerpoint/2010/main" val="87459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7C23E6-ABAB-F9CB-7D30-333AA98C3262}"/>
              </a:ext>
            </a:extLst>
          </p:cNvPr>
          <p:cNvSpPr>
            <a:spLocks noGrp="1"/>
          </p:cNvSpPr>
          <p:nvPr>
            <p:ph type="title"/>
          </p:nvPr>
        </p:nvSpPr>
        <p:spPr/>
        <p:txBody>
          <a:bodyPr/>
          <a:lstStyle/>
          <a:p>
            <a:r>
              <a:rPr lang="nb-NO" dirty="0" err="1"/>
              <a:t>Background</a:t>
            </a:r>
            <a:endParaRPr lang="nb-NO" dirty="0"/>
          </a:p>
        </p:txBody>
      </p:sp>
      <p:sp>
        <p:nvSpPr>
          <p:cNvPr id="3" name="Plassholder for innhold 2">
            <a:extLst>
              <a:ext uri="{FF2B5EF4-FFF2-40B4-BE49-F238E27FC236}">
                <a16:creationId xmlns:a16="http://schemas.microsoft.com/office/drawing/2014/main" id="{77D60986-0781-6C4D-8F31-A4D57D5DC7F1}"/>
              </a:ext>
            </a:extLst>
          </p:cNvPr>
          <p:cNvSpPr>
            <a:spLocks noGrp="1"/>
          </p:cNvSpPr>
          <p:nvPr>
            <p:ph idx="1"/>
          </p:nvPr>
        </p:nvSpPr>
        <p:spPr/>
        <p:txBody>
          <a:bodyPr/>
          <a:lstStyle/>
          <a:p>
            <a:r>
              <a:rPr lang="en-US" b="0" i="0" dirty="0">
                <a:solidFill>
                  <a:srgbClr val="374151"/>
                </a:solidFill>
                <a:effectLst/>
                <a:latin typeface="Inter"/>
              </a:rPr>
              <a:t>The needs and expectations of society, patients and their families do not always align with the available resources</a:t>
            </a:r>
          </a:p>
          <a:p>
            <a:r>
              <a:rPr lang="en-US" dirty="0">
                <a:solidFill>
                  <a:srgbClr val="374151"/>
                </a:solidFill>
                <a:latin typeface="Inter"/>
              </a:rPr>
              <a:t>It is not possible to attend to all needs and expectations</a:t>
            </a:r>
            <a:endParaRPr lang="en-US" b="0" i="0" dirty="0">
              <a:solidFill>
                <a:srgbClr val="374151"/>
              </a:solidFill>
              <a:effectLst/>
              <a:latin typeface="Inter"/>
            </a:endParaRPr>
          </a:p>
          <a:p>
            <a:r>
              <a:rPr lang="en-US" b="0" i="0" dirty="0">
                <a:solidFill>
                  <a:srgbClr val="374151"/>
                </a:solidFill>
                <a:effectLst/>
                <a:latin typeface="Inter"/>
              </a:rPr>
              <a:t>We are about to developed a policy and strategy based on the premise that our main mission is to contribute to necessary improvements in healthcare. At the same time, this approach must be balanced against society's desires and expectations.</a:t>
            </a:r>
          </a:p>
          <a:p>
            <a:endParaRPr lang="en-US" b="0" i="0" dirty="0">
              <a:solidFill>
                <a:srgbClr val="374151"/>
              </a:solidFill>
              <a:effectLst/>
              <a:latin typeface="Inter"/>
            </a:endParaRPr>
          </a:p>
          <a:p>
            <a:r>
              <a:rPr lang="en-US" dirty="0">
                <a:solidFill>
                  <a:srgbClr val="374151"/>
                </a:solidFill>
                <a:latin typeface="Inter"/>
              </a:rPr>
              <a:t>Reflect on some dilemmas</a:t>
            </a:r>
            <a:endParaRPr lang="nb-NO" dirty="0"/>
          </a:p>
        </p:txBody>
      </p:sp>
    </p:spTree>
    <p:extLst>
      <p:ext uri="{BB962C8B-B14F-4D97-AF65-F5344CB8AC3E}">
        <p14:creationId xmlns:p14="http://schemas.microsoft.com/office/powerpoint/2010/main" val="235390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BF9D5-1134-A347-1B87-2870AB8DCF9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898C2CB-1BB5-5EF1-13EE-233CEBBFF6E9}"/>
              </a:ext>
            </a:extLst>
          </p:cNvPr>
          <p:cNvSpPr>
            <a:spLocks noGrp="1"/>
          </p:cNvSpPr>
          <p:nvPr>
            <p:ph type="title"/>
          </p:nvPr>
        </p:nvSpPr>
        <p:spPr/>
        <p:txBody>
          <a:bodyPr/>
          <a:lstStyle/>
          <a:p>
            <a:r>
              <a:rPr lang="nb-NO" dirty="0"/>
              <a:t>Case</a:t>
            </a:r>
          </a:p>
        </p:txBody>
      </p:sp>
      <p:sp>
        <p:nvSpPr>
          <p:cNvPr id="3" name="Plassholder for innhold 2">
            <a:extLst>
              <a:ext uri="{FF2B5EF4-FFF2-40B4-BE49-F238E27FC236}">
                <a16:creationId xmlns:a16="http://schemas.microsoft.com/office/drawing/2014/main" id="{F6B47017-4ED9-882D-3D55-C90F9A8B6E64}"/>
              </a:ext>
            </a:extLst>
          </p:cNvPr>
          <p:cNvSpPr>
            <a:spLocks noGrp="1"/>
          </p:cNvSpPr>
          <p:nvPr>
            <p:ph idx="1"/>
          </p:nvPr>
        </p:nvSpPr>
        <p:spPr/>
        <p:txBody>
          <a:bodyPr/>
          <a:lstStyle/>
          <a:p>
            <a:r>
              <a:rPr lang="en-US" b="0" i="0" dirty="0">
                <a:solidFill>
                  <a:srgbClr val="374151"/>
                </a:solidFill>
                <a:effectLst/>
                <a:latin typeface="Inter"/>
              </a:rPr>
              <a:t>A 40-year-old male admitted to the hospital with non-specific chest pain. </a:t>
            </a:r>
          </a:p>
          <a:p>
            <a:r>
              <a:rPr lang="en-US" b="0" i="0" dirty="0">
                <a:solidFill>
                  <a:srgbClr val="374151"/>
                </a:solidFill>
                <a:effectLst/>
                <a:latin typeface="Inter"/>
              </a:rPr>
              <a:t>No other significant findings.</a:t>
            </a:r>
          </a:p>
          <a:p>
            <a:r>
              <a:rPr lang="en-US" dirty="0">
                <a:solidFill>
                  <a:srgbClr val="374151"/>
                </a:solidFill>
                <a:latin typeface="Inter"/>
              </a:rPr>
              <a:t>After initial assessment, he was placed in a room by himself in the ER.</a:t>
            </a:r>
            <a:endParaRPr lang="en-US" b="0" i="0" dirty="0">
              <a:solidFill>
                <a:srgbClr val="374151"/>
              </a:solidFill>
              <a:effectLst/>
              <a:latin typeface="Inter"/>
            </a:endParaRPr>
          </a:p>
          <a:p>
            <a:r>
              <a:rPr lang="en-US" dirty="0">
                <a:solidFill>
                  <a:srgbClr val="374151"/>
                </a:solidFill>
                <a:latin typeface="Inter"/>
              </a:rPr>
              <a:t>The clinical guideline states that patients with chest pain should be monitored every 10 minutes.</a:t>
            </a:r>
          </a:p>
          <a:p>
            <a:r>
              <a:rPr lang="en-US" dirty="0">
                <a:solidFill>
                  <a:srgbClr val="374151"/>
                </a:solidFill>
                <a:latin typeface="Inter"/>
              </a:rPr>
              <a:t>The guideline was not followed.</a:t>
            </a:r>
          </a:p>
          <a:p>
            <a:r>
              <a:rPr lang="en-US" dirty="0">
                <a:solidFill>
                  <a:srgbClr val="374151"/>
                </a:solidFill>
                <a:latin typeface="Inter"/>
              </a:rPr>
              <a:t>The man was found dead in his room one hour later.</a:t>
            </a:r>
            <a:endParaRPr lang="nb-NO" dirty="0"/>
          </a:p>
        </p:txBody>
      </p:sp>
    </p:spTree>
    <p:extLst>
      <p:ext uri="{BB962C8B-B14F-4D97-AF65-F5344CB8AC3E}">
        <p14:creationId xmlns:p14="http://schemas.microsoft.com/office/powerpoint/2010/main" val="180314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D94291-94CD-1141-766F-66AC92BC17F6}"/>
              </a:ext>
            </a:extLst>
          </p:cNvPr>
          <p:cNvSpPr>
            <a:spLocks noGrp="1"/>
          </p:cNvSpPr>
          <p:nvPr>
            <p:ph type="title"/>
          </p:nvPr>
        </p:nvSpPr>
        <p:spPr>
          <a:xfrm>
            <a:off x="838200" y="365125"/>
            <a:ext cx="10517188" cy="1325563"/>
          </a:xfrm>
        </p:spPr>
        <p:txBody>
          <a:bodyPr anchor="ctr">
            <a:normAutofit/>
          </a:bodyPr>
          <a:lstStyle/>
          <a:p>
            <a:r>
              <a:rPr lang="nb-NO" b="1" dirty="0" err="1"/>
              <a:t>P</a:t>
            </a:r>
            <a:r>
              <a:rPr lang="nb-NO" b="1" i="0" u="none" strike="noStrike" baseline="0" dirty="0" err="1"/>
              <a:t>sychological</a:t>
            </a:r>
            <a:r>
              <a:rPr lang="nb-NO" b="1" i="0" u="none" strike="noStrike" baseline="0" dirty="0"/>
              <a:t> </a:t>
            </a:r>
            <a:r>
              <a:rPr lang="nb-NO" b="1" i="0" u="none" strike="noStrike" baseline="0" dirty="0" err="1"/>
              <a:t>meaning-making</a:t>
            </a:r>
            <a:r>
              <a:rPr lang="nb-NO" b="1" i="0" u="none" strike="noStrike" baseline="0" dirty="0"/>
              <a:t> purposes </a:t>
            </a:r>
            <a:r>
              <a:rPr lang="nb-NO" b="1" i="0" u="none" strike="noStrike" baseline="0" dirty="0" err="1"/>
              <a:t>of</a:t>
            </a:r>
            <a:br>
              <a:rPr lang="nb-NO" b="1" i="0" u="none" strike="noStrike" baseline="0" dirty="0"/>
            </a:br>
            <a:r>
              <a:rPr lang="nb-NO" b="1" i="0" u="none" strike="noStrike" baseline="0" dirty="0" err="1"/>
              <a:t>investigation</a:t>
            </a:r>
            <a:r>
              <a:rPr lang="nb-NO" b="1" dirty="0" err="1"/>
              <a:t>s</a:t>
            </a:r>
            <a:r>
              <a:rPr lang="nb-NO" b="1" dirty="0"/>
              <a:t> </a:t>
            </a:r>
            <a:r>
              <a:rPr lang="nb-NO" b="1" dirty="0" err="1"/>
              <a:t>of</a:t>
            </a:r>
            <a:r>
              <a:rPr lang="nb-NO" b="1" dirty="0"/>
              <a:t> </a:t>
            </a:r>
            <a:r>
              <a:rPr lang="nb-NO" b="1" dirty="0" err="1"/>
              <a:t>adverse</a:t>
            </a:r>
            <a:r>
              <a:rPr lang="nb-NO" b="1" dirty="0"/>
              <a:t> </a:t>
            </a:r>
            <a:r>
              <a:rPr lang="nb-NO" b="1" dirty="0" err="1"/>
              <a:t>events</a:t>
            </a:r>
            <a:endParaRPr lang="nb-NO" b="1" dirty="0"/>
          </a:p>
        </p:txBody>
      </p:sp>
      <p:graphicFrame>
        <p:nvGraphicFramePr>
          <p:cNvPr id="16" name="Plassholder for innhold 2">
            <a:extLst>
              <a:ext uri="{FF2B5EF4-FFF2-40B4-BE49-F238E27FC236}">
                <a16:creationId xmlns:a16="http://schemas.microsoft.com/office/drawing/2014/main" id="{1EA80074-FA61-3294-A5B8-8AFE9236DE7D}"/>
              </a:ext>
            </a:extLst>
          </p:cNvPr>
          <p:cNvGraphicFramePr>
            <a:graphicFrameLocks noGrp="1"/>
          </p:cNvGraphicFramePr>
          <p:nvPr>
            <p:ph idx="1"/>
            <p:extLst>
              <p:ext uri="{D42A27DB-BD31-4B8C-83A1-F6EECF244321}">
                <p14:modId xmlns:p14="http://schemas.microsoft.com/office/powerpoint/2010/main" val="1385694463"/>
              </p:ext>
            </p:extLst>
          </p:nvPr>
        </p:nvGraphicFramePr>
        <p:xfrm>
          <a:off x="838200" y="1825625"/>
          <a:ext cx="1051718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Sylinder 3">
            <a:extLst>
              <a:ext uri="{FF2B5EF4-FFF2-40B4-BE49-F238E27FC236}">
                <a16:creationId xmlns:a16="http://schemas.microsoft.com/office/drawing/2014/main" id="{7D9FFA90-3684-1C60-E45A-2C899C53D16D}"/>
              </a:ext>
            </a:extLst>
          </p:cNvPr>
          <p:cNvSpPr txBox="1"/>
          <p:nvPr/>
        </p:nvSpPr>
        <p:spPr>
          <a:xfrm>
            <a:off x="1593668" y="6357257"/>
            <a:ext cx="9358811" cy="553998"/>
          </a:xfrm>
          <a:prstGeom prst="rect">
            <a:avLst/>
          </a:prstGeom>
          <a:noFill/>
        </p:spPr>
        <p:txBody>
          <a:bodyPr wrap="square" rtlCol="0">
            <a:spAutoFit/>
          </a:bodyPr>
          <a:lstStyle/>
          <a:p>
            <a:r>
              <a:rPr lang="en-US" sz="1000" b="0" i="0" baseline="0" dirty="0"/>
              <a:t>Sidney W.A. Dekker (2015) The psychology of accident investigation: epistemological, preventive, moral and existential meaning-making, Theoretical Issues in </a:t>
            </a:r>
            <a:r>
              <a:rPr lang="fr-FR" sz="1000" b="0" i="0" baseline="0" dirty="0" err="1"/>
              <a:t>Ergonomics</a:t>
            </a:r>
            <a:r>
              <a:rPr lang="fr-FR" sz="1000" b="0" i="0" baseline="0" dirty="0"/>
              <a:t> Science, 16:3, 202-213, DOI: 10.1080/1463922X.2014.955554</a:t>
            </a:r>
            <a:r>
              <a:rPr lang="en-US" sz="1000" b="0" i="0" baseline="0" dirty="0"/>
              <a:t>l: finding an explanation for the suffering that occurred.</a:t>
            </a:r>
            <a:endParaRPr lang="en-US" sz="1000" dirty="0"/>
          </a:p>
          <a:p>
            <a:endParaRPr lang="nb-NO" sz="1000" dirty="0"/>
          </a:p>
        </p:txBody>
      </p:sp>
    </p:spTree>
    <p:extLst>
      <p:ext uri="{BB962C8B-B14F-4D97-AF65-F5344CB8AC3E}">
        <p14:creationId xmlns:p14="http://schemas.microsoft.com/office/powerpoint/2010/main" val="3626308151"/>
      </p:ext>
    </p:extLst>
  </p:cSld>
  <p:clrMapOvr>
    <a:masterClrMapping/>
  </p:clrMapOvr>
</p:sld>
</file>

<file path=ppt/theme/theme1.xml><?xml version="1.0" encoding="utf-8"?>
<a:theme xmlns:a="http://schemas.openxmlformats.org/drawingml/2006/main" name="Innholdsider">
  <a:themeElements>
    <a:clrScheme name="Helsetilsynet">
      <a:dk1>
        <a:srgbClr val="000000"/>
      </a:dk1>
      <a:lt1>
        <a:srgbClr val="FFFFFF"/>
      </a:lt1>
      <a:dk2>
        <a:srgbClr val="000000"/>
      </a:dk2>
      <a:lt2>
        <a:srgbClr val="FFFFFF"/>
      </a:lt2>
      <a:accent1>
        <a:srgbClr val="E30613"/>
      </a:accent1>
      <a:accent2>
        <a:srgbClr val="00FFCC"/>
      </a:accent2>
      <a:accent3>
        <a:srgbClr val="000000"/>
      </a:accent3>
      <a:accent4>
        <a:srgbClr val="FA5D66"/>
      </a:accent4>
      <a:accent5>
        <a:srgbClr val="00BF98"/>
      </a:accent5>
      <a:accent6>
        <a:srgbClr val="7F7F7F"/>
      </a:accent6>
      <a:hlink>
        <a:srgbClr val="E20512"/>
      </a:hlink>
      <a:folHlink>
        <a:srgbClr val="00FF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m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sz="2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lsetilsynet" id="{084CF118-29E9-44D3-B48A-81EC6DB15A00}" vid="{AFB17A76-8344-45F0-AAD6-2CA8B01FA207}"/>
    </a:ext>
  </a:extLst>
</a:theme>
</file>

<file path=ppt/theme/theme2.xml><?xml version="1.0" encoding="utf-8"?>
<a:theme xmlns:a="http://schemas.openxmlformats.org/drawingml/2006/main" name="Forsider og kapittelsider">
  <a:themeElements>
    <a:clrScheme name="Helsetilsynet">
      <a:dk1>
        <a:srgbClr val="000000"/>
      </a:dk1>
      <a:lt1>
        <a:srgbClr val="FFFFFF"/>
      </a:lt1>
      <a:dk2>
        <a:srgbClr val="000000"/>
      </a:dk2>
      <a:lt2>
        <a:srgbClr val="FFFFFF"/>
      </a:lt2>
      <a:accent1>
        <a:srgbClr val="E30613"/>
      </a:accent1>
      <a:accent2>
        <a:srgbClr val="00FFCC"/>
      </a:accent2>
      <a:accent3>
        <a:srgbClr val="000000"/>
      </a:accent3>
      <a:accent4>
        <a:srgbClr val="FA5D66"/>
      </a:accent4>
      <a:accent5>
        <a:srgbClr val="00BF98"/>
      </a:accent5>
      <a:accent6>
        <a:srgbClr val="7F7F7F"/>
      </a:accent6>
      <a:hlink>
        <a:srgbClr val="E20512"/>
      </a:hlink>
      <a:folHlink>
        <a:srgbClr val="00FF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m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lsetilsynet" id="{084CF118-29E9-44D3-B48A-81EC6DB15A00}" vid="{ABFB5366-C651-4FD3-90E3-A9AB6C05704D}"/>
    </a:ext>
  </a:extLst>
</a:theme>
</file>

<file path=ppt/theme/theme3.xml><?xml version="1.0" encoding="utf-8"?>
<a:theme xmlns:a="http://schemas.openxmlformats.org/drawingml/2006/main" name="Egendefinert utforming">
  <a:themeElements>
    <a:clrScheme name="Helsetilsynet2021">
      <a:dk1>
        <a:sysClr val="windowText" lastClr="000000"/>
      </a:dk1>
      <a:lt1>
        <a:sysClr val="window" lastClr="FFFFFF"/>
      </a:lt1>
      <a:dk2>
        <a:srgbClr val="000000"/>
      </a:dk2>
      <a:lt2>
        <a:srgbClr val="FFFFFF"/>
      </a:lt2>
      <a:accent1>
        <a:srgbClr val="E30613"/>
      </a:accent1>
      <a:accent2>
        <a:srgbClr val="00FFCC"/>
      </a:accent2>
      <a:accent3>
        <a:srgbClr val="000000"/>
      </a:accent3>
      <a:accent4>
        <a:srgbClr val="FA5D66"/>
      </a:accent4>
      <a:accent5>
        <a:srgbClr val="00BF98"/>
      </a:accent5>
      <a:accent6>
        <a:srgbClr val="7F7F7F"/>
      </a:accent6>
      <a:hlink>
        <a:srgbClr val="E30613"/>
      </a:hlink>
      <a:folHlink>
        <a:srgbClr val="00FF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setilsynet" id="{084CF118-29E9-44D3-B48A-81EC6DB15A00}" vid="{C472F0BE-7F29-467E-BDCE-329E8B37B9B6}"/>
    </a:ext>
  </a:extLst>
</a:theme>
</file>

<file path=ppt/theme/theme4.xml><?xml version="1.0" encoding="utf-8"?>
<a:theme xmlns:a="http://schemas.openxmlformats.org/drawingml/2006/main" name="3_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setilsynet" id="{084CF118-29E9-44D3-B48A-81EC6DB15A00}" vid="{6DF84C7E-DC81-43F8-A66A-3046578DD668}"/>
    </a:ext>
  </a:extLst>
</a:theme>
</file>

<file path=ppt/theme/theme5.xml><?xml version="1.0" encoding="utf-8"?>
<a:theme xmlns:a="http://schemas.openxmlformats.org/drawingml/2006/main" name="2_Innholdsider">
  <a:themeElements>
    <a:clrScheme name="Helsetilsynet">
      <a:dk1>
        <a:srgbClr val="000000"/>
      </a:dk1>
      <a:lt1>
        <a:srgbClr val="FFFFFF"/>
      </a:lt1>
      <a:dk2>
        <a:srgbClr val="000000"/>
      </a:dk2>
      <a:lt2>
        <a:srgbClr val="FFFFFF"/>
      </a:lt2>
      <a:accent1>
        <a:srgbClr val="E30613"/>
      </a:accent1>
      <a:accent2>
        <a:srgbClr val="00FFCC"/>
      </a:accent2>
      <a:accent3>
        <a:srgbClr val="000000"/>
      </a:accent3>
      <a:accent4>
        <a:srgbClr val="FA5D66"/>
      </a:accent4>
      <a:accent5>
        <a:srgbClr val="00BF98"/>
      </a:accent5>
      <a:accent6>
        <a:srgbClr val="7F7F7F"/>
      </a:accent6>
      <a:hlink>
        <a:srgbClr val="E20512"/>
      </a:hlink>
      <a:folHlink>
        <a:srgbClr val="00FF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sz="2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lsetilsynet" id="{084CF118-29E9-44D3-B48A-81EC6DB15A00}" vid="{B15D8339-681D-4161-B9A2-0772089BE558}"/>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6af7b1b-f50f-4535-9c1e-fb5ef5381d96}" enabled="1" method="Standard" siteId="{680cec85-ccfa-49d4-9f35-abbc6badc62b}" removed="0"/>
</clbl:labelList>
</file>

<file path=docProps/app.xml><?xml version="1.0" encoding="utf-8"?>
<Properties xmlns="http://schemas.openxmlformats.org/officeDocument/2006/extended-properties" xmlns:vt="http://schemas.openxmlformats.org/officeDocument/2006/docPropsVTypes">
  <Template>Helsetilsynet</Template>
  <TotalTime>11816</TotalTime>
  <Words>1023</Words>
  <Application>Microsoft Office PowerPoint</Application>
  <PresentationFormat>Egendefinert</PresentationFormat>
  <Paragraphs>80</Paragraphs>
  <Slides>14</Slides>
  <Notes>2</Notes>
  <HiddenSlides>0</HiddenSlides>
  <MMClips>0</MMClips>
  <ScaleCrop>false</ScaleCrop>
  <HeadingPairs>
    <vt:vector size="6" baseType="variant">
      <vt:variant>
        <vt:lpstr>Brukte skrifter</vt:lpstr>
      </vt:variant>
      <vt:variant>
        <vt:i4>10</vt:i4>
      </vt:variant>
      <vt:variant>
        <vt:lpstr>Tema</vt:lpstr>
      </vt:variant>
      <vt:variant>
        <vt:i4>5</vt:i4>
      </vt:variant>
      <vt:variant>
        <vt:lpstr>Lysbildetitler</vt:lpstr>
      </vt:variant>
      <vt:variant>
        <vt:i4>14</vt:i4>
      </vt:variant>
    </vt:vector>
  </HeadingPairs>
  <TitlesOfParts>
    <vt:vector size="29" baseType="lpstr">
      <vt:lpstr>AdvP7B6C</vt:lpstr>
      <vt:lpstr>AdvP7B72</vt:lpstr>
      <vt:lpstr>Aptos</vt:lpstr>
      <vt:lpstr>Arial</vt:lpstr>
      <vt:lpstr>Arial </vt:lpstr>
      <vt:lpstr>Calibri</vt:lpstr>
      <vt:lpstr>Calibri Light</vt:lpstr>
      <vt:lpstr>Georgia</vt:lpstr>
      <vt:lpstr>Inter</vt:lpstr>
      <vt:lpstr>Wingdings 2</vt:lpstr>
      <vt:lpstr>Innholdsider</vt:lpstr>
      <vt:lpstr>Forsider og kapittelsider</vt:lpstr>
      <vt:lpstr>Egendefinert utforming</vt:lpstr>
      <vt:lpstr>3_Egendefinert utforming</vt:lpstr>
      <vt:lpstr>2_Innholdsider</vt:lpstr>
      <vt:lpstr>The role of regulatory authorities in investigating  and addressing serious adverse events in healthcare  Dilemmas and possibilities  Einar Hovlid </vt:lpstr>
      <vt:lpstr>Background</vt:lpstr>
      <vt:lpstr>Serious adverse events in Norway</vt:lpstr>
      <vt:lpstr>Purpose</vt:lpstr>
      <vt:lpstr>PowerPoint-presentasjon</vt:lpstr>
      <vt:lpstr>Key points in the proposed law</vt:lpstr>
      <vt:lpstr>Background</vt:lpstr>
      <vt:lpstr>Case</vt:lpstr>
      <vt:lpstr>Psychological meaning-making purposes of investigations of adverse events</vt:lpstr>
      <vt:lpstr>Establishing what happened</vt:lpstr>
      <vt:lpstr>Preventive: identifying pathways to avoidance. </vt:lpstr>
      <vt:lpstr>PowerPoint-presentasjon</vt:lpstr>
      <vt:lpstr>Moral: Accountatbility and need for restorative processes</vt:lpstr>
      <vt:lpstr>Existential: finding an explanation for the suffering that occurred. </vt:lpstr>
    </vt:vector>
  </TitlesOfParts>
  <Company>Helsetilsynet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Einar Hovlid</dc:creator>
  <cp:lastModifiedBy>Einar Hovlid</cp:lastModifiedBy>
  <cp:revision>2</cp:revision>
  <dcterms:created xsi:type="dcterms:W3CDTF">2025-05-30T11:21:44Z</dcterms:created>
  <dcterms:modified xsi:type="dcterms:W3CDTF">2025-06-10T13:07:26Z</dcterms:modified>
</cp:coreProperties>
</file>