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5" r:id="rId1"/>
  </p:sldMasterIdLst>
  <p:notesMasterIdLst>
    <p:notesMasterId r:id="rId9"/>
  </p:notesMasterIdLst>
  <p:handoutMasterIdLst>
    <p:handoutMasterId r:id="rId10"/>
  </p:handoutMasterIdLst>
  <p:sldIdLst>
    <p:sldId id="437" r:id="rId2"/>
    <p:sldId id="431" r:id="rId3"/>
    <p:sldId id="432" r:id="rId4"/>
    <p:sldId id="433" r:id="rId5"/>
    <p:sldId id="434" r:id="rId6"/>
    <p:sldId id="435" r:id="rId7"/>
    <p:sldId id="436" r:id="rId8"/>
  </p:sldIdLst>
  <p:sldSz cx="12192000" cy="6858000"/>
  <p:notesSz cx="6858000" cy="9144000"/>
  <p:defaultTextStyle>
    <a:defPPr>
      <a:defRPr lang="en-US"/>
    </a:defPPr>
    <a:lvl1pPr marL="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5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lance" id="{705054ED-DB56-FA4C-BB16-D35BDEFFF4C1}">
          <p14:sldIdLst>
            <p14:sldId id="437"/>
            <p14:sldId id="431"/>
            <p14:sldId id="432"/>
            <p14:sldId id="433"/>
            <p14:sldId id="434"/>
            <p14:sldId id="435"/>
            <p14:sldId id="43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AA25"/>
    <a:srgbClr val="092240"/>
    <a:srgbClr val="F8FA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6" autoAdjust="0"/>
    <p:restoredTop sz="93792" autoAdjust="0"/>
  </p:normalViewPr>
  <p:slideViewPr>
    <p:cSldViewPr snapToGrid="0" snapToObjects="1">
      <p:cViewPr varScale="1">
        <p:scale>
          <a:sx n="61" d="100"/>
          <a:sy n="61" d="100"/>
        </p:scale>
        <p:origin x="75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32" d="100"/>
          <a:sy n="132" d="100"/>
        </p:scale>
        <p:origin x="5344" y="17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0EBAF-D955-C443-AB02-2BCBC7797572}" type="datetimeFigureOut">
              <a:rPr lang="en-US" smtClean="0"/>
              <a:t>6/15/25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1DC8B-0A09-DC4E-ABCE-FAAA12F03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574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A641A-FC50-3840-A830-42D90553FE8C}" type="datetimeFigureOut">
              <a:rPr lang="en-US" smtClean="0"/>
              <a:t>6/15/25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896355-3DDC-9949-861F-AD0908BFC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7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7843520" y="1"/>
            <a:ext cx="4348481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664930"/>
            <a:ext cx="5570220" cy="1387389"/>
          </a:xfrm>
        </p:spPr>
        <p:txBody>
          <a:bodyPr/>
          <a:lstStyle>
            <a:lvl1pPr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D294FF8-6963-C348-83CE-28D3491B5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0" y="2157025"/>
            <a:ext cx="5570220" cy="405073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A5082EFB-1114-FE47-B838-2915F2B9B91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843520" y="3444241"/>
            <a:ext cx="4348481" cy="341375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410928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8593373" y="1"/>
            <a:ext cx="3598627" cy="228997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8593373" y="2289977"/>
            <a:ext cx="3598627" cy="228997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8593373" y="4573989"/>
            <a:ext cx="3598627" cy="228401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65D61D25-2C22-8E45-A9B3-AAB911B769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00" y="664930"/>
            <a:ext cx="6129020" cy="1459697"/>
          </a:xfrm>
        </p:spPr>
        <p:txBody>
          <a:bodyPr/>
          <a:lstStyle>
            <a:lvl1pPr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712658E-CB5A-AF48-A644-353403DB0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0" y="2157025"/>
            <a:ext cx="6129020" cy="426185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6645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1866901" y="1561736"/>
            <a:ext cx="2385785" cy="312783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4322839" y="1561736"/>
            <a:ext cx="2385785" cy="312783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6778777" y="1561736"/>
            <a:ext cx="4841723" cy="312783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167AA0B1-6033-2F4D-A765-7D17EAA029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00" y="664931"/>
            <a:ext cx="9753600" cy="726990"/>
          </a:xfrm>
        </p:spPr>
        <p:txBody>
          <a:bodyPr/>
          <a:lstStyle>
            <a:lvl1pPr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259E27A-E0B3-884A-B625-74AD7AB97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0" y="4859381"/>
            <a:ext cx="9753600" cy="178666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671005"/>
            <a:ext cx="9753600" cy="710756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866900" y="1607819"/>
            <a:ext cx="9753600" cy="481105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662482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6624320" y="0"/>
            <a:ext cx="556768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0269"/>
            <a:ext cx="6414052" cy="243873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B443B03-7CB5-694C-A06A-B8D051D07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0" y="3667761"/>
            <a:ext cx="4229100" cy="297828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1207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6624320" y="0"/>
            <a:ext cx="556768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B7763118-0811-A045-907D-A37A39B473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249" y="664745"/>
            <a:ext cx="4560751" cy="1621619"/>
          </a:xfrm>
        </p:spPr>
        <p:txBody>
          <a:bodyPr/>
          <a:lstStyle>
            <a:lvl1pPr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2C4E96E-0DBC-9741-978E-351DF7CF4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249" y="2526750"/>
            <a:ext cx="4560751" cy="3670850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1235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90600" y="0"/>
            <a:ext cx="556768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5206448" y="990269"/>
            <a:ext cx="6414052" cy="2438731"/>
          </a:xfrm>
        </p:spPr>
        <p:txBody>
          <a:bodyPr/>
          <a:lstStyle>
            <a:lvl1pPr algn="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B443B03-7CB5-694C-A06A-B8D051D07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0" y="3667761"/>
            <a:ext cx="4508500" cy="297828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3050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90600" y="0"/>
            <a:ext cx="51054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6531429" y="664745"/>
            <a:ext cx="5089071" cy="1621619"/>
          </a:xfrm>
        </p:spPr>
        <p:txBody>
          <a:bodyPr/>
          <a:lstStyle>
            <a:lvl1pPr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353C0E3-CA06-FF4E-9268-38C763A24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29" y="2526750"/>
            <a:ext cx="5089071" cy="367085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3987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90600" y="0"/>
            <a:ext cx="11201401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3715470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8A2D389-5092-B541-B85C-948DD9C9B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0480" y="3715470"/>
            <a:ext cx="5240020" cy="293057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18061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866900" y="3429000"/>
            <a:ext cx="10325101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691324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64CFFCC-3559-F84D-A042-1BAFB2591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0480" y="691325"/>
            <a:ext cx="5240020" cy="228555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6660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" name="Номер слайда 21"/>
          <p:cNvSpPr txBox="1">
            <a:spLocks/>
          </p:cNvSpPr>
          <p:nvPr userDrawn="1"/>
        </p:nvSpPr>
        <p:spPr>
          <a:xfrm>
            <a:off x="388273" y="6571277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330" rtl="0" eaLnBrk="1" latinLnBrk="0" hangingPunct="1">
              <a:defRPr sz="1000" b="0" i="0" kern="1200">
                <a:solidFill>
                  <a:schemeClr val="tx1">
                    <a:alpha val="70000"/>
                  </a:schemeClr>
                </a:solidFill>
                <a:latin typeface="Montserrat Medium" charset="0"/>
                <a:ea typeface="Montserrat Medium" charset="0"/>
                <a:cs typeface="Montserrat Medium" charset="0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1866899" y="4246128"/>
            <a:ext cx="8046357" cy="243873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1866900" y="190862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9F1E9CA4-55FC-8A40-824F-09EDA9DCB9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00" y="671005"/>
            <a:ext cx="9753600" cy="710756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D910E763-4396-F74C-8903-82D9802B2D7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79701" y="190862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E94BA5C2-38F4-E14F-AA9C-C3DFC999753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92502" y="190862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A9FCD912-C26A-6644-A093-938CD0712E6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43700" y="190862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2B2E5B3A-B4B2-BD4F-AB85-BFF95E3A2AD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394898" y="190862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CC35ADD1-35FD-C44E-BAE2-21F1D63D4DE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0046096" y="190862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4A064768-5B8B-5740-B764-CCD1215AD7E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866900" y="296526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A8ACE225-1838-3544-957D-AACCA7BE3A1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479701" y="296526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FD0641E4-640F-8D4E-8C69-BFEE014364E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5092502" y="296526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0DBFC0DE-039B-2F4E-BFBC-2E3DA0364347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743700" y="296526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25EA1B11-E5B8-9149-BBE6-13ADFB08F8B5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8394898" y="296526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ECDDA7D5-E29D-2F4F-9BBE-E4BC874FC1DF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0046096" y="296526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D39CEE3D-7E7A-494C-B8D1-6A561A1F8C67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866900" y="402190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D2F2FBF1-42C4-084B-9B8F-8A6BB412FDF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479701" y="402190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99001851-0A29-5945-8461-09C32A1DF560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5092502" y="402190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DC1D8B20-1A51-9C4A-ABDD-DD48B5D1C275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743700" y="402190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5AA24CC2-0B66-B34D-A228-6AE40A8DE753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394898" y="402190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5FA8BDB8-5757-C142-AC90-BC8AD95844D0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10046096" y="402190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6" name="Picture Placeholder 4">
            <a:extLst>
              <a:ext uri="{FF2B5EF4-FFF2-40B4-BE49-F238E27FC236}">
                <a16:creationId xmlns:a16="http://schemas.microsoft.com/office/drawing/2014/main" id="{65AA2FDC-1BAC-F24E-85E0-00EBEC7473C7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1866900" y="507854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72982FDD-C863-2C47-A976-BFBF4777637D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479701" y="507854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1D2AA8B1-2C53-7940-A97F-72E577896EC9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092502" y="507854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B695AF4D-D6DC-0944-98EC-F2C964A6D132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743700" y="507854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002E033C-4E61-6B4F-B553-C83E76F94D8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394898" y="507854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750A9437-CEAD-0741-8012-DFC58613492D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10046096" y="507854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6119794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1866900" y="1638966"/>
            <a:ext cx="2367114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9F1E9CA4-55FC-8A40-824F-09EDA9DCB9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00" y="671005"/>
            <a:ext cx="9753600" cy="710756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2" name="Picture Placeholder 4">
            <a:extLst>
              <a:ext uri="{FF2B5EF4-FFF2-40B4-BE49-F238E27FC236}">
                <a16:creationId xmlns:a16="http://schemas.microsoft.com/office/drawing/2014/main" id="{AB69879B-EE95-2340-855D-A9E3FF45B3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866900" y="3325526"/>
            <a:ext cx="2367114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3" name="Picture Placeholder 4">
            <a:extLst>
              <a:ext uri="{FF2B5EF4-FFF2-40B4-BE49-F238E27FC236}">
                <a16:creationId xmlns:a16="http://schemas.microsoft.com/office/drawing/2014/main" id="{81755F83-CEE1-CA4F-9CB2-AD8AF9461FE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66900" y="5012086"/>
            <a:ext cx="2367114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4" name="Picture Placeholder 4">
            <a:extLst>
              <a:ext uri="{FF2B5EF4-FFF2-40B4-BE49-F238E27FC236}">
                <a16:creationId xmlns:a16="http://schemas.microsoft.com/office/drawing/2014/main" id="{34924851-6C37-C84F-A630-EA87C879C7D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96740" y="1638966"/>
            <a:ext cx="2367114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5" name="Picture Placeholder 4">
            <a:extLst>
              <a:ext uri="{FF2B5EF4-FFF2-40B4-BE49-F238E27FC236}">
                <a16:creationId xmlns:a16="http://schemas.microsoft.com/office/drawing/2014/main" id="{1591A003-2C51-8747-8121-A00901B6953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926580" y="1638966"/>
            <a:ext cx="2367114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6" name="Picture Placeholder 4">
            <a:extLst>
              <a:ext uri="{FF2B5EF4-FFF2-40B4-BE49-F238E27FC236}">
                <a16:creationId xmlns:a16="http://schemas.microsoft.com/office/drawing/2014/main" id="{E5FC3E9F-0D6F-1A4B-9B98-7EEBF5AEAD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456420" y="1638966"/>
            <a:ext cx="2367114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7" name="Picture Placeholder 4">
            <a:extLst>
              <a:ext uri="{FF2B5EF4-FFF2-40B4-BE49-F238E27FC236}">
                <a16:creationId xmlns:a16="http://schemas.microsoft.com/office/drawing/2014/main" id="{CEC3CD0E-BFD8-D741-B22E-22F2F41C4FA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96740" y="3325526"/>
            <a:ext cx="2367114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8" name="Picture Placeholder 4">
            <a:extLst>
              <a:ext uri="{FF2B5EF4-FFF2-40B4-BE49-F238E27FC236}">
                <a16:creationId xmlns:a16="http://schemas.microsoft.com/office/drawing/2014/main" id="{0460D3CE-95FD-684A-91A1-6CCB6968556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926580" y="3325526"/>
            <a:ext cx="2367114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9" name="Picture Placeholder 4">
            <a:extLst>
              <a:ext uri="{FF2B5EF4-FFF2-40B4-BE49-F238E27FC236}">
                <a16:creationId xmlns:a16="http://schemas.microsoft.com/office/drawing/2014/main" id="{B8B8D087-5B4B-8141-8DB9-81770800BD1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456420" y="3325526"/>
            <a:ext cx="2367114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0" name="Picture Placeholder 4">
            <a:extLst>
              <a:ext uri="{FF2B5EF4-FFF2-40B4-BE49-F238E27FC236}">
                <a16:creationId xmlns:a16="http://schemas.microsoft.com/office/drawing/2014/main" id="{BB5C1B6D-1803-8645-8E13-7DE2A58DE4D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396740" y="5012086"/>
            <a:ext cx="2367114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1" name="Picture Placeholder 4">
            <a:extLst>
              <a:ext uri="{FF2B5EF4-FFF2-40B4-BE49-F238E27FC236}">
                <a16:creationId xmlns:a16="http://schemas.microsoft.com/office/drawing/2014/main" id="{285C2B50-7632-3747-84F1-900493205CD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926580" y="5012086"/>
            <a:ext cx="2367114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2" name="Picture Placeholder 4">
            <a:extLst>
              <a:ext uri="{FF2B5EF4-FFF2-40B4-BE49-F238E27FC236}">
                <a16:creationId xmlns:a16="http://schemas.microsoft.com/office/drawing/2014/main" id="{B105B2B0-0C44-D34D-837F-9F695FD2187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456420" y="5012086"/>
            <a:ext cx="2367114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2405156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866900" y="1634553"/>
            <a:ext cx="2997925" cy="299792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5244737" y="1634553"/>
            <a:ext cx="2997925" cy="299792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8622575" y="1634553"/>
            <a:ext cx="2997925" cy="299792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664745"/>
            <a:ext cx="9753600" cy="757655"/>
          </a:xfrm>
        </p:spPr>
        <p:txBody>
          <a:bodyPr/>
          <a:lstStyle>
            <a:lvl1pPr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8F39EDD-56E0-DB41-A5F7-712481027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0" y="4844631"/>
            <a:ext cx="9753600" cy="180141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643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7086600" y="0"/>
            <a:ext cx="51054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2618190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866901" y="1181100"/>
            <a:ext cx="1406070" cy="1406070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1448707" y="762906"/>
            <a:ext cx="2242457" cy="2242457"/>
          </a:xfrm>
          <a:prstGeom prst="ellipse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5471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90600" y="0"/>
            <a:ext cx="11201400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20603505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664745"/>
            <a:ext cx="7510780" cy="1621619"/>
          </a:xfrm>
        </p:spPr>
        <p:txBody>
          <a:bodyPr/>
          <a:lstStyle>
            <a:lvl1pPr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866901" y="2770416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3943351" y="2770416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6019801" y="2770416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8096251" y="2770416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10172700" y="2770416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1866901" y="4838700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3943351" y="4838700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4" hasCustomPrompt="1"/>
          </p:nvPr>
        </p:nvSpPr>
        <p:spPr>
          <a:xfrm>
            <a:off x="6019801" y="4838700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25" hasCustomPrompt="1"/>
          </p:nvPr>
        </p:nvSpPr>
        <p:spPr>
          <a:xfrm>
            <a:off x="8096251" y="4838700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26" hasCustomPrompt="1"/>
          </p:nvPr>
        </p:nvSpPr>
        <p:spPr>
          <a:xfrm>
            <a:off x="10172700" y="4838700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654585"/>
            <a:ext cx="5935980" cy="1621619"/>
          </a:xfrm>
        </p:spPr>
        <p:txBody>
          <a:bodyPr/>
          <a:lstStyle>
            <a:lvl1pPr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866901" y="2770416"/>
            <a:ext cx="2019300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3943351" y="2770416"/>
            <a:ext cx="2019300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6019801" y="2770416"/>
            <a:ext cx="2019300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8096251" y="2770416"/>
            <a:ext cx="2019300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10172700" y="2770416"/>
            <a:ext cx="2019300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2618190"/>
            <a:ext cx="4747260" cy="1621619"/>
          </a:xfrm>
        </p:spPr>
        <p:txBody>
          <a:bodyPr/>
          <a:lstStyle>
            <a:lvl1pPr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4"/>
            <a:ext cx="4229100" cy="1621619"/>
          </a:xfrm>
        </p:spPr>
        <p:txBody>
          <a:bodyPr/>
          <a:lstStyle>
            <a:lvl1pPr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671005"/>
            <a:ext cx="9753600" cy="745212"/>
          </a:xfrm>
        </p:spPr>
        <p:txBody>
          <a:bodyPr>
            <a:noAutofit/>
          </a:bodyPr>
          <a:lstStyle>
            <a:lvl1pPr algn="l"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67C995C6-BBB5-3B4F-9763-5F55B3916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0" y="1661159"/>
            <a:ext cx="9753600" cy="475771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1181100"/>
            <a:ext cx="69723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90600" y="3927944"/>
            <a:ext cx="11201400" cy="293005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498607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90600" y="4055602"/>
            <a:ext cx="3748377" cy="27988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738977" y="4055602"/>
            <a:ext cx="3748377" cy="27988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8487355" y="4055602"/>
            <a:ext cx="3704646" cy="27988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441411"/>
            <a:ext cx="9753600" cy="810810"/>
          </a:xfrm>
        </p:spPr>
        <p:txBody>
          <a:bodyPr/>
          <a:lstStyle>
            <a:lvl1pPr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D294FF8-6963-C348-83CE-28D3491B5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0" y="1493520"/>
            <a:ext cx="9753600" cy="2286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8669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90600" y="1349951"/>
            <a:ext cx="3748377" cy="27988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738977" y="1349951"/>
            <a:ext cx="3748377" cy="27988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8487355" y="1349951"/>
            <a:ext cx="3704646" cy="27988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441411"/>
            <a:ext cx="9753600" cy="81081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D294FF8-6963-C348-83CE-28D3491B5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0" y="4500542"/>
            <a:ext cx="9753600" cy="205041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7444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7843520" y="0"/>
            <a:ext cx="4348481" cy="685446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664930"/>
            <a:ext cx="5570220" cy="1387389"/>
          </a:xfrm>
        </p:spPr>
        <p:txBody>
          <a:bodyPr/>
          <a:lstStyle>
            <a:lvl1pPr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D294FF8-6963-C348-83CE-28D3491B5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0" y="2157025"/>
            <a:ext cx="5570220" cy="405073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2104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6900" y="994934"/>
            <a:ext cx="9753600" cy="1487862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en-US" dirty="0"/>
              <a:t>YOUR TITLE HERE</a:t>
            </a: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235873" y="6418877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ctr">
              <a:defRPr sz="1000" b="0" i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1866900" y="2514600"/>
            <a:ext cx="9753600" cy="311044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985480" y="0"/>
            <a:ext cx="0" cy="685800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A5E9AFA-5FE4-944B-BC1C-BFB852B88888}"/>
              </a:ext>
            </a:extLst>
          </p:cNvPr>
          <p:cNvSpPr txBox="1"/>
          <p:nvPr userDrawn="1"/>
        </p:nvSpPr>
        <p:spPr>
          <a:xfrm rot="5400000">
            <a:off x="-2107580" y="2687443"/>
            <a:ext cx="5185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3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1200" spc="300" dirty="0">
                <a:latin typeface="Arial" panose="020B0604020202020204" pitchFamily="34" charset="0"/>
                <a:cs typeface="Arial" panose="020B0604020202020204" pitchFamily="34" charset="0"/>
              </a:rPr>
              <a:t>   THE UNIVERSITY OF STRATHCLYDE</a:t>
            </a:r>
          </a:p>
        </p:txBody>
      </p:sp>
    </p:spTree>
    <p:extLst>
      <p:ext uri="{BB962C8B-B14F-4D97-AF65-F5344CB8AC3E}">
        <p14:creationId xmlns:p14="http://schemas.microsoft.com/office/powerpoint/2010/main" val="137718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35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73" r:id="rId8"/>
    <p:sldLayoutId id="2147484074" r:id="rId9"/>
    <p:sldLayoutId id="2147484076" r:id="rId10"/>
    <p:sldLayoutId id="2147484016" r:id="rId11"/>
    <p:sldLayoutId id="2147484048" r:id="rId12"/>
    <p:sldLayoutId id="2147484024" r:id="rId13"/>
    <p:sldLayoutId id="2147484078" r:id="rId14"/>
    <p:sldLayoutId id="2147484029" r:id="rId15"/>
    <p:sldLayoutId id="2147484075" r:id="rId16"/>
    <p:sldLayoutId id="2147484040" r:id="rId17"/>
    <p:sldLayoutId id="2147484030" r:id="rId18"/>
    <p:sldLayoutId id="2147484031" r:id="rId19"/>
    <p:sldLayoutId id="2147484032" r:id="rId20"/>
    <p:sldLayoutId id="2147484077" r:id="rId21"/>
    <p:sldLayoutId id="2147484036" r:id="rId22"/>
    <p:sldLayoutId id="2147484044" r:id="rId23"/>
    <p:sldLayoutId id="2147484045" r:id="rId24"/>
    <p:sldLayoutId id="2147484046" r:id="rId25"/>
    <p:sldLayoutId id="2147484049" r:id="rId26"/>
    <p:sldLayoutId id="2147484050" r:id="rId27"/>
  </p:sldLayoutIdLst>
  <p:hf hdr="0" ftr="0" dt="0"/>
  <p:txStyles>
    <p:titleStyle>
      <a:lvl1pPr algn="l" defTabSz="914318" rtl="0" eaLnBrk="1" latinLnBrk="0" hangingPunct="1">
        <a:lnSpc>
          <a:spcPct val="80000"/>
        </a:lnSpc>
        <a:spcBef>
          <a:spcPct val="0"/>
        </a:spcBef>
        <a:buNone/>
        <a:defRPr sz="4400" kern="1200" spc="-15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18" rtl="0" eaLnBrk="1" latinLnBrk="0" hangingPunct="1">
        <a:lnSpc>
          <a:spcPct val="120000"/>
        </a:lnSpc>
        <a:spcBef>
          <a:spcPts val="1000"/>
        </a:spcBef>
        <a:buClr>
          <a:srgbClr val="002060"/>
        </a:buClr>
        <a:buFont typeface="Wingdings" pitchFamily="2" charset="2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18" rtl="0" eaLnBrk="1" latinLnBrk="0" hangingPunct="1">
        <a:lnSpc>
          <a:spcPct val="120000"/>
        </a:lnSpc>
        <a:spcBef>
          <a:spcPts val="499"/>
        </a:spcBef>
        <a:buClr>
          <a:srgbClr val="002060"/>
        </a:buClr>
        <a:buFont typeface="Wingdings" pitchFamily="2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318" rtl="0" eaLnBrk="1" latinLnBrk="0" hangingPunct="1">
        <a:lnSpc>
          <a:spcPct val="120000"/>
        </a:lnSpc>
        <a:spcBef>
          <a:spcPts val="499"/>
        </a:spcBef>
        <a:buClr>
          <a:srgbClr val="002060"/>
        </a:buClr>
        <a:buFont typeface="Wingdings" pitchFamily="2" charset="2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18" rtl="0" eaLnBrk="1" latinLnBrk="0" hangingPunct="1">
        <a:lnSpc>
          <a:spcPct val="120000"/>
        </a:lnSpc>
        <a:spcBef>
          <a:spcPts val="499"/>
        </a:spcBef>
        <a:buClr>
          <a:srgbClr val="002060"/>
        </a:buClr>
        <a:buFont typeface="Wingdings" pitchFamily="2" charset="2"/>
        <a:buNone/>
        <a:defRPr sz="1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0" indent="0" algn="l" defTabSz="914318" rtl="0" eaLnBrk="1" latinLnBrk="0" hangingPunct="1">
        <a:lnSpc>
          <a:spcPct val="120000"/>
        </a:lnSpc>
        <a:spcBef>
          <a:spcPts val="499"/>
        </a:spcBef>
        <a:buClr>
          <a:srgbClr val="002060"/>
        </a:buClr>
        <a:buFont typeface="Wingdings" pitchFamily="2" charset="2"/>
        <a:buNone/>
        <a:defRPr sz="1000" kern="1200" baseline="0">
          <a:solidFill>
            <a:schemeClr val="tx1">
              <a:alpha val="50000"/>
            </a:schemeClr>
          </a:solidFill>
          <a:latin typeface="+mn-lt"/>
          <a:ea typeface="+mn-ea"/>
          <a:cs typeface="+mn-cs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28" pos="624" userDrawn="1">
          <p15:clr>
            <a:srgbClr val="F26B43"/>
          </p15:clr>
        </p15:guide>
        <p15:guide id="29" pos="7320" userDrawn="1">
          <p15:clr>
            <a:srgbClr val="F26B43"/>
          </p15:clr>
        </p15:guide>
        <p15:guide id="48" pos="1176" userDrawn="1">
          <p15:clr>
            <a:srgbClr val="F26B43"/>
          </p15:clr>
        </p15:guide>
        <p15:guide id="51" orient="horz" pos="74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3DB7AC-F739-9B59-E72B-FFC1611EB8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B0FC15F-4307-8521-2C04-9EE8AF3E2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EPSO Conference Jersey June 2025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B4E52F5-4561-71C9-0A42-CA7DE276C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DD0841-FF27-84D6-78A0-8C6BDEEF2C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12192000" cy="533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508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>
                <a:solidFill>
                  <a:schemeClr val="bg1">
                    <a:alpha val="70000"/>
                  </a:schemeClr>
                </a:solidFill>
              </a:rPr>
              <a:pPr/>
              <a:t>2</a:t>
            </a:fld>
            <a:endParaRPr lang="en-US" dirty="0">
              <a:solidFill>
                <a:schemeClr val="bg1">
                  <a:alpha val="70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4860E2-B346-7D61-CA4E-EF914195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157" y="671004"/>
            <a:ext cx="10650343" cy="2092743"/>
          </a:xfrm>
        </p:spPr>
        <p:txBody>
          <a:bodyPr/>
          <a:lstStyle/>
          <a:p>
            <a:r>
              <a:rPr lang="en-GB" sz="4400" dirty="0">
                <a:solidFill>
                  <a:schemeClr val="bg1"/>
                </a:solidFill>
              </a:rPr>
              <a:t>Professor Catherine Calderwood</a:t>
            </a:r>
            <a:br>
              <a:rPr lang="en-GB" sz="4400" dirty="0">
                <a:solidFill>
                  <a:schemeClr val="bg1"/>
                </a:solidFill>
              </a:rPr>
            </a:br>
            <a:br>
              <a:rPr lang="en-GB" sz="4400">
                <a:solidFill>
                  <a:schemeClr val="bg1"/>
                </a:solidFill>
              </a:rPr>
            </a:br>
            <a:r>
              <a:rPr lang="en-GB" sz="2800">
                <a:solidFill>
                  <a:schemeClr val="bg1"/>
                </a:solidFill>
              </a:rPr>
              <a:t> University </a:t>
            </a:r>
            <a:r>
              <a:rPr lang="en-GB" sz="2800" dirty="0">
                <a:solidFill>
                  <a:schemeClr val="bg1"/>
                </a:solidFill>
              </a:rPr>
              <a:t>of Strathclyde, Glasgow </a:t>
            </a:r>
            <a:br>
              <a:rPr lang="en-GB" sz="2800" dirty="0">
                <a:solidFill>
                  <a:schemeClr val="bg1"/>
                </a:solidFill>
              </a:rPr>
            </a:br>
            <a:br>
              <a:rPr lang="en-GB" sz="2800" dirty="0">
                <a:solidFill>
                  <a:schemeClr val="bg1"/>
                </a:solidFill>
              </a:rPr>
            </a:br>
            <a:r>
              <a:rPr lang="en-GB" sz="2800" dirty="0">
                <a:solidFill>
                  <a:schemeClr val="bg1"/>
                </a:solidFill>
              </a:rPr>
              <a:t>Consultant </a:t>
            </a:r>
            <a:r>
              <a:rPr lang="en-GB" sz="2800">
                <a:solidFill>
                  <a:schemeClr val="bg1"/>
                </a:solidFill>
              </a:rPr>
              <a:t>Obstetrician Royal Infirmary of </a:t>
            </a:r>
            <a:r>
              <a:rPr lang="en-GB" sz="2800" dirty="0">
                <a:solidFill>
                  <a:schemeClr val="bg1"/>
                </a:solidFill>
              </a:rPr>
              <a:t>Edinburgh</a:t>
            </a:r>
            <a:br>
              <a:rPr lang="en-GB" sz="4400" dirty="0">
                <a:solidFill>
                  <a:schemeClr val="bg1"/>
                </a:solidFill>
              </a:rPr>
            </a:br>
            <a:br>
              <a:rPr lang="en-GB" sz="4400">
                <a:solidFill>
                  <a:schemeClr val="bg1"/>
                </a:solidFill>
              </a:rPr>
            </a:br>
            <a:r>
              <a:rPr lang="en-GB" sz="2800">
                <a:solidFill>
                  <a:schemeClr val="bg1"/>
                </a:solidFill>
              </a:rPr>
              <a:t>Chief </a:t>
            </a:r>
            <a:r>
              <a:rPr lang="en-GB" sz="2800" dirty="0">
                <a:solidFill>
                  <a:schemeClr val="bg1"/>
                </a:solidFill>
              </a:rPr>
              <a:t>Medical Officer </a:t>
            </a:r>
            <a:r>
              <a:rPr lang="en-GB" sz="2800">
                <a:solidFill>
                  <a:schemeClr val="bg1"/>
                </a:solidFill>
              </a:rPr>
              <a:t>for Scotland 2015-2020</a:t>
            </a:r>
            <a:br>
              <a:rPr lang="en-GB" sz="2800" dirty="0">
                <a:solidFill>
                  <a:schemeClr val="bg1"/>
                </a:solidFill>
              </a:rPr>
            </a:br>
            <a:br>
              <a:rPr lang="en-GB" sz="2800">
                <a:solidFill>
                  <a:schemeClr val="bg1"/>
                </a:solidFill>
              </a:rPr>
            </a:br>
            <a:r>
              <a:rPr lang="en-GB" sz="2800">
                <a:solidFill>
                  <a:schemeClr val="bg1"/>
                </a:solidFill>
              </a:rPr>
              <a:t>Chair: </a:t>
            </a:r>
            <a:br>
              <a:rPr lang="en-GB" sz="2800">
                <a:solidFill>
                  <a:schemeClr val="bg1"/>
                </a:solidFill>
              </a:rPr>
            </a:br>
            <a:r>
              <a:rPr lang="en-GB" sz="2800">
                <a:solidFill>
                  <a:schemeClr val="bg1"/>
                </a:solidFill>
              </a:rPr>
              <a:t>Royal College of Obstetricans and Gynaecologists </a:t>
            </a:r>
            <a:r>
              <a:rPr lang="en-GB" sz="2800" dirty="0">
                <a:solidFill>
                  <a:schemeClr val="bg1"/>
                </a:solidFill>
              </a:rPr>
              <a:t>patient </a:t>
            </a:r>
            <a:r>
              <a:rPr lang="en-GB" sz="2800">
                <a:solidFill>
                  <a:schemeClr val="bg1"/>
                </a:solidFill>
              </a:rPr>
              <a:t>safety committee</a:t>
            </a:r>
            <a:endParaRPr lang="en-GB" sz="28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355980" y="671004"/>
            <a:ext cx="0" cy="6858000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126385C-432A-3144-9F69-E71B7958A415}"/>
              </a:ext>
            </a:extLst>
          </p:cNvPr>
          <p:cNvSpPr txBox="1"/>
          <p:nvPr/>
        </p:nvSpPr>
        <p:spPr>
          <a:xfrm rot="5400000">
            <a:off x="-2107580" y="2687443"/>
            <a:ext cx="5185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300" dirty="0">
                <a:solidFill>
                  <a:schemeClr val="bg1"/>
                </a:solidFill>
                <a:latin typeface="Montserrat" pitchFamily="2" charset="77"/>
              </a:rPr>
              <a:t>X</a:t>
            </a:r>
            <a:r>
              <a:rPr lang="en-US" sz="1200" spc="300" dirty="0"/>
              <a:t>  </a:t>
            </a:r>
            <a:r>
              <a:rPr lang="en-US" sz="1200" spc="300" dirty="0">
                <a:solidFill>
                  <a:schemeClr val="bg1"/>
                </a:solidFill>
              </a:rPr>
              <a:t> THE PLACE OF USEFUL LEARNING</a:t>
            </a:r>
          </a:p>
        </p:txBody>
      </p:sp>
    </p:spTree>
    <p:extLst>
      <p:ext uri="{BB962C8B-B14F-4D97-AF65-F5344CB8AC3E}">
        <p14:creationId xmlns:p14="http://schemas.microsoft.com/office/powerpoint/2010/main" val="823047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9A2A59-CBBD-F4A7-B3C4-4B8417A036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CD0376-749C-3D35-8121-661C9E915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Real life case scenario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2B76E5-20E3-E821-76A8-7EE4F8E79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Busy maternity unit, 6800 births/year, UK. </a:t>
            </a:r>
          </a:p>
          <a:p>
            <a:r>
              <a:rPr lang="en-GB"/>
              <a:t>Emergency assessment and admission unit- sees 1500 pregnant women per month</a:t>
            </a:r>
          </a:p>
          <a:p>
            <a:r>
              <a:rPr lang="en-GB"/>
              <a:t>Early in August – resident doctors change over today- new doctors have no experience in maternity</a:t>
            </a:r>
          </a:p>
          <a:p>
            <a:r>
              <a:rPr lang="en-GB"/>
              <a:t>Hospital has pre planned IT upgrade for this date and next day – this ‘should not affect clinical systems’</a:t>
            </a:r>
          </a:p>
          <a:p>
            <a:r>
              <a:rPr lang="en-GB"/>
              <a:t>New resident doctors have induction therefore senior doctor is covering emergency service with one doctor, not two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335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EBBFFE-5262-D2BC-28F1-781FDF9CBA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BE7142A-2B29-CDF7-8316-8920920E3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reality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B1BB6F-F400-CD6D-3C8F-A665A6BB4B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All electronic systems do not function for 2 days</a:t>
            </a:r>
          </a:p>
          <a:p>
            <a:r>
              <a:rPr lang="en-GB"/>
              <a:t>No electronic patient notes- ie no information available about patients </a:t>
            </a:r>
          </a:p>
          <a:p>
            <a:r>
              <a:rPr lang="en-GB"/>
              <a:t>No blood results, scan results, previous correspondence</a:t>
            </a:r>
          </a:p>
          <a:p>
            <a:r>
              <a:rPr lang="en-GB"/>
              <a:t>No ability to order investigations </a:t>
            </a:r>
          </a:p>
          <a:p>
            <a:r>
              <a:rPr lang="en-GB"/>
              <a:t>New doctors are introduced to this scenario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698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6B07B7-88AE-7ED1-5159-99C9F93C61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131F46-2542-32F8-3637-4FE8E0775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Pregnant woman comes to harm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1AB6-9ED6-3C6D-F606-9A5D5369AB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Who should be called to account?</a:t>
            </a:r>
          </a:p>
          <a:p>
            <a:r>
              <a:rPr lang="en-GB"/>
              <a:t>What should be investigated?</a:t>
            </a:r>
          </a:p>
          <a:p>
            <a:r>
              <a:rPr lang="en-GB"/>
              <a:t>Who is at fault?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73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D02B7D-583B-CA00-0B59-03D72E2BA1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B298C6-C393-6AA3-4F72-F34A74034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Dr Bawa-Garba case in England in 2011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94520D-FBBB-9C6E-7C8E-37AF5B2E2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6 year old boy dies from sepsis</a:t>
            </a:r>
          </a:p>
          <a:p>
            <a:r>
              <a:rPr lang="en-GB"/>
              <a:t>Some clinical errors were found in their practice </a:t>
            </a:r>
          </a:p>
          <a:p>
            <a:r>
              <a:rPr lang="en-GB"/>
              <a:t>Trainee paediatrician Dr Bawa-Garba and 2 nurses were charged with gross negligence manslaughter. </a:t>
            </a:r>
          </a:p>
          <a:p>
            <a:r>
              <a:rPr lang="en-GB"/>
              <a:t>Given 2 year suspended prison sentence and struck off medical register permanently</a:t>
            </a:r>
          </a:p>
          <a:p>
            <a:r>
              <a:rPr lang="en-GB"/>
              <a:t>Outcry from medical profession and in 2018 she was re instated after lengthy legal battle </a:t>
            </a:r>
          </a:p>
        </p:txBody>
      </p:sp>
    </p:spTree>
    <p:extLst>
      <p:ext uri="{BB962C8B-B14F-4D97-AF65-F5344CB8AC3E}">
        <p14:creationId xmlns:p14="http://schemas.microsoft.com/office/powerpoint/2010/main" val="1016672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AB3DB9-441B-EF5C-6208-CB02F41495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536DDD-B1CF-0F26-FADD-F360F2A9E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reality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30E992-6B3D-60A5-D286-E00023E68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0" y="1312333"/>
            <a:ext cx="9753600" cy="5333708"/>
          </a:xfrm>
        </p:spPr>
        <p:txBody>
          <a:bodyPr/>
          <a:lstStyle/>
          <a:p>
            <a:r>
              <a:rPr lang="en-GB"/>
              <a:t>Dr was on her first acute shift after 6 months maternity leave</a:t>
            </a:r>
          </a:p>
          <a:p>
            <a:r>
              <a:rPr lang="en-GB"/>
              <a:t>There were 2 colleagues absent, she was covering their work</a:t>
            </a:r>
          </a:p>
          <a:p>
            <a:r>
              <a:rPr lang="en-GB"/>
              <a:t>6 wards in total, over 4 floors</a:t>
            </a:r>
          </a:p>
          <a:p>
            <a:r>
              <a:rPr lang="en-GB"/>
              <a:t>Hospital laboratory IT failure - blood results were not available or delayed</a:t>
            </a:r>
          </a:p>
          <a:p>
            <a:r>
              <a:rPr lang="en-GB"/>
              <a:t>The doctor was open and honest about her errors and what she could have done better</a:t>
            </a:r>
          </a:p>
          <a:p>
            <a:r>
              <a:rPr lang="en-GB"/>
              <a:t>Subsequently over 70 actions were taken by the hospital to improve management of sick children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00571"/>
      </p:ext>
    </p:extLst>
  </p:cSld>
  <p:clrMapOvr>
    <a:masterClrMapping/>
  </p:clrMapOvr>
</p:sld>
</file>

<file path=ppt/theme/theme1.xml><?xml version="1.0" encoding="utf-8"?>
<a:theme xmlns:a="http://schemas.openxmlformats.org/drawingml/2006/main" name="B&amp;D-Powerpoint Template_16x9">
  <a:themeElements>
    <a:clrScheme name="Custom 1">
      <a:dk1>
        <a:srgbClr val="2B2B2B"/>
      </a:dk1>
      <a:lt1>
        <a:srgbClr val="F6F8F8"/>
      </a:lt1>
      <a:dk2>
        <a:srgbClr val="2B2B2B"/>
      </a:dk2>
      <a:lt2>
        <a:srgbClr val="FFFFFF"/>
      </a:lt2>
      <a:accent1>
        <a:srgbClr val="092140"/>
      </a:accent1>
      <a:accent2>
        <a:srgbClr val="092140"/>
      </a:accent2>
      <a:accent3>
        <a:srgbClr val="092140"/>
      </a:accent3>
      <a:accent4>
        <a:srgbClr val="092140"/>
      </a:accent4>
      <a:accent5>
        <a:srgbClr val="092140"/>
      </a:accent5>
      <a:accent6>
        <a:srgbClr val="092140"/>
      </a:accent6>
      <a:hlink>
        <a:srgbClr val="092140"/>
      </a:hlink>
      <a:folHlink>
        <a:srgbClr val="09214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&amp;D-Powerpoint Template_16x9" id="{D6003E70-2833-4847-828A-A182BBF6C8FF}" vid="{85D7DE89-D8E2-D743-952C-ED1FA0F184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5448</TotalTime>
  <Words>76</Words>
  <Application>Microsoft Office PowerPoint</Application>
  <PresentationFormat>Widescreen</PresentationFormat>
  <Paragraphs>15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B&amp;D-Powerpoint Template_16x9</vt:lpstr>
      <vt:lpstr>EPSO Conference Jersey June 2025</vt:lpstr>
      <vt:lpstr>Professor Catherine Calderwood   University of Strathclyde, Glasgow   Consultant Obstetrician Royal Infirmary of Edinburgh  Chief Medical Officer for Scotland 2015-2020  Chair:  Royal College of Obstetricans and Gynaecologists patient safety committee</vt:lpstr>
      <vt:lpstr>Real life case scenario</vt:lpstr>
      <vt:lpstr>The reality</vt:lpstr>
      <vt:lpstr>Pregnant woman comes to harm</vt:lpstr>
      <vt:lpstr>Dr Bawa-Garba case in England in 2011</vt:lpstr>
      <vt:lpstr>The reality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O'Donnell</dc:creator>
  <cp:lastModifiedBy>Catherine Calderwood</cp:lastModifiedBy>
  <cp:revision>59</cp:revision>
  <dcterms:created xsi:type="dcterms:W3CDTF">2020-02-05T16:03:23Z</dcterms:created>
  <dcterms:modified xsi:type="dcterms:W3CDTF">2025-06-15T21:29:37Z</dcterms:modified>
</cp:coreProperties>
</file>