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80" r:id="rId5"/>
    <p:sldId id="262" r:id="rId6"/>
    <p:sldId id="270" r:id="rId7"/>
    <p:sldId id="268" r:id="rId8"/>
    <p:sldId id="279" r:id="rId9"/>
    <p:sldId id="267" r:id="rId10"/>
    <p:sldId id="276" r:id="rId11"/>
    <p:sldId id="277" r:id="rId12"/>
    <p:sldId id="278" r:id="rId13"/>
  </p:sldIdLst>
  <p:sldSz cx="18288000" cy="10287000"/>
  <p:notesSz cx="9928225" cy="6797675"/>
  <p:embeddedFontLs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League Spartan" panose="020B0604020202020204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old" panose="02000000000000000000" charset="0"/>
      <p:regular r:id="rId24"/>
    </p:embeddedFont>
    <p:embeddedFont>
      <p:font typeface="Roboto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191" autoAdjust="0"/>
  </p:normalViewPr>
  <p:slideViewPr>
    <p:cSldViewPr>
      <p:cViewPr varScale="1">
        <p:scale>
          <a:sx n="39" d="100"/>
          <a:sy n="39" d="100"/>
        </p:scale>
        <p:origin x="1618" y="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22DC0-ACC7-4BE2-9198-7F2E7B7BEF6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6259C-C932-4FA2-AAE3-2FABF597B056}">
      <dgm:prSet/>
      <dgm:spPr/>
      <dgm:t>
        <a:bodyPr/>
        <a:lstStyle/>
        <a:p>
          <a:r>
            <a:rPr lang="en-GB" sz="3100" b="1" kern="1200" dirty="0"/>
            <a:t>But before we start this 38</a:t>
          </a:r>
          <a:r>
            <a:rPr lang="en-GB" sz="3100" b="1" kern="1200" baseline="30000" dirty="0"/>
            <a:t>th</a:t>
          </a:r>
          <a:r>
            <a:rPr lang="en-GB" sz="3100" b="1" kern="1200" dirty="0"/>
            <a:t> EPSO conference I was asked to reflect briefly on EPSO and  share some of </a:t>
          </a:r>
          <a:r>
            <a:rPr lang="en-GB" sz="3100" b="1" kern="1200" dirty="0">
              <a:highlight>
                <a:srgbClr val="000000"/>
              </a:highlight>
            </a:rPr>
            <a:t>my personal impressions </a:t>
          </a:r>
          <a:endParaRPr lang="en-US" sz="3100" b="1" kern="1200" dirty="0">
            <a:highlight>
              <a:srgbClr val="000000"/>
            </a:highlight>
          </a:endParaRPr>
        </a:p>
      </dgm:t>
    </dgm:pt>
    <dgm:pt modelId="{D62C61B9-66E0-40EC-966F-20A1577BB43D}" type="parTrans" cxnId="{60EB220F-2B20-4DBD-8541-303D6D85FBBA}">
      <dgm:prSet/>
      <dgm:spPr/>
      <dgm:t>
        <a:bodyPr/>
        <a:lstStyle/>
        <a:p>
          <a:endParaRPr lang="en-US"/>
        </a:p>
      </dgm:t>
    </dgm:pt>
    <dgm:pt modelId="{19CFD2AE-4789-43EE-A175-1D72FE6E72BE}" type="sibTrans" cxnId="{60EB220F-2B20-4DBD-8541-303D6D85FBBA}">
      <dgm:prSet/>
      <dgm:spPr/>
      <dgm:t>
        <a:bodyPr/>
        <a:lstStyle/>
        <a:p>
          <a:endParaRPr lang="en-US"/>
        </a:p>
      </dgm:t>
    </dgm:pt>
    <dgm:pt modelId="{E49614AA-6EBD-4CEB-AFC5-55E646FC699D}">
      <dgm:prSet custT="1"/>
      <dgm:spPr/>
      <dgm:t>
        <a:bodyPr/>
        <a:lstStyle/>
        <a:p>
          <a:r>
            <a:rPr lang="en-GB" sz="2400" b="1" kern="1200" dirty="0"/>
            <a:t>based on </a:t>
          </a:r>
          <a:r>
            <a:rPr lang="en-GB" sz="3100" b="1" kern="1200" dirty="0">
              <a:solidFill>
                <a:prstClr val="white"/>
              </a:solidFill>
              <a:highlight>
                <a:srgbClr val="000000"/>
              </a:highlight>
              <a:latin typeface="Calibri"/>
              <a:ea typeface="+mn-ea"/>
              <a:cs typeface="+mn-cs"/>
            </a:rPr>
            <a:t>my own history of 33 conferences with EPSO</a:t>
          </a:r>
          <a:r>
            <a:rPr lang="en-GB" sz="2400" b="1" kern="1200" dirty="0"/>
            <a:t> since 2008.</a:t>
          </a:r>
          <a:endParaRPr lang="en-US" sz="2400" kern="1200" dirty="0"/>
        </a:p>
      </dgm:t>
    </dgm:pt>
    <dgm:pt modelId="{FAA2B2BF-77FB-4DE5-A0A5-B2C7DC0EF8FE}" type="parTrans" cxnId="{BDFE8350-6876-4857-93B2-31E0898E21F5}">
      <dgm:prSet/>
      <dgm:spPr/>
      <dgm:t>
        <a:bodyPr/>
        <a:lstStyle/>
        <a:p>
          <a:endParaRPr lang="en-US"/>
        </a:p>
      </dgm:t>
    </dgm:pt>
    <dgm:pt modelId="{91C02420-7BD4-4649-AD4B-407F774984F8}" type="sibTrans" cxnId="{BDFE8350-6876-4857-93B2-31E0898E21F5}">
      <dgm:prSet/>
      <dgm:spPr/>
      <dgm:t>
        <a:bodyPr/>
        <a:lstStyle/>
        <a:p>
          <a:endParaRPr lang="en-US"/>
        </a:p>
      </dgm:t>
    </dgm:pt>
    <dgm:pt modelId="{DDE6B6BB-1847-4C2C-8EF8-5B67F0E0B66E}">
      <dgm:prSet custT="1"/>
      <dgm:spPr/>
      <dgm:t>
        <a:bodyPr/>
        <a:lstStyle/>
        <a:p>
          <a:r>
            <a:rPr lang="en-GB" sz="2400" b="1" kern="1200" dirty="0"/>
            <a:t>based on  the</a:t>
          </a:r>
          <a:r>
            <a:rPr lang="en-GB" sz="3100" b="1" kern="1200" dirty="0">
              <a:solidFill>
                <a:prstClr val="white"/>
              </a:solidFill>
              <a:highlight>
                <a:srgbClr val="000000"/>
              </a:highlight>
              <a:latin typeface="Calibri"/>
              <a:ea typeface="+mn-ea"/>
              <a:cs typeface="+mn-cs"/>
            </a:rPr>
            <a:t> main characteristics of our EPSO Conferences</a:t>
          </a:r>
          <a:r>
            <a:rPr lang="en-GB" sz="2400" b="1" kern="1200" dirty="0"/>
            <a:t>.</a:t>
          </a:r>
          <a:endParaRPr lang="en-US" sz="2400" kern="1200" dirty="0"/>
        </a:p>
      </dgm:t>
    </dgm:pt>
    <dgm:pt modelId="{54799A59-A105-4491-89BB-0E1112AF3F7C}" type="parTrans" cxnId="{5AF56DDE-4324-4C98-96EA-37E4F4AAEF18}">
      <dgm:prSet/>
      <dgm:spPr/>
      <dgm:t>
        <a:bodyPr/>
        <a:lstStyle/>
        <a:p>
          <a:endParaRPr lang="en-US"/>
        </a:p>
      </dgm:t>
    </dgm:pt>
    <dgm:pt modelId="{6876599A-A588-4960-8F08-825BE65DFAA0}" type="sibTrans" cxnId="{5AF56DDE-4324-4C98-96EA-37E4F4AAEF18}">
      <dgm:prSet/>
      <dgm:spPr/>
      <dgm:t>
        <a:bodyPr/>
        <a:lstStyle/>
        <a:p>
          <a:endParaRPr lang="en-US"/>
        </a:p>
      </dgm:t>
    </dgm:pt>
    <dgm:pt modelId="{51951861-876B-4988-B564-193D8FD6B017}" type="pres">
      <dgm:prSet presAssocID="{96E22DC0-ACC7-4BE2-9198-7F2E7B7BEF63}" presName="diagram" presStyleCnt="0">
        <dgm:presLayoutVars>
          <dgm:dir/>
          <dgm:resizeHandles val="exact"/>
        </dgm:presLayoutVars>
      </dgm:prSet>
      <dgm:spPr/>
    </dgm:pt>
    <dgm:pt modelId="{7E026508-2047-42C8-80D6-9336899A1DF3}" type="pres">
      <dgm:prSet presAssocID="{DD36259C-C932-4FA2-AAE3-2FABF597B056}" presName="arrow" presStyleLbl="node1" presStyleIdx="0" presStyleCnt="1" custScaleX="166504" custScaleY="122811" custRadScaleRad="99738" custRadScaleInc="321">
        <dgm:presLayoutVars>
          <dgm:bulletEnabled val="1"/>
        </dgm:presLayoutVars>
      </dgm:prSet>
      <dgm:spPr/>
    </dgm:pt>
  </dgm:ptLst>
  <dgm:cxnLst>
    <dgm:cxn modelId="{60EB220F-2B20-4DBD-8541-303D6D85FBBA}" srcId="{96E22DC0-ACC7-4BE2-9198-7F2E7B7BEF63}" destId="{DD36259C-C932-4FA2-AAE3-2FABF597B056}" srcOrd="0" destOrd="0" parTransId="{D62C61B9-66E0-40EC-966F-20A1577BB43D}" sibTransId="{19CFD2AE-4789-43EE-A175-1D72FE6E72BE}"/>
    <dgm:cxn modelId="{7582D720-A922-4B35-83BB-883D26351835}" type="presOf" srcId="{96E22DC0-ACC7-4BE2-9198-7F2E7B7BEF63}" destId="{51951861-876B-4988-B564-193D8FD6B017}" srcOrd="0" destOrd="0" presId="urn:microsoft.com/office/officeart/2005/8/layout/arrow5"/>
    <dgm:cxn modelId="{6689C424-3019-425C-BDC2-1CD152C3C91B}" type="presOf" srcId="{DDE6B6BB-1847-4C2C-8EF8-5B67F0E0B66E}" destId="{7E026508-2047-42C8-80D6-9336899A1DF3}" srcOrd="0" destOrd="2" presId="urn:microsoft.com/office/officeart/2005/8/layout/arrow5"/>
    <dgm:cxn modelId="{A3A1073F-F788-491E-AE86-F5171314087D}" type="presOf" srcId="{DD36259C-C932-4FA2-AAE3-2FABF597B056}" destId="{7E026508-2047-42C8-80D6-9336899A1DF3}" srcOrd="0" destOrd="0" presId="urn:microsoft.com/office/officeart/2005/8/layout/arrow5"/>
    <dgm:cxn modelId="{BDFE8350-6876-4857-93B2-31E0898E21F5}" srcId="{DD36259C-C932-4FA2-AAE3-2FABF597B056}" destId="{E49614AA-6EBD-4CEB-AFC5-55E646FC699D}" srcOrd="0" destOrd="0" parTransId="{FAA2B2BF-77FB-4DE5-A0A5-B2C7DC0EF8FE}" sibTransId="{91C02420-7BD4-4649-AD4B-407F774984F8}"/>
    <dgm:cxn modelId="{5E46D686-504F-4BB7-BDFA-88D51E3B77BB}" type="presOf" srcId="{E49614AA-6EBD-4CEB-AFC5-55E646FC699D}" destId="{7E026508-2047-42C8-80D6-9336899A1DF3}" srcOrd="0" destOrd="1" presId="urn:microsoft.com/office/officeart/2005/8/layout/arrow5"/>
    <dgm:cxn modelId="{5AF56DDE-4324-4C98-96EA-37E4F4AAEF18}" srcId="{DD36259C-C932-4FA2-AAE3-2FABF597B056}" destId="{DDE6B6BB-1847-4C2C-8EF8-5B67F0E0B66E}" srcOrd="1" destOrd="0" parTransId="{54799A59-A105-4491-89BB-0E1112AF3F7C}" sibTransId="{6876599A-A588-4960-8F08-825BE65DFAA0}"/>
    <dgm:cxn modelId="{AD0471A4-3920-4BB2-A1C4-C555FD2752AC}" type="presParOf" srcId="{51951861-876B-4988-B564-193D8FD6B017}" destId="{7E026508-2047-42C8-80D6-9336899A1DF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26508-2047-42C8-80D6-9336899A1DF3}">
      <dsp:nvSpPr>
        <dsp:cNvPr id="0" name=""/>
        <dsp:cNvSpPr/>
      </dsp:nvSpPr>
      <dsp:spPr>
        <a:xfrm>
          <a:off x="4" y="137419"/>
          <a:ext cx="10646199" cy="78524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But before we start this 38</a:t>
          </a:r>
          <a:r>
            <a:rPr lang="en-GB" sz="3100" b="1" kern="1200" baseline="30000" dirty="0"/>
            <a:t>th</a:t>
          </a:r>
          <a:r>
            <a:rPr lang="en-GB" sz="3100" b="1" kern="1200" dirty="0"/>
            <a:t> EPSO conference I was asked to reflect briefly on EPSO and  share some of </a:t>
          </a:r>
          <a:r>
            <a:rPr lang="en-GB" sz="3100" b="1" kern="1200" dirty="0">
              <a:highlight>
                <a:srgbClr val="000000"/>
              </a:highlight>
            </a:rPr>
            <a:t>my personal impressions </a:t>
          </a:r>
          <a:endParaRPr lang="en-US" sz="3100" b="1" kern="1200" dirty="0">
            <a:highlight>
              <a:srgbClr val="000000"/>
            </a:highligh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/>
            <a:t>based on </a:t>
          </a:r>
          <a:r>
            <a:rPr lang="en-GB" sz="3100" b="1" kern="1200" dirty="0">
              <a:solidFill>
                <a:prstClr val="white"/>
              </a:solidFill>
              <a:highlight>
                <a:srgbClr val="000000"/>
              </a:highlight>
              <a:latin typeface="Calibri"/>
              <a:ea typeface="+mn-ea"/>
              <a:cs typeface="+mn-cs"/>
            </a:rPr>
            <a:t>my own history of 33 conferences with EPSO</a:t>
          </a:r>
          <a:r>
            <a:rPr lang="en-GB" sz="2400" b="1" kern="1200" dirty="0"/>
            <a:t> since 2008.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/>
            <a:t>based on  the</a:t>
          </a:r>
          <a:r>
            <a:rPr lang="en-GB" sz="3100" b="1" kern="1200" dirty="0">
              <a:solidFill>
                <a:prstClr val="white"/>
              </a:solidFill>
              <a:highlight>
                <a:srgbClr val="000000"/>
              </a:highlight>
              <a:latin typeface="Calibri"/>
              <a:ea typeface="+mn-ea"/>
              <a:cs typeface="+mn-cs"/>
            </a:rPr>
            <a:t> main characteristics of our EPSO Conferences</a:t>
          </a:r>
          <a:r>
            <a:rPr lang="en-GB" sz="2400" b="1" kern="1200" dirty="0"/>
            <a:t>.</a:t>
          </a:r>
          <a:endParaRPr lang="en-US" sz="2400" kern="1200" dirty="0"/>
        </a:p>
      </dsp:txBody>
      <dsp:txXfrm>
        <a:off x="2661554" y="137419"/>
        <a:ext cx="5323099" cy="6478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8BC39-AB26-4C0C-A43E-FA2454B21DF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7876-F411-47A0-942D-4690B621CB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0DBB0-1F72-C2DE-25CC-B5211D932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EBC3C-CC7E-0499-DBDF-CDCB30ED8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800DB-3B5B-6B57-C542-F6896F537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B64B0-48D2-3B05-36F0-60D19A6F8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17876-F411-47A0-942D-4690B621CB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5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17876-F411-47A0-942D-4690B621CB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0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D258-A08C-C69C-9D31-8A7E5FC30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8B1D5B-F913-2BE0-A5AA-6E3765B05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7A3ADD-47D9-6950-1A4F-3F781CAEA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23994-2981-6E97-1927-CED50F31E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17876-F411-47A0-942D-4690B621CB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8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6FB19-7968-452A-BA55-355EF9D1E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A5B1B-730E-29F9-6D0A-A99565250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C1DB8-F060-5A51-FEEC-322D14031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6864-C1DA-2613-6523-9AF150CAC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17876-F411-47A0-942D-4690B621CB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6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8573A-A810-A809-C254-F2991DEA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DD2A2-2A39-4CE4-98A7-B969CB4B2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E87D5-4382-8CC4-14C8-3801D3690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F8E9-2591-E2A4-8082-03AAA9B0C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17876-F411-47A0-942D-4690B621CB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1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721A79-7451-EC2B-33EB-22C4C3B99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17" y="-1"/>
            <a:ext cx="18288000" cy="10287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flipV="1">
            <a:off x="5699350" y="4152900"/>
            <a:ext cx="0" cy="2359949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1140579" y="5448300"/>
            <a:ext cx="4996445" cy="1047796"/>
            <a:chOff x="0" y="0"/>
            <a:chExt cx="2241023" cy="46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41023" cy="469961"/>
            </a:xfrm>
            <a:custGeom>
              <a:avLst/>
              <a:gdLst/>
              <a:ahLst/>
              <a:cxnLst/>
              <a:rect l="l" t="t" r="r" b="b"/>
              <a:pathLst>
                <a:path w="2241023" h="469961">
                  <a:moveTo>
                    <a:pt x="13945" y="0"/>
                  </a:moveTo>
                  <a:lnTo>
                    <a:pt x="2227078" y="0"/>
                  </a:lnTo>
                  <a:cubicBezTo>
                    <a:pt x="2234779" y="0"/>
                    <a:pt x="2241023" y="6244"/>
                    <a:pt x="2241023" y="13945"/>
                  </a:cubicBezTo>
                  <a:lnTo>
                    <a:pt x="2241023" y="456016"/>
                  </a:lnTo>
                  <a:cubicBezTo>
                    <a:pt x="2241023" y="459714"/>
                    <a:pt x="2239554" y="463261"/>
                    <a:pt x="2236938" y="465877"/>
                  </a:cubicBezTo>
                  <a:cubicBezTo>
                    <a:pt x="2234323" y="468492"/>
                    <a:pt x="2230776" y="469961"/>
                    <a:pt x="2227078" y="469961"/>
                  </a:cubicBezTo>
                  <a:lnTo>
                    <a:pt x="13945" y="469961"/>
                  </a:lnTo>
                  <a:cubicBezTo>
                    <a:pt x="10247" y="469961"/>
                    <a:pt x="6700" y="468492"/>
                    <a:pt x="4085" y="465877"/>
                  </a:cubicBezTo>
                  <a:cubicBezTo>
                    <a:pt x="1469" y="463261"/>
                    <a:pt x="0" y="459714"/>
                    <a:pt x="0" y="456016"/>
                  </a:cubicBezTo>
                  <a:lnTo>
                    <a:pt x="0" y="13945"/>
                  </a:lnTo>
                  <a:cubicBezTo>
                    <a:pt x="0" y="10247"/>
                    <a:pt x="1469" y="6700"/>
                    <a:pt x="4085" y="4085"/>
                  </a:cubicBezTo>
                  <a:cubicBezTo>
                    <a:pt x="6700" y="1469"/>
                    <a:pt x="10247" y="0"/>
                    <a:pt x="139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241023" cy="469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"/>
                </a:lnSpc>
              </a:pPr>
              <a:endParaRPr lang="en-GB" noProof="0" dirty="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150976" y="4178340"/>
            <a:ext cx="2787159" cy="1358565"/>
          </a:xfrm>
          <a:custGeom>
            <a:avLst/>
            <a:gdLst/>
            <a:ahLst/>
            <a:cxnLst/>
            <a:rect l="l" t="t" r="r" b="b"/>
            <a:pathLst>
              <a:path w="2996449" h="1460581">
                <a:moveTo>
                  <a:pt x="0" y="0"/>
                </a:moveTo>
                <a:lnTo>
                  <a:pt x="2996449" y="0"/>
                </a:lnTo>
                <a:lnTo>
                  <a:pt x="2996449" y="1460580"/>
                </a:lnTo>
                <a:lnTo>
                  <a:pt x="0" y="1460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/>
          <p:cNvSpPr/>
          <p:nvPr/>
        </p:nvSpPr>
        <p:spPr>
          <a:xfrm>
            <a:off x="2108951" y="5783547"/>
            <a:ext cx="2996449" cy="883953"/>
          </a:xfrm>
          <a:custGeom>
            <a:avLst/>
            <a:gdLst/>
            <a:ahLst/>
            <a:cxnLst/>
            <a:rect l="l" t="t" r="r" b="b"/>
            <a:pathLst>
              <a:path w="2996449" h="883953">
                <a:moveTo>
                  <a:pt x="0" y="0"/>
                </a:moveTo>
                <a:lnTo>
                  <a:pt x="2996449" y="0"/>
                </a:lnTo>
                <a:lnTo>
                  <a:pt x="2996449" y="883952"/>
                </a:lnTo>
                <a:lnTo>
                  <a:pt x="0" y="8839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/>
          <p:cNvSpPr txBox="1"/>
          <p:nvPr/>
        </p:nvSpPr>
        <p:spPr>
          <a:xfrm>
            <a:off x="6199664" y="4511209"/>
            <a:ext cx="10023085" cy="90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1"/>
              </a:lnSpc>
            </a:pPr>
            <a:r>
              <a:rPr lang="en-GB" sz="7950" spc="-492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 EPSO CONFERENCE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86427" y="9288531"/>
            <a:ext cx="4992669" cy="40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5"/>
              </a:lnSpc>
            </a:pPr>
            <a:r>
              <a:rPr lang="en-GB" sz="3482" noProof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#EPSOJersey2025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83818" y="5833707"/>
            <a:ext cx="6291232" cy="50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4"/>
              </a:lnSpc>
            </a:pPr>
            <a:r>
              <a:rPr lang="en-GB" sz="4429" noProof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JUNE 16-17 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77383" y="5153798"/>
            <a:ext cx="4395749" cy="3351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44"/>
              </a:lnSpc>
            </a:pPr>
            <a:r>
              <a:rPr lang="en-GB" sz="9531" b="1" noProof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League Spartan"/>
              </a:rPr>
              <a:t>JERSEY</a:t>
            </a:r>
          </a:p>
          <a:p>
            <a:pPr marL="0" lvl="0" indent="0" algn="ctr">
              <a:lnSpc>
                <a:spcPts val="13344"/>
              </a:lnSpc>
              <a:spcBef>
                <a:spcPct val="0"/>
              </a:spcBef>
            </a:pPr>
            <a:endParaRPr lang="en-GB" sz="9531" noProof="0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62800" y="4310895"/>
            <a:ext cx="483571" cy="32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1"/>
              </a:lnSpc>
            </a:pPr>
            <a:r>
              <a:rPr lang="en-GB" sz="2796" b="1" spc="-173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72091FE0-68E5-62B0-52F9-9B7D3F2DBEEB}"/>
              </a:ext>
            </a:extLst>
          </p:cNvPr>
          <p:cNvSpPr txBox="1"/>
          <p:nvPr/>
        </p:nvSpPr>
        <p:spPr>
          <a:xfrm flipV="1">
            <a:off x="9296400" y="1060634"/>
            <a:ext cx="6173906" cy="22735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40"/>
              </a:lnSpc>
            </a:pPr>
            <a:endParaRPr lang="en-GB" noProof="0" dirty="0"/>
          </a:p>
        </p:txBody>
      </p:sp>
      <p:grpSp>
        <p:nvGrpSpPr>
          <p:cNvPr id="20" name="Group 7">
            <a:extLst>
              <a:ext uri="{FF2B5EF4-FFF2-40B4-BE49-F238E27FC236}">
                <a16:creationId xmlns:a16="http://schemas.microsoft.com/office/drawing/2014/main" id="{3130A4F8-3C41-3521-52DD-71D60F1409D3}"/>
              </a:ext>
            </a:extLst>
          </p:cNvPr>
          <p:cNvGrpSpPr/>
          <p:nvPr/>
        </p:nvGrpSpPr>
        <p:grpSpPr>
          <a:xfrm>
            <a:off x="798965" y="549334"/>
            <a:ext cx="15423784" cy="2784829"/>
            <a:chOff x="-506127" y="-291970"/>
            <a:chExt cx="2747150" cy="1109998"/>
          </a:xfrm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821EFA3-336F-CFB2-FFF0-B34BD3732A61}"/>
                </a:ext>
              </a:extLst>
            </p:cNvPr>
            <p:cNvSpPr/>
            <p:nvPr/>
          </p:nvSpPr>
          <p:spPr>
            <a:xfrm>
              <a:off x="-506127" y="-291970"/>
              <a:ext cx="827206" cy="1109998"/>
            </a:xfrm>
            <a:custGeom>
              <a:avLst/>
              <a:gdLst/>
              <a:ahLst/>
              <a:cxnLst/>
              <a:rect l="l" t="t" r="r" b="b"/>
              <a:pathLst>
                <a:path w="2241023" h="469961">
                  <a:moveTo>
                    <a:pt x="13945" y="0"/>
                  </a:moveTo>
                  <a:lnTo>
                    <a:pt x="2227078" y="0"/>
                  </a:lnTo>
                  <a:cubicBezTo>
                    <a:pt x="2234779" y="0"/>
                    <a:pt x="2241023" y="6244"/>
                    <a:pt x="2241023" y="13945"/>
                  </a:cubicBezTo>
                  <a:lnTo>
                    <a:pt x="2241023" y="456016"/>
                  </a:lnTo>
                  <a:cubicBezTo>
                    <a:pt x="2241023" y="459714"/>
                    <a:pt x="2239554" y="463261"/>
                    <a:pt x="2236938" y="465877"/>
                  </a:cubicBezTo>
                  <a:cubicBezTo>
                    <a:pt x="2234323" y="468492"/>
                    <a:pt x="2230776" y="469961"/>
                    <a:pt x="2227078" y="469961"/>
                  </a:cubicBezTo>
                  <a:lnTo>
                    <a:pt x="13945" y="469961"/>
                  </a:lnTo>
                  <a:cubicBezTo>
                    <a:pt x="10247" y="469961"/>
                    <a:pt x="6700" y="468492"/>
                    <a:pt x="4085" y="465877"/>
                  </a:cubicBezTo>
                  <a:cubicBezTo>
                    <a:pt x="1469" y="463261"/>
                    <a:pt x="0" y="459714"/>
                    <a:pt x="0" y="456016"/>
                  </a:cubicBezTo>
                  <a:lnTo>
                    <a:pt x="0" y="13945"/>
                  </a:lnTo>
                  <a:cubicBezTo>
                    <a:pt x="0" y="10247"/>
                    <a:pt x="1469" y="6700"/>
                    <a:pt x="4085" y="4085"/>
                  </a:cubicBezTo>
                  <a:cubicBezTo>
                    <a:pt x="6700" y="1469"/>
                    <a:pt x="10247" y="0"/>
                    <a:pt x="139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lvl="1"/>
              <a:r>
                <a:rPr lang="en-GB" sz="4000" b="1" noProof="0" dirty="0"/>
                <a:t>WELCOME to Jersey by EPSO</a:t>
              </a:r>
              <a:br>
                <a:rPr lang="en-GB" sz="4000" b="1" noProof="0" dirty="0"/>
              </a:br>
              <a:r>
                <a:rPr lang="en-GB" sz="800" b="1" noProof="0" dirty="0"/>
                <a:t> </a:t>
              </a:r>
              <a:r>
                <a:rPr lang="en-GB" sz="800" noProof="0" dirty="0"/>
                <a:t> </a:t>
              </a:r>
            </a:p>
            <a:p>
              <a:pPr lvl="1"/>
              <a:r>
                <a:rPr lang="en-GB" sz="4000" noProof="0" dirty="0"/>
                <a:t>*</a:t>
              </a:r>
              <a:r>
                <a:rPr lang="en-GB" sz="2800" noProof="0" dirty="0"/>
                <a:t> </a:t>
              </a:r>
              <a:r>
                <a:rPr lang="en-GB" sz="4000" noProof="0" dirty="0"/>
                <a:t>Jooske Vos </a:t>
              </a:r>
            </a:p>
            <a:p>
              <a:pPr lvl="1"/>
              <a:r>
                <a:rPr lang="en-GB" sz="4000" dirty="0"/>
                <a:t>* Indra Dreika </a:t>
              </a:r>
              <a:endParaRPr lang="en-GB" sz="4000" noProof="0" dirty="0"/>
            </a:p>
          </p:txBody>
        </p:sp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F5A49B08-DB7B-03BB-7DBB-C36B201F289B}"/>
                </a:ext>
              </a:extLst>
            </p:cNvPr>
            <p:cNvSpPr txBox="1"/>
            <p:nvPr/>
          </p:nvSpPr>
          <p:spPr>
            <a:xfrm>
              <a:off x="0" y="0"/>
              <a:ext cx="2241023" cy="469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"/>
                </a:lnSpc>
              </a:pPr>
              <a:endParaRPr lang="en-GB" sz="2800" noProof="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3E100E8-A5FD-69AC-FB1F-6B24BAAE6515}"/>
              </a:ext>
            </a:extLst>
          </p:cNvPr>
          <p:cNvSpPr txBox="1"/>
          <p:nvPr/>
        </p:nvSpPr>
        <p:spPr>
          <a:xfrm>
            <a:off x="5781699" y="541805"/>
            <a:ext cx="1170733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/>
              <a:t>Thank you, States of Jersey!</a:t>
            </a:r>
          </a:p>
          <a:p>
            <a:pPr>
              <a:lnSpc>
                <a:spcPct val="150000"/>
              </a:lnSpc>
            </a:pPr>
            <a:r>
              <a:rPr lang="en-GB" sz="3600" b="1" dirty="0"/>
              <a:t>And thank you Minister Steve Luce, for welcoming us at your beautiful, interesting, well organised and healthy Island !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AB9DAA-2D7D-8469-1E87-B8B893C9D128}"/>
              </a:ext>
            </a:extLst>
          </p:cNvPr>
          <p:cNvSpPr txBox="1"/>
          <p:nvPr/>
        </p:nvSpPr>
        <p:spPr>
          <a:xfrm>
            <a:off x="798965" y="7609873"/>
            <a:ext cx="1564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Thank you JCC !  - Becky Sherrington and Team-  for making this conference possible at this extraordinary location 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5E70F-6198-0DCB-C1EA-71A6159D6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606DB5A4-010F-1078-6D2B-3A8115DF2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908262F1-8A9F-535E-9E23-55AC944D754C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459F2C5-2F60-4054-B5BB-4F80612628EF}"/>
              </a:ext>
            </a:extLst>
          </p:cNvPr>
          <p:cNvSpPr txBox="1"/>
          <p:nvPr/>
        </p:nvSpPr>
        <p:spPr>
          <a:xfrm>
            <a:off x="1371600" y="6134100"/>
            <a:ext cx="14954524" cy="278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63FB1B5-7FEE-693B-DD94-09809FD9F686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06D7E78-EA07-7BAB-AE77-986F5561164D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2DC0F71-315A-A49F-5E42-D6A66E4E9C82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D93467D-ACE8-3E6C-4928-F57E69F07E3F}"/>
              </a:ext>
            </a:extLst>
          </p:cNvPr>
          <p:cNvSpPr txBox="1"/>
          <p:nvPr/>
        </p:nvSpPr>
        <p:spPr>
          <a:xfrm>
            <a:off x="12710214" y="9372600"/>
            <a:ext cx="4992669" cy="36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86E89FA-E39A-B81C-0A9B-98181EF3911B}"/>
              </a:ext>
            </a:extLst>
          </p:cNvPr>
          <p:cNvSpPr txBox="1"/>
          <p:nvPr/>
        </p:nvSpPr>
        <p:spPr>
          <a:xfrm>
            <a:off x="585117" y="1856819"/>
            <a:ext cx="17321883" cy="7955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283782"/>
                </a:solidFill>
                <a:latin typeface="Roboto Bold"/>
                <a:ea typeface="Roboto Bold"/>
              </a:rPr>
              <a:t> 	Looking at topics at our conferences over the years,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283782"/>
                </a:solidFill>
                <a:latin typeface="Roboto Bold"/>
                <a:ea typeface="Roboto Bold"/>
              </a:rPr>
              <a:t>	two observations: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44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 marL="1200150" lvl="1" indent="-742950">
              <a:lnSpc>
                <a:spcPts val="5224"/>
              </a:lnSpc>
              <a:spcBef>
                <a:spcPct val="0"/>
              </a:spcBef>
              <a:buAutoNum type="arabicPeriod"/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The topics at our conferences are surprisingly similar and have not changed significantly over time. 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US" sz="36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 marL="1200150" lvl="1" indent="-742950">
              <a:lnSpc>
                <a:spcPts val="5224"/>
              </a:lnSpc>
              <a:spcBef>
                <a:spcPct val="0"/>
              </a:spcBef>
              <a:buFont typeface="+mj-lt"/>
              <a:buAutoNum type="arabicPeriod" startAt="2"/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EPSO has been always in the forefront of developments  and innovation (but also here an enormous continuity in topics over time in our conferences) </a:t>
            </a:r>
          </a:p>
          <a:p>
            <a:pPr marL="742950" indent="-742950">
              <a:lnSpc>
                <a:spcPts val="5224"/>
              </a:lnSpc>
              <a:spcBef>
                <a:spcPct val="0"/>
              </a:spcBef>
              <a:buFont typeface="+mj-lt"/>
              <a:buAutoNum type="arabicPeriod"/>
            </a:pPr>
            <a:endParaRPr lang="en-US" sz="36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36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3132" dirty="0">
              <a:solidFill>
                <a:srgbClr val="000000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3732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675B8-4CDC-51AF-4956-CEA122068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8862" y="7244766"/>
            <a:ext cx="3724138" cy="24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2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52493-6F36-A72A-D0F7-0707DEA2D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40BCC120-6681-27FC-4E45-A1D4B9688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596121C4-472D-8F90-E44A-7E6F213F85C6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6A7971B-4741-85CB-0B44-90A57AF19A6F}"/>
              </a:ext>
            </a:extLst>
          </p:cNvPr>
          <p:cNvSpPr txBox="1"/>
          <p:nvPr/>
        </p:nvSpPr>
        <p:spPr>
          <a:xfrm>
            <a:off x="1371600" y="6134100"/>
            <a:ext cx="14954524" cy="278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C6CCD37-57B0-B98D-E9B7-1628CA57EBD5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CA4B122-095E-A563-52B5-2E55771444FE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DC980C4-D672-D8A0-A25A-11BF85D3DE8C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DF1795E-371A-2F10-B6DE-170F7324B177}"/>
              </a:ext>
            </a:extLst>
          </p:cNvPr>
          <p:cNvSpPr txBox="1"/>
          <p:nvPr/>
        </p:nvSpPr>
        <p:spPr>
          <a:xfrm>
            <a:off x="12710214" y="9372600"/>
            <a:ext cx="4992669" cy="36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FF42B4E-670E-9F67-A1E5-2CA23D265044}"/>
              </a:ext>
            </a:extLst>
          </p:cNvPr>
          <p:cNvSpPr txBox="1"/>
          <p:nvPr/>
        </p:nvSpPr>
        <p:spPr>
          <a:xfrm>
            <a:off x="914400" y="1304324"/>
            <a:ext cx="16788482" cy="10622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4"/>
              </a:lnSpc>
              <a:spcBef>
                <a:spcPct val="0"/>
              </a:spcBef>
            </a:pPr>
            <a:endParaRPr lang="en-US" sz="48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83782"/>
                </a:solidFill>
                <a:latin typeface="Roboto Bold"/>
                <a:ea typeface="Roboto Bold"/>
              </a:rPr>
              <a:t>Some examples of continuity of topics in our conferences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48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3782"/>
                </a:solidFill>
                <a:effectLst/>
                <a:uLnTx/>
                <a:uFillTx/>
                <a:latin typeface="Roboto Bold"/>
                <a:ea typeface="Roboto Bold"/>
                <a:cs typeface="+mn-cs"/>
              </a:rPr>
              <a:t>	</a:t>
            </a:r>
            <a:r>
              <a:rPr lang="en-US" sz="3600" b="1" dirty="0">
                <a:latin typeface="Roboto Bold"/>
                <a:ea typeface="Roboto Bold"/>
              </a:rPr>
              <a:t>- Integrated care </a:t>
            </a: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started  in 2017 and continued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	-</a:t>
            </a:r>
            <a:r>
              <a:rPr lang="en-US" sz="3600" b="1" dirty="0">
                <a:latin typeface="Roboto Bold"/>
                <a:ea typeface="Roboto Bold"/>
              </a:rPr>
              <a:t> Adverse events </a:t>
            </a: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and effectiveness started  in 2018 and continued </a:t>
            </a:r>
          </a:p>
          <a:p>
            <a:pPr lvl="2">
              <a:lnSpc>
                <a:spcPts val="5224"/>
              </a:lnSpc>
              <a:spcBef>
                <a:spcPct val="0"/>
              </a:spcBef>
            </a:pPr>
            <a:r>
              <a:rPr lang="en-US" sz="3600" b="1" dirty="0">
                <a:latin typeface="Roboto Bold"/>
                <a:ea typeface="Roboto Bold"/>
              </a:rPr>
              <a:t>- End of life care </a:t>
            </a: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started in 2023 and continued</a:t>
            </a:r>
          </a:p>
          <a:p>
            <a:pPr lvl="2">
              <a:lnSpc>
                <a:spcPts val="5224"/>
              </a:lnSpc>
              <a:spcBef>
                <a:spcPct val="0"/>
              </a:spcBef>
            </a:pPr>
            <a:r>
              <a:rPr lang="en-US" sz="3600" b="1" dirty="0">
                <a:latin typeface="Roboto Bold"/>
                <a:ea typeface="Roboto Bold"/>
              </a:rPr>
              <a:t>- Patient participation and involvement </a:t>
            </a: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started 2013 and continued 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 </a:t>
            </a:r>
          </a:p>
          <a:p>
            <a:pPr marL="1028700" lvl="1" indent="-571500">
              <a:lnSpc>
                <a:spcPts val="5224"/>
              </a:lnSpc>
              <a:spcBef>
                <a:spcPct val="0"/>
              </a:spcBef>
              <a:buFontTx/>
              <a:buChar char="-"/>
            </a:pPr>
            <a:r>
              <a:rPr lang="en-US" sz="3600" b="1" dirty="0">
                <a:latin typeface="Roboto Bold"/>
                <a:ea typeface="Roboto Bold"/>
              </a:rPr>
              <a:t>AI- Cyber and E- health  </a:t>
            </a: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started in 2015 and continued </a:t>
            </a:r>
          </a:p>
          <a:p>
            <a:pPr marL="1028700" lvl="1" indent="-571500">
              <a:lnSpc>
                <a:spcPts val="5224"/>
              </a:lnSpc>
              <a:spcBef>
                <a:spcPct val="0"/>
              </a:spcBef>
              <a:buFontTx/>
              <a:buChar char="-"/>
            </a:pPr>
            <a:r>
              <a:rPr lang="en-US" sz="3600" b="1" dirty="0">
                <a:latin typeface="Roboto Bold"/>
                <a:ea typeface="Roboto Bold"/>
              </a:rPr>
              <a:t>Digital Health </a:t>
            </a: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started in  2022</a:t>
            </a:r>
          </a:p>
          <a:p>
            <a:pPr marL="1028700" lvl="1" indent="-571500">
              <a:lnSpc>
                <a:spcPts val="5224"/>
              </a:lnSpc>
              <a:spcBef>
                <a:spcPct val="0"/>
              </a:spcBef>
              <a:buFontTx/>
              <a:buChar char="-"/>
            </a:pPr>
            <a:r>
              <a:rPr lang="en-US" sz="3600" b="1" dirty="0">
                <a:latin typeface="Roboto Bold"/>
                <a:ea typeface="Roboto Bold"/>
              </a:rPr>
              <a:t>Climate change and implications for health </a:t>
            </a: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started in Singapore 2022</a:t>
            </a:r>
          </a:p>
          <a:p>
            <a:pPr marL="1028700" lvl="1" indent="-571500">
              <a:lnSpc>
                <a:spcPts val="5224"/>
              </a:lnSpc>
              <a:spcBef>
                <a:spcPct val="0"/>
              </a:spcBef>
              <a:buFontTx/>
              <a:buChar char="-"/>
            </a:pPr>
            <a:r>
              <a:rPr lang="en-US" sz="3600" b="1" dirty="0">
                <a:latin typeface="Roboto Bold"/>
                <a:ea typeface="Roboto Bold"/>
              </a:rPr>
              <a:t>Ambulance care </a:t>
            </a: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started in Malta in 2023 with digital health in Australia </a:t>
            </a:r>
          </a:p>
          <a:p>
            <a:pPr marL="1028700" lvl="1" indent="-571500">
              <a:lnSpc>
                <a:spcPts val="5224"/>
              </a:lnSpc>
              <a:spcBef>
                <a:spcPct val="0"/>
              </a:spcBef>
              <a:buFontTx/>
              <a:buChar char="-"/>
            </a:pPr>
            <a:endParaRPr lang="en-US" sz="36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36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3132" dirty="0">
              <a:solidFill>
                <a:srgbClr val="000000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3732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12311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96528-A03F-20CB-109E-F541D08F0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0FEFF645-7CCB-3FA5-8745-4E0A42FA3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ACB73759-F95B-074C-751C-640F04778B5E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1459B9A-8718-1D2E-2523-F7DDD22D0B45}"/>
              </a:ext>
            </a:extLst>
          </p:cNvPr>
          <p:cNvSpPr txBox="1"/>
          <p:nvPr/>
        </p:nvSpPr>
        <p:spPr>
          <a:xfrm>
            <a:off x="1371600" y="6134100"/>
            <a:ext cx="14954524" cy="278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D10C388-4B97-C248-97FB-ED5F27F95DD4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76832F5-E2B5-12FB-DDF2-5C1E3124B23B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5F1AF6D-B215-ECA9-7EA3-1FD08CF865D0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D509B3F-73C4-5350-5A89-7B0207DF5978}"/>
              </a:ext>
            </a:extLst>
          </p:cNvPr>
          <p:cNvSpPr txBox="1"/>
          <p:nvPr/>
        </p:nvSpPr>
        <p:spPr>
          <a:xfrm>
            <a:off x="12710214" y="9372600"/>
            <a:ext cx="4992669" cy="36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673793-8F02-A87A-4BEE-60D523937B8F}"/>
              </a:ext>
            </a:extLst>
          </p:cNvPr>
          <p:cNvSpPr txBox="1"/>
          <p:nvPr/>
        </p:nvSpPr>
        <p:spPr>
          <a:xfrm>
            <a:off x="5096623" y="1513714"/>
            <a:ext cx="7504478" cy="10622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But most important: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All 33 EPSO conferences had one thing in common: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US" sz="3600" b="1" dirty="0">
              <a:solidFill>
                <a:srgbClr val="283782"/>
              </a:solidFill>
              <a:highlight>
                <a:srgbClr val="FFFF00"/>
              </a:highlight>
              <a:latin typeface="Roboto Bold"/>
              <a:ea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283782"/>
                </a:solidFill>
                <a:highlight>
                  <a:srgbClr val="FFFF00"/>
                </a:highlight>
                <a:latin typeface="Roboto Bold"/>
                <a:ea typeface="Roboto Bold"/>
              </a:rPr>
              <a:t>It is fun to get together with colleagues in a safe and welcoming international environment ; to be able to talk freely with colleagues about what is on your mind.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36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Wish  you the best conference ever ! Have fun !</a:t>
            </a:r>
          </a:p>
          <a:p>
            <a:pPr lvl="2">
              <a:lnSpc>
                <a:spcPts val="5224"/>
              </a:lnSpc>
              <a:spcBef>
                <a:spcPct val="0"/>
              </a:spcBef>
            </a:pPr>
            <a:endParaRPr lang="en-US" sz="28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3132" dirty="0">
              <a:solidFill>
                <a:srgbClr val="000000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3732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CAFD9-03D8-5D05-2E60-9A0DA9846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0958" y="2809971"/>
            <a:ext cx="4580952" cy="6104762"/>
          </a:xfrm>
          <a:prstGeom prst="rect">
            <a:avLst/>
          </a:prstGeom>
        </p:spPr>
      </p:pic>
      <p:pic>
        <p:nvPicPr>
          <p:cNvPr id="1026" name="B5C90D8E-E324-4CBB-9513-F9C3B9B63906" descr="F4DA3BF4-F16C-4B9D-98A5-5C502E489140.JPG">
            <a:extLst>
              <a:ext uri="{FF2B5EF4-FFF2-40B4-BE49-F238E27FC236}">
                <a16:creationId xmlns:a16="http://schemas.microsoft.com/office/drawing/2014/main" id="{5090E2E4-D030-D13B-A8B0-5C79F9FC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8" y="26289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00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CB57B5D1-A6F2-DF6F-4265-86E396E6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/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/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43594" y="6549190"/>
            <a:ext cx="1639121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FE6B4DC-8B52-1957-7C05-54240BB92A7A}"/>
              </a:ext>
            </a:extLst>
          </p:cNvPr>
          <p:cNvSpPr txBox="1"/>
          <p:nvPr/>
        </p:nvSpPr>
        <p:spPr>
          <a:xfrm>
            <a:off x="1773833" y="1971694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F81CB-9C47-78B8-A78A-03DCA9191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4275" y="2752011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370BBD-41EE-5F7F-25B3-F17E131B1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4275" y="5440733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16ED5CEA-70E7-4FC5-4D88-B2D4C3F2EA44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1416F-0BFA-B7E3-45EF-4E8386D9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BDB7E3E2-25DA-CDB9-4971-FC6F264F3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98B3CFF9-CFBF-88BC-994D-A00013CFA33C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3B54238-B6AB-E8A4-FEF7-082558136CA0}"/>
              </a:ext>
            </a:extLst>
          </p:cNvPr>
          <p:cNvSpPr txBox="1"/>
          <p:nvPr/>
        </p:nvSpPr>
        <p:spPr>
          <a:xfrm>
            <a:off x="990600" y="3768757"/>
            <a:ext cx="16306800" cy="5037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>
              <a:lnSpc>
                <a:spcPts val="4385"/>
              </a:lnSpc>
              <a:buFont typeface="Arial"/>
              <a:buChar char="•"/>
            </a:pP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This is the first conference in our history ‘</a:t>
            </a:r>
            <a:r>
              <a:rPr lang="en-GB" sz="3132" dirty="0">
                <a:solidFill>
                  <a:srgbClr val="000000"/>
                </a:solidFill>
                <a:highlight>
                  <a:srgbClr val="B8A391"/>
                </a:highlight>
                <a:latin typeface="Roboto Bold"/>
                <a:ea typeface="Roboto Bold"/>
                <a:cs typeface="Roboto Bold"/>
                <a:sym typeface="Roboto Bold"/>
              </a:rPr>
              <a:t>sold out’  already  </a:t>
            </a: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 month’  in advance! </a:t>
            </a:r>
          </a:p>
          <a:p>
            <a:pPr marL="338115" lvl="1">
              <a:lnSpc>
                <a:spcPts val="4385"/>
              </a:lnSpc>
            </a:pP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marL="676231" lvl="1" indent="-338116">
              <a:lnSpc>
                <a:spcPts val="4385"/>
              </a:lnSpc>
              <a:buFont typeface="Arial"/>
              <a:buChar char="•"/>
            </a:pP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For the first time we have </a:t>
            </a:r>
            <a:r>
              <a:rPr lang="en-GB" sz="3132" dirty="0">
                <a:solidFill>
                  <a:srgbClr val="000000"/>
                </a:solidFill>
                <a:highlight>
                  <a:srgbClr val="B8A391"/>
                </a:highlight>
                <a:latin typeface="Roboto Bold"/>
                <a:ea typeface="Roboto Bold"/>
                <a:cs typeface="Roboto Bold"/>
                <a:sym typeface="Roboto Bold"/>
              </a:rPr>
              <a:t>prepared in advance online all panel discussions and moderation; </a:t>
            </a: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 great improvement  for our procedures in the future as well. </a:t>
            </a:r>
          </a:p>
          <a:p>
            <a:pPr marL="338115" lvl="1">
              <a:lnSpc>
                <a:spcPts val="4385"/>
              </a:lnSpc>
            </a:pPr>
            <a:endParaRPr lang="en-GB" sz="3132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>
              <a:lnSpc>
                <a:spcPts val="4385"/>
              </a:lnSpc>
              <a:buFont typeface="Arial"/>
              <a:buChar char="•"/>
            </a:pP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And another kind of innovation…for</a:t>
            </a:r>
            <a:r>
              <a:rPr lang="en-GB" sz="3132" noProof="0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the first time we have </a:t>
            </a:r>
            <a:r>
              <a:rPr lang="en-GB" sz="3132" noProof="0" dirty="0">
                <a:solidFill>
                  <a:srgbClr val="000000"/>
                </a:solidFill>
                <a:highlight>
                  <a:srgbClr val="B8A391"/>
                </a:highlight>
                <a:latin typeface="Roboto Bold"/>
                <a:ea typeface="Roboto Bold"/>
                <a:cs typeface="Roboto Bold"/>
                <a:sym typeface="Roboto Bold"/>
              </a:rPr>
              <a:t>a Museum tour </a:t>
            </a:r>
            <a:r>
              <a:rPr lang="en-GB" sz="3132" dirty="0">
                <a:solidFill>
                  <a:srgbClr val="000000"/>
                </a:solidFill>
                <a:highlight>
                  <a:srgbClr val="B8A391"/>
                </a:highlight>
                <a:latin typeface="Roboto Bold"/>
                <a:ea typeface="Roboto Bold"/>
                <a:cs typeface="Roboto Bold"/>
                <a:sym typeface="Roboto Bold"/>
              </a:rPr>
              <a:t>combined </a:t>
            </a:r>
            <a:r>
              <a:rPr lang="en-GB" sz="3132" noProof="0" dirty="0">
                <a:solidFill>
                  <a:srgbClr val="000000"/>
                </a:solidFill>
                <a:highlight>
                  <a:srgbClr val="B8A391"/>
                </a:highlight>
                <a:latin typeface="Roboto Bold"/>
                <a:ea typeface="Roboto Bold"/>
                <a:cs typeface="Roboto Bold"/>
                <a:sym typeface="Roboto Bold"/>
              </a:rPr>
              <a:t>  with an overwhelming  choice of activities </a:t>
            </a:r>
            <a:r>
              <a:rPr lang="en-GB" sz="3132" dirty="0">
                <a:solidFill>
                  <a:srgbClr val="000000"/>
                </a:solidFill>
                <a:highlight>
                  <a:srgbClr val="B8A391"/>
                </a:highlight>
                <a:latin typeface="Roboto Bold"/>
                <a:ea typeface="Roboto Bold"/>
                <a:cs typeface="Roboto Bold"/>
                <a:sym typeface="Roboto Bold"/>
              </a:rPr>
              <a:t>to prepare for that  tour ! </a:t>
            </a: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How many things can you see/ learn in one hour </a:t>
            </a: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Wingdings" panose="05000000000000000000" pitchFamily="2" charset="2"/>
              </a:rPr>
              <a:t>🙃we will find out🤔</a:t>
            </a: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7DD77A1-0B70-CE2E-6C0A-E135F6B73351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59C5713-76B0-0E8F-4B2E-C2E9AD8F7695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39851D8-2228-D8BF-3FC0-4451EF465A12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8389531-206A-C0BC-E04C-19318007D6CB}"/>
              </a:ext>
            </a:extLst>
          </p:cNvPr>
          <p:cNvSpPr txBox="1"/>
          <p:nvPr/>
        </p:nvSpPr>
        <p:spPr>
          <a:xfrm>
            <a:off x="12710214" y="9372600"/>
            <a:ext cx="4992669" cy="36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D6232FE-37E4-EF31-B5AA-7027960D6D1E}"/>
              </a:ext>
            </a:extLst>
          </p:cNvPr>
          <p:cNvSpPr txBox="1"/>
          <p:nvPr/>
        </p:nvSpPr>
        <p:spPr>
          <a:xfrm>
            <a:off x="1676400" y="2097202"/>
            <a:ext cx="16002000" cy="1286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3732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Thanks to our host  Becky Sherrington &amp; her well organised team this conference is setting history in many aspects:  </a:t>
            </a:r>
          </a:p>
        </p:txBody>
      </p:sp>
    </p:spTree>
    <p:extLst>
      <p:ext uri="{BB962C8B-B14F-4D97-AF65-F5344CB8AC3E}">
        <p14:creationId xmlns:p14="http://schemas.microsoft.com/office/powerpoint/2010/main" val="18728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1E4F-35BC-999C-E5E1-A72094AC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E9E4A13A-D8F3-EE00-4B7F-76E89B068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94" y="0"/>
            <a:ext cx="18469994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8FB0D8C8-FC05-0B0B-ADA8-0BFB64AE9DF1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66B8E5B-909C-8524-8876-186CDD52FDE2}"/>
              </a:ext>
            </a:extLst>
          </p:cNvPr>
          <p:cNvSpPr txBox="1"/>
          <p:nvPr/>
        </p:nvSpPr>
        <p:spPr>
          <a:xfrm>
            <a:off x="1371600" y="6134100"/>
            <a:ext cx="14954524" cy="278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E640CB6-C553-9F4A-5702-0BA7821421D5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BDF2801-5F5E-4B4D-5A8F-0F93B1D5056B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03C0A3E-B8CC-E92C-52E1-EE8ED811076F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0CFF44B-754E-A3D5-90F8-5A72200CDCC1}"/>
              </a:ext>
            </a:extLst>
          </p:cNvPr>
          <p:cNvSpPr txBox="1"/>
          <p:nvPr/>
        </p:nvSpPr>
        <p:spPr>
          <a:xfrm>
            <a:off x="304800" y="1456838"/>
            <a:ext cx="17983200" cy="8621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4"/>
              </a:lnSpc>
              <a:spcBef>
                <a:spcPct val="0"/>
              </a:spcBef>
            </a:pPr>
            <a:endParaRPr lang="en-US" sz="4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  But it wasn't always easy to fit all 55 of us into this small island!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GB" sz="4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First,  the challenge of the date</a:t>
            </a:r>
            <a:endParaRPr lang="en-GB" sz="3132" b="1" dirty="0">
              <a:solidFill>
                <a:srgbClr val="000000"/>
              </a:solidFill>
              <a:latin typeface="Roboto Bold"/>
              <a:ea typeface="Roboto Bold"/>
              <a:sym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sym typeface="Roboto Bold"/>
              </a:rPr>
              <a:t>we had to change our conference dates  😂😂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GB" sz="4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Then we had the challenge with the dinner </a:t>
            </a: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sym typeface="Roboto Bold"/>
              </a:rPr>
              <a:t> 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US" sz="3132" dirty="0">
                <a:solidFill>
                  <a:srgbClr val="000000"/>
                </a:solidFill>
                <a:latin typeface="Roboto Bold"/>
                <a:ea typeface="Roboto Bold"/>
                <a:sym typeface="Roboto Bold"/>
              </a:rPr>
              <a:t>No staff on Mondays; So, we had to change  the dinner location overnight 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US" sz="3132" dirty="0">
                <a:solidFill>
                  <a:srgbClr val="000000"/>
                </a:solidFill>
                <a:latin typeface="Roboto Bold"/>
                <a:ea typeface="Roboto Bold"/>
                <a:sym typeface="Roboto Bold"/>
              </a:rPr>
              <a:t>Even at this small island we found an extremely helpful and flexible Royal Yacht hotel to fill the gap. Thank you, Royal Yacht,  Thank you Valter Fernandes!!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US" sz="3132" dirty="0">
              <a:solidFill>
                <a:srgbClr val="000000"/>
              </a:solidFill>
              <a:latin typeface="Roboto Bold"/>
              <a:ea typeface="Roboto Bold"/>
              <a:sym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US" sz="3132" dirty="0">
              <a:solidFill>
                <a:srgbClr val="000000"/>
              </a:solidFill>
              <a:latin typeface="Roboto Bold"/>
              <a:ea typeface="Roboto Bold"/>
              <a:sym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GB" sz="3732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26B9658F-BE50-6E71-4D9D-2FA5059D1D7B}"/>
              </a:ext>
            </a:extLst>
          </p:cNvPr>
          <p:cNvSpPr txBox="1"/>
          <p:nvPr/>
        </p:nvSpPr>
        <p:spPr>
          <a:xfrm>
            <a:off x="13026372" y="9258400"/>
            <a:ext cx="3977586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#EPSOJersey205</a:t>
            </a:r>
          </a:p>
        </p:txBody>
      </p:sp>
    </p:spTree>
    <p:extLst>
      <p:ext uri="{BB962C8B-B14F-4D97-AF65-F5344CB8AC3E}">
        <p14:creationId xmlns:p14="http://schemas.microsoft.com/office/powerpoint/2010/main" val="274946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0D7E3-1BAF-AB46-E26B-6881F2A4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BADEC8D0-94E1-8E97-4D38-9201407E1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26CF2769-6621-EF1C-11E3-1F88811766F6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868D4C1-D2DA-ECE3-BCF0-74186BA0704B}"/>
              </a:ext>
            </a:extLst>
          </p:cNvPr>
          <p:cNvSpPr txBox="1"/>
          <p:nvPr/>
        </p:nvSpPr>
        <p:spPr>
          <a:xfrm>
            <a:off x="1371600" y="6134100"/>
            <a:ext cx="14954524" cy="278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D8BCF10-BA53-8E38-BD67-E8BCA20EA97C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00D4386-CB65-EF92-6FAC-A679475C0528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A434320-AAD3-0D20-9C58-F1B2152EFE11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AB6E9F9-01D1-40FA-EBAD-EC450A139E33}"/>
              </a:ext>
            </a:extLst>
          </p:cNvPr>
          <p:cNvSpPr txBox="1"/>
          <p:nvPr/>
        </p:nvSpPr>
        <p:spPr>
          <a:xfrm>
            <a:off x="1219200" y="1398023"/>
            <a:ext cx="16505806" cy="6621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5224"/>
              </a:lnSpc>
              <a:spcBef>
                <a:spcPct val="0"/>
              </a:spcBef>
            </a:pPr>
            <a:endParaRPr lang="en-GB" sz="4000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Finally, we had the challenge  with our  traditional 50-seat-long U-shape EPSO table;</a:t>
            </a: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sym typeface="Roboto Bold"/>
              </a:rPr>
              <a:t> 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sym typeface="Roboto Bold"/>
              </a:rPr>
              <a:t>Suddenly there were pillars standing in the conference room 🤔🤔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sym typeface="Roboto Bold"/>
              </a:rPr>
              <a:t>We solved this  problem nicely by inviting some of you to sit in the heart of our U-shape as if it was a canal boat 😂😂😂😂 Nice and Cosy.</a:t>
            </a:r>
          </a:p>
          <a:p>
            <a:pPr lvl="1">
              <a:lnSpc>
                <a:spcPts val="5224"/>
              </a:lnSpc>
              <a:spcBef>
                <a:spcPct val="0"/>
              </a:spcBef>
            </a:pP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sym typeface="Roboto Bold"/>
              </a:rPr>
              <a:t>You are welcome to complain with me about this 😎😎. </a:t>
            </a:r>
            <a:endParaRPr lang="en-GB" sz="4000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US" sz="3132" dirty="0">
              <a:solidFill>
                <a:srgbClr val="000000"/>
              </a:solidFill>
              <a:latin typeface="Roboto Bold"/>
              <a:ea typeface="Roboto Bold"/>
              <a:sym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US" sz="3132" dirty="0">
              <a:solidFill>
                <a:srgbClr val="000000"/>
              </a:solidFill>
              <a:latin typeface="Roboto Bold"/>
              <a:ea typeface="Roboto Bold"/>
              <a:sym typeface="Roboto Bold"/>
            </a:endParaRPr>
          </a:p>
          <a:p>
            <a:pPr lvl="1">
              <a:lnSpc>
                <a:spcPts val="5224"/>
              </a:lnSpc>
              <a:spcBef>
                <a:spcPct val="0"/>
              </a:spcBef>
            </a:pPr>
            <a:endParaRPr lang="en-GB" sz="3732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6B944-7344-FC52-DEE7-A2CA9FB4A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909" y="6525702"/>
            <a:ext cx="6982799" cy="2389031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4D6AE3F4-EE4F-70E5-7B61-52365D10ED04}"/>
              </a:ext>
            </a:extLst>
          </p:cNvPr>
          <p:cNvSpPr txBox="1"/>
          <p:nvPr/>
        </p:nvSpPr>
        <p:spPr>
          <a:xfrm>
            <a:off x="13563600" y="9448278"/>
            <a:ext cx="3977586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</p:spTree>
    <p:extLst>
      <p:ext uri="{BB962C8B-B14F-4D97-AF65-F5344CB8AC3E}">
        <p14:creationId xmlns:p14="http://schemas.microsoft.com/office/powerpoint/2010/main" val="100317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F748-FB19-8C9D-0164-4F027448D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13C8C05B-0B03-1A56-5ECD-EF84AC128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531"/>
            <a:ext cx="18288000" cy="10628031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5FB62C8E-B47F-09F4-0821-AB580F169F09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5FC8CB7-D8FC-7430-F90F-80971A6B07A1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AE67F75-3F7A-DD21-4ED0-7946BB2A5369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7846F7DE-CFAD-BD86-F266-0A86D7D52678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5F7BF0C-92E4-AC18-8193-E2950BBD6903}"/>
              </a:ext>
            </a:extLst>
          </p:cNvPr>
          <p:cNvSpPr txBox="1"/>
          <p:nvPr/>
        </p:nvSpPr>
        <p:spPr>
          <a:xfrm>
            <a:off x="12710214" y="9372600"/>
            <a:ext cx="4992669" cy="36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A3FCFBE-8380-FE7F-EFA3-D479CA6465E1}"/>
              </a:ext>
            </a:extLst>
          </p:cNvPr>
          <p:cNvSpPr txBox="1"/>
          <p:nvPr/>
        </p:nvSpPr>
        <p:spPr>
          <a:xfrm>
            <a:off x="1813777" y="1536547"/>
            <a:ext cx="15136045" cy="6694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4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283782"/>
                </a:solidFill>
                <a:latin typeface="Roboto Bold"/>
                <a:ea typeface="Roboto Bold"/>
              </a:rPr>
              <a:t>Again, all of this has been made possible thanks to the continued flexibility and dedication of Becky Sherrington and her team, </a:t>
            </a:r>
            <a:endParaRPr lang="en-GB" sz="4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Thank you, Becky !</a:t>
            </a: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3132" noProof="0" dirty="0">
              <a:solidFill>
                <a:srgbClr val="000000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4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Hopefully,</a:t>
            </a:r>
            <a:r>
              <a:rPr lang="en-GB" sz="40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 we will say afterwards all together: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4000" b="1" noProof="0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4000" b="1" noProof="0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What a great result  ! </a:t>
            </a: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4000" b="1" noProof="0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8B65E5-165D-3AA2-A868-C0D29C0D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467" y="3824721"/>
            <a:ext cx="4795133" cy="474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5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DE0D9-F32F-823D-808B-8F737A5A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D5B4EB10-44A2-CF5C-DA33-32471E07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C4A5EEA9-757C-DA51-15A3-9C9801CFE525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63B29F0-9756-A032-BFFA-CAF6CBC92448}"/>
              </a:ext>
            </a:extLst>
          </p:cNvPr>
          <p:cNvSpPr txBox="1"/>
          <p:nvPr/>
        </p:nvSpPr>
        <p:spPr>
          <a:xfrm>
            <a:off x="1371600" y="6134100"/>
            <a:ext cx="14954524" cy="278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2B88390-DDA2-80A9-2691-F564EE122085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6C062-8CAA-C115-0278-CECC53392DC2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14FB1AC-A506-7418-674A-32AFE817390C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6934159-0C13-9E93-E2D6-CF87BE888FBF}"/>
              </a:ext>
            </a:extLst>
          </p:cNvPr>
          <p:cNvSpPr txBox="1"/>
          <p:nvPr/>
        </p:nvSpPr>
        <p:spPr>
          <a:xfrm>
            <a:off x="12710214" y="9372600"/>
            <a:ext cx="4992669" cy="36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graphicFrame>
        <p:nvGraphicFramePr>
          <p:cNvPr id="2052" name="TextBox 15">
            <a:extLst>
              <a:ext uri="{FF2B5EF4-FFF2-40B4-BE49-F238E27FC236}">
                <a16:creationId xmlns:a16="http://schemas.microsoft.com/office/drawing/2014/main" id="{5A3B0242-E618-DBF2-98AF-D8574A363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90822"/>
              </p:ext>
            </p:extLst>
          </p:nvPr>
        </p:nvGraphicFramePr>
        <p:xfrm>
          <a:off x="4898596" y="1647891"/>
          <a:ext cx="10646204" cy="809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684E30C-81B7-A140-D282-1484AA41A3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06310" y="1372267"/>
            <a:ext cx="4476980" cy="2635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D008A-CB5B-2D88-D2DA-2329DF79C7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974" y="1504869"/>
            <a:ext cx="4164118" cy="83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1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87E7-E4EE-F771-EC73-747AB967B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EA6C29CD-A5DF-980F-3CEB-19B566508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5015B595-721C-7167-5069-CC17021968F8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06F74F1-6C5E-AC4A-2E4F-7A371554EC81}"/>
              </a:ext>
            </a:extLst>
          </p:cNvPr>
          <p:cNvSpPr txBox="1"/>
          <p:nvPr/>
        </p:nvSpPr>
        <p:spPr>
          <a:xfrm>
            <a:off x="1371600" y="6134100"/>
            <a:ext cx="14954524" cy="278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2783DE5-D5BF-B1B6-7793-EE186284A1E0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D92F3AD-3BBE-B202-0EE0-A9EFFBC741D6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11727A6-71E4-1533-0AB5-002336170BF5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B4C1237-57B7-E725-9843-75871EB87FF0}"/>
              </a:ext>
            </a:extLst>
          </p:cNvPr>
          <p:cNvSpPr txBox="1"/>
          <p:nvPr/>
        </p:nvSpPr>
        <p:spPr>
          <a:xfrm>
            <a:off x="12710214" y="9372600"/>
            <a:ext cx="4992669" cy="36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C0648BB-3B2F-2130-00E3-4AE659185E71}"/>
              </a:ext>
            </a:extLst>
          </p:cNvPr>
          <p:cNvSpPr txBox="1"/>
          <p:nvPr/>
        </p:nvSpPr>
        <p:spPr>
          <a:xfrm>
            <a:off x="993912" y="1735202"/>
            <a:ext cx="17373601" cy="1953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48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My history with EPSO </a:t>
            </a:r>
          </a:p>
          <a:p>
            <a:pPr marL="571500" lvl="0" indent="-571500">
              <a:lnSpc>
                <a:spcPts val="522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The interesting thing about my  first EPSO  conference in 2008 in Denmark 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3732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3" name="Picture 2" descr="A group of doctors in a room&#10;&#10;AI-generated content may be incorrect.">
            <a:extLst>
              <a:ext uri="{FF2B5EF4-FFF2-40B4-BE49-F238E27FC236}">
                <a16:creationId xmlns:a16="http://schemas.microsoft.com/office/drawing/2014/main" id="{3BE519CE-B545-F1FF-CDB7-2A13420AF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6" y="3313192"/>
            <a:ext cx="6858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DA5379-D0F5-BC2A-E245-F6CBDB60F26A}"/>
              </a:ext>
            </a:extLst>
          </p:cNvPr>
          <p:cNvSpPr txBox="1"/>
          <p:nvPr/>
        </p:nvSpPr>
        <p:spPr>
          <a:xfrm>
            <a:off x="993912" y="4523301"/>
            <a:ext cx="6165402" cy="324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2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EPSO MEETING (5th) </a:t>
            </a:r>
            <a:endParaRPr lang="en-US" sz="1800" b="0" i="0" u="none" strike="noStrike" baseline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800" b="1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COPENHAGEN DENMARK </a:t>
            </a:r>
            <a:endParaRPr lang="en-US" sz="1800" b="0" i="0" u="none" strike="noStrike" baseline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300" b="1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22ND AND 23RD OCTOBER 2008 </a:t>
            </a:r>
            <a:endParaRPr lang="en-US" sz="1300" b="0" i="0" u="none" strike="noStrike" baseline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900" b="1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PROGRAMME </a:t>
            </a:r>
            <a:endParaRPr lang="en-US" sz="900" b="0" i="0" u="none" strike="noStrike" baseline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HOTEL NEPTUN 28. august 2008 </a:t>
            </a:r>
          </a:p>
          <a:p>
            <a:r>
              <a:rPr lang="en-US" sz="900" b="1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Wednesday 22nd OCT 2008 </a:t>
            </a:r>
            <a:endParaRPr lang="en-US" sz="900" b="0" i="0" u="none" strike="noStrike" baseline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17:00 Welcome session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Discussions of outcomes of ISQUA conference and networking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19:00 Dinner </a:t>
            </a:r>
          </a:p>
          <a:p>
            <a:r>
              <a:rPr lang="en-US" sz="900" b="1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Thursday 23rd OCT 2008P </a:t>
            </a:r>
            <a:endParaRPr lang="en-US" sz="900" b="0" i="0" u="none" strike="noStrike" baseline="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09:00 International scene - accreditation research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Prof J Braithwaite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10:00 Coffee break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10:30 Presentation of Danish model for accreditation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Anne Mette Dons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12:00 Presentation of current situation in UK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13:00 Lunch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14:00 Service level accreditation - stroke pilot project </a:t>
            </a:r>
          </a:p>
          <a:p>
            <a:r>
              <a:rPr lang="en-US" sz="9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M Cheshire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3CF028-C78B-9DED-D1F2-48132BC73739}"/>
              </a:ext>
            </a:extLst>
          </p:cNvPr>
          <p:cNvSpPr txBox="1"/>
          <p:nvPr/>
        </p:nvSpPr>
        <p:spPr>
          <a:xfrm>
            <a:off x="7961506" y="2857500"/>
            <a:ext cx="558426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EPSO MEETING (5</a:t>
            </a:r>
            <a:r>
              <a:rPr lang="en-US" sz="4400" b="1" i="0" u="none" strike="noStrike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th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) </a:t>
            </a:r>
            <a:endParaRPr lang="en-US" sz="44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4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COPENHAGEN DENMARK </a:t>
            </a:r>
            <a:endParaRPr lang="en-US" sz="44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36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22ND AND 23RD OCTOBER 2008 </a:t>
            </a:r>
            <a:endParaRPr lang="en-US" sz="3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PROGRAMME </a:t>
            </a:r>
            <a:endParaRPr lang="en-US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HOTEL NEPTUN 28. august 2008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Wednesday 22nd OCT 2008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Thursday 23rd OCT 2008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0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84E5F-2797-1D84-5187-B3A8B3002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BD533CFE-BE9C-8E32-E6FB-1E3B93467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2D5D8E49-D86E-B293-8FBB-05F33D30D375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B9B5117-8033-F9D4-EF70-49A915EF9D73}"/>
              </a:ext>
            </a:extLst>
          </p:cNvPr>
          <p:cNvSpPr txBox="1"/>
          <p:nvPr/>
        </p:nvSpPr>
        <p:spPr>
          <a:xfrm>
            <a:off x="1371600" y="6134100"/>
            <a:ext cx="14954524" cy="278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3D62981-78EE-535D-C8DA-EF2E96D535C9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391C6B2-870C-960B-9C17-C1708EDF3339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2F0AE78-B295-2248-8716-B1A8D9ABA7BD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99055AF0-C0A5-0B4F-E43E-4BB98406F6D9}"/>
              </a:ext>
            </a:extLst>
          </p:cNvPr>
          <p:cNvSpPr txBox="1"/>
          <p:nvPr/>
        </p:nvSpPr>
        <p:spPr>
          <a:xfrm>
            <a:off x="12710214" y="9372600"/>
            <a:ext cx="4992669" cy="36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B0454A8-48BC-0262-1CB8-23C02FC2A51E}"/>
              </a:ext>
            </a:extLst>
          </p:cNvPr>
          <p:cNvSpPr txBox="1"/>
          <p:nvPr/>
        </p:nvSpPr>
        <p:spPr>
          <a:xfrm>
            <a:off x="585117" y="1923080"/>
            <a:ext cx="17373601" cy="7955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48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My history with EPSO (</a:t>
            </a:r>
            <a:r>
              <a:rPr lang="en-GB" sz="36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  <a:r>
              <a:rPr lang="en-GB" sz="3600" b="1" baseline="3000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  <a:r>
              <a:rPr lang="en-GB" sz="36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 EPSO  conference in 2008 in Denmark)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3600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571500" lvl="0" indent="-571500">
              <a:lnSpc>
                <a:spcPts val="522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At the start:  all are very </a:t>
            </a:r>
            <a:r>
              <a:rPr lang="en-GB" sz="3600" b="1" dirty="0" err="1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very</a:t>
            </a:r>
            <a:r>
              <a:rPr lang="en-GB" sz="36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 different </a:t>
            </a:r>
          </a:p>
          <a:p>
            <a:pPr marL="571500" lvl="0" indent="-571500">
              <a:lnSpc>
                <a:spcPts val="522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At the  end of the day:  everyone had  so much in common, much more  than </a:t>
            </a:r>
            <a:r>
              <a:rPr lang="en-GB" sz="36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thought before: </a:t>
            </a:r>
          </a:p>
          <a:p>
            <a:pPr marL="3771900" lvl="7" indent="-571500">
              <a:lnSpc>
                <a:spcPts val="522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Problems and Questions often the same; </a:t>
            </a:r>
          </a:p>
          <a:p>
            <a:pPr marL="3771900" lvl="7" indent="-571500">
              <a:lnSpc>
                <a:spcPts val="522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S</a:t>
            </a: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olutions often in same direction; </a:t>
            </a:r>
          </a:p>
          <a:p>
            <a:pPr marL="3771900" lvl="7" indent="-571500">
              <a:lnSpc>
                <a:spcPts val="522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83782"/>
                </a:solidFill>
                <a:latin typeface="Roboto Bold"/>
                <a:ea typeface="Roboto Bold"/>
              </a:rPr>
              <a:t>Cooperation and Learning are key !</a:t>
            </a:r>
          </a:p>
          <a:p>
            <a:pPr marL="3771900" lvl="7" indent="-571500">
              <a:lnSpc>
                <a:spcPts val="522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283782"/>
              </a:solidFill>
              <a:latin typeface="Roboto Bold"/>
              <a:ea typeface="Roboto Bold"/>
            </a:endParaRPr>
          </a:p>
          <a:p>
            <a:pPr marL="571500" indent="-571500">
              <a:lnSpc>
                <a:spcPts val="522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Result:  EPSO focuses on common ground for various ways to learn from each other, find solutions and go for improvement of regulation!</a:t>
            </a:r>
            <a:endParaRPr lang="en-GB" sz="3732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3732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78236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5461</TotalTime>
  <Words>951</Words>
  <Application>Microsoft Office PowerPoint</Application>
  <PresentationFormat>Aangepast</PresentationFormat>
  <Paragraphs>186</Paragraphs>
  <Slides>12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Aptos</vt:lpstr>
      <vt:lpstr>Roboto Bold</vt:lpstr>
      <vt:lpstr>Roboto</vt:lpstr>
      <vt:lpstr>Arial</vt:lpstr>
      <vt:lpstr>League Spartan</vt:lpstr>
      <vt:lpstr>Roboto Italics</vt:lpstr>
      <vt:lpstr>Calibri</vt:lpstr>
      <vt:lpstr>Georgia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Conference Jersey 2025</dc:title>
  <dc:creator>Gebruiker</dc:creator>
  <cp:lastModifiedBy>Carry Maria klein Gunnewiek</cp:lastModifiedBy>
  <cp:revision>15</cp:revision>
  <cp:lastPrinted>2025-06-09T16:29:04Z</cp:lastPrinted>
  <dcterms:created xsi:type="dcterms:W3CDTF">2006-08-16T00:00:00Z</dcterms:created>
  <dcterms:modified xsi:type="dcterms:W3CDTF">2025-06-10T11:48:50Z</dcterms:modified>
  <dc:identifier>DAGnOy0AXqI</dc:identifier>
</cp:coreProperties>
</file>