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8" r:id="rId2"/>
    <p:sldId id="360" r:id="rId3"/>
    <p:sldId id="351" r:id="rId4"/>
    <p:sldId id="340" r:id="rId5"/>
    <p:sldId id="343" r:id="rId6"/>
    <p:sldId id="350" r:id="rId7"/>
    <p:sldId id="361" r:id="rId8"/>
    <p:sldId id="341" r:id="rId9"/>
    <p:sldId id="349" r:id="rId10"/>
    <p:sldId id="352" r:id="rId1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1C495-34FB-4F4C-8F18-0E6937F0B410}" v="1348" dt="2025-05-07T15:03:42.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66901" autoAdjust="0"/>
  </p:normalViewPr>
  <p:slideViewPr>
    <p:cSldViewPr snapToGrid="0">
      <p:cViewPr varScale="1">
        <p:scale>
          <a:sx n="51" d="100"/>
          <a:sy n="51" d="100"/>
        </p:scale>
        <p:origin x="11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E9682-DAA0-4633-A8CD-7EA68D92B8A4}"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US"/>
        </a:p>
      </dgm:t>
    </dgm:pt>
    <dgm:pt modelId="{6BC62314-210E-48D6-9430-D661BFFCE591}">
      <dgm:prSet phldrT="[Text]"/>
      <dgm:spPr>
        <a:xfrm>
          <a:off x="559266" y="635113"/>
          <a:ext cx="660004" cy="660004"/>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Patient, family &amp; caregivers</a:t>
          </a:r>
        </a:p>
      </dgm:t>
    </dgm:pt>
    <dgm:pt modelId="{4F51866D-6C76-4BF9-A6A4-CEF20DB7FA2D}" type="parTrans" cxnId="{1A78C946-C3A0-4B2A-9448-F42A3DCCFC59}">
      <dgm:prSet/>
      <dgm:spPr/>
      <dgm:t>
        <a:bodyPr/>
        <a:lstStyle/>
        <a:p>
          <a:endParaRPr lang="en-US"/>
        </a:p>
      </dgm:t>
    </dgm:pt>
    <dgm:pt modelId="{243CBC98-6AAA-4DD6-8B9E-D296959E04F9}" type="sibTrans" cxnId="{1A78C946-C3A0-4B2A-9448-F42A3DCCFC59}">
      <dgm:prSet/>
      <dgm:spPr/>
      <dgm:t>
        <a:bodyPr/>
        <a:lstStyle/>
        <a:p>
          <a:endParaRPr lang="en-US"/>
        </a:p>
      </dgm:t>
    </dgm:pt>
    <dgm:pt modelId="{4C068852-5D8C-43DC-96E4-45601AAF2FBF}">
      <dgm:prSet phldrT="[Text]"/>
      <dgm:spPr>
        <a:xfrm>
          <a:off x="658267" y="541"/>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Standardised national reporting</a:t>
          </a:r>
        </a:p>
      </dgm:t>
    </dgm:pt>
    <dgm:pt modelId="{7E6A9E75-BE66-4BD2-878F-824050E27F9A}" type="parTrans" cxnId="{54A25009-176B-4EC1-B7FB-0E99637DC555}">
      <dgm:prSet/>
      <dgm:spPr/>
      <dgm:t>
        <a:bodyPr/>
        <a:lstStyle/>
        <a:p>
          <a:endParaRPr lang="en-US"/>
        </a:p>
      </dgm:t>
    </dgm:pt>
    <dgm:pt modelId="{B3E90209-EF27-4E92-9432-63D6BFD43671}" type="sibTrans" cxnId="{54A25009-176B-4EC1-B7FB-0E99637DC555}">
      <dgm:prSet/>
      <dgm:spPr>
        <a:xfrm>
          <a:off x="139064" y="214911"/>
          <a:ext cx="1500409" cy="1500409"/>
        </a:xfrm>
        <a:prstGeom prst="blockArc">
          <a:avLst>
            <a:gd name="adj1" fmla="val 16200000"/>
            <a:gd name="adj2" fmla="val 198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43C212E-2956-4B76-9A0D-331624B52EFB}">
      <dgm:prSet phldrT="[Text]"/>
      <dgm:spPr>
        <a:xfrm>
          <a:off x="1293559" y="367328"/>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Systems for learning</a:t>
          </a:r>
        </a:p>
      </dgm:t>
    </dgm:pt>
    <dgm:pt modelId="{2DC278E0-70C3-438A-8796-546B0C63A679}" type="parTrans" cxnId="{545E61F1-E9AD-4FFF-AA24-01998F600704}">
      <dgm:prSet/>
      <dgm:spPr/>
      <dgm:t>
        <a:bodyPr/>
        <a:lstStyle/>
        <a:p>
          <a:endParaRPr lang="en-US"/>
        </a:p>
      </dgm:t>
    </dgm:pt>
    <dgm:pt modelId="{68158134-3BB8-4272-AC8A-96641F194129}" type="sibTrans" cxnId="{545E61F1-E9AD-4FFF-AA24-01998F600704}">
      <dgm:prSet/>
      <dgm:spPr>
        <a:xfrm>
          <a:off x="139064" y="214911"/>
          <a:ext cx="1500409" cy="1500409"/>
        </a:xfrm>
        <a:prstGeom prst="blockArc">
          <a:avLst>
            <a:gd name="adj1" fmla="val 19800000"/>
            <a:gd name="adj2" fmla="val 18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5E7A535E-8F14-428E-BEA3-0D2630562D32}">
      <dgm:prSet phldrT="[Text]"/>
      <dgm:spPr>
        <a:xfrm>
          <a:off x="22974" y="1100900"/>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Support for staff incl. psychological safety </a:t>
          </a:r>
        </a:p>
      </dgm:t>
    </dgm:pt>
    <dgm:pt modelId="{B1087E2A-12DA-4D35-80B7-33A581C86288}" type="parTrans" cxnId="{784987FA-6DB1-4790-9ACB-894A2487D50B}">
      <dgm:prSet/>
      <dgm:spPr/>
      <dgm:t>
        <a:bodyPr/>
        <a:lstStyle/>
        <a:p>
          <a:endParaRPr lang="en-US"/>
        </a:p>
      </dgm:t>
    </dgm:pt>
    <dgm:pt modelId="{FBAC8871-E0DC-4032-B926-37F3832A573F}" type="sibTrans" cxnId="{784987FA-6DB1-4790-9ACB-894A2487D50B}">
      <dgm:prSet/>
      <dgm:spPr>
        <a:xfrm>
          <a:off x="139064" y="214911"/>
          <a:ext cx="1500409" cy="1500409"/>
        </a:xfrm>
        <a:prstGeom prst="blockArc">
          <a:avLst>
            <a:gd name="adj1" fmla="val 9000000"/>
            <a:gd name="adj2" fmla="val 126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AA4A5EA-A250-48AF-A778-2D9E90E77D12}">
      <dgm:prSet phldrT="[Text]"/>
      <dgm:spPr>
        <a:xfrm>
          <a:off x="22974" y="367328"/>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Appropriate timelines</a:t>
          </a:r>
        </a:p>
      </dgm:t>
    </dgm:pt>
    <dgm:pt modelId="{87409E4C-9667-45AB-86EE-178E461775BB}" type="parTrans" cxnId="{91AE86B3-C64E-48B0-91C3-A1C5B42F11BA}">
      <dgm:prSet/>
      <dgm:spPr/>
      <dgm:t>
        <a:bodyPr/>
        <a:lstStyle/>
        <a:p>
          <a:endParaRPr lang="en-US"/>
        </a:p>
      </dgm:t>
    </dgm:pt>
    <dgm:pt modelId="{ECA1FDB8-DB62-412D-9FF9-4A7E08C8D5F7}" type="sibTrans" cxnId="{91AE86B3-C64E-48B0-91C3-A1C5B42F11BA}">
      <dgm:prSet/>
      <dgm:spPr>
        <a:xfrm>
          <a:off x="139064" y="214911"/>
          <a:ext cx="1500409" cy="1500409"/>
        </a:xfrm>
        <a:prstGeom prst="blockArc">
          <a:avLst>
            <a:gd name="adj1" fmla="val 12600000"/>
            <a:gd name="adj2" fmla="val 162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335E56D2-FBD4-4FDB-8CE5-C9A7510C1026}">
      <dgm:prSet phldrT="[Text]"/>
      <dgm:spPr>
        <a:xfrm>
          <a:off x="1293559" y="1100900"/>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Good quality reviews</a:t>
          </a:r>
        </a:p>
      </dgm:t>
    </dgm:pt>
    <dgm:pt modelId="{5060C050-4618-4661-ADE6-3B8E494D06C8}" type="parTrans" cxnId="{4F0C9704-26AA-4A8A-8722-FFB9AC283282}">
      <dgm:prSet/>
      <dgm:spPr/>
      <dgm:t>
        <a:bodyPr/>
        <a:lstStyle/>
        <a:p>
          <a:endParaRPr lang="en-US"/>
        </a:p>
      </dgm:t>
    </dgm:pt>
    <dgm:pt modelId="{BE301956-F2B1-4480-B544-D0474678A376}" type="sibTrans" cxnId="{4F0C9704-26AA-4A8A-8722-FFB9AC283282}">
      <dgm:prSet/>
      <dgm:spPr>
        <a:xfrm>
          <a:off x="139064" y="214911"/>
          <a:ext cx="1500409" cy="1500409"/>
        </a:xfrm>
        <a:prstGeom prst="blockArc">
          <a:avLst>
            <a:gd name="adj1" fmla="val 1800000"/>
            <a:gd name="adj2" fmla="val 54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B785AAE8-133F-4FF2-8218-D2478C9D1B94}">
      <dgm:prSet phldrT="[Text]"/>
      <dgm:spPr>
        <a:xfrm>
          <a:off x="658267" y="1467687"/>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Partnership working</a:t>
          </a:r>
        </a:p>
      </dgm:t>
    </dgm:pt>
    <dgm:pt modelId="{F077D5F7-DAA7-411C-A4E5-1A6841871D2B}" type="parTrans" cxnId="{C11612DB-22DF-4B4B-B816-38B28729D6B9}">
      <dgm:prSet/>
      <dgm:spPr/>
      <dgm:t>
        <a:bodyPr/>
        <a:lstStyle/>
        <a:p>
          <a:endParaRPr lang="en-US"/>
        </a:p>
      </dgm:t>
    </dgm:pt>
    <dgm:pt modelId="{22FD27EC-0853-47D4-BB8D-CDA2F8541DA7}" type="sibTrans" cxnId="{C11612DB-22DF-4B4B-B816-38B28729D6B9}">
      <dgm:prSet/>
      <dgm:spPr>
        <a:xfrm>
          <a:off x="139064" y="214911"/>
          <a:ext cx="1500409" cy="1500409"/>
        </a:xfrm>
        <a:prstGeom prst="blockArc">
          <a:avLst>
            <a:gd name="adj1" fmla="val 5400000"/>
            <a:gd name="adj2" fmla="val 90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3FF05C0-C83E-459F-A03E-202A1A80B41A}" type="pres">
      <dgm:prSet presAssocID="{BC6E9682-DAA0-4633-A8CD-7EA68D92B8A4}" presName="Name0" presStyleCnt="0">
        <dgm:presLayoutVars>
          <dgm:chMax val="1"/>
          <dgm:dir/>
          <dgm:animLvl val="ctr"/>
          <dgm:resizeHandles val="exact"/>
        </dgm:presLayoutVars>
      </dgm:prSet>
      <dgm:spPr/>
    </dgm:pt>
    <dgm:pt modelId="{D99ADDA0-D441-4806-91A9-8233680BA3F4}" type="pres">
      <dgm:prSet presAssocID="{6BC62314-210E-48D6-9430-D661BFFCE591}" presName="centerShape" presStyleLbl="node0" presStyleIdx="0" presStyleCnt="1"/>
      <dgm:spPr/>
    </dgm:pt>
    <dgm:pt modelId="{D97EB5A8-8143-47B4-AEBF-E05C9CA4D748}" type="pres">
      <dgm:prSet presAssocID="{4C068852-5D8C-43DC-96E4-45601AAF2FBF}" presName="node" presStyleLbl="node1" presStyleIdx="0" presStyleCnt="6" custRadScaleRad="100001" custRadScaleInc="1133">
        <dgm:presLayoutVars>
          <dgm:bulletEnabled val="1"/>
        </dgm:presLayoutVars>
      </dgm:prSet>
      <dgm:spPr/>
    </dgm:pt>
    <dgm:pt modelId="{AAE492A1-4096-4DC7-8CF4-5F6CA1123DE8}" type="pres">
      <dgm:prSet presAssocID="{4C068852-5D8C-43DC-96E4-45601AAF2FBF}" presName="dummy" presStyleCnt="0"/>
      <dgm:spPr/>
    </dgm:pt>
    <dgm:pt modelId="{CC384140-6CA1-47C1-9462-EB0AC93B914B}" type="pres">
      <dgm:prSet presAssocID="{B3E90209-EF27-4E92-9432-63D6BFD43671}" presName="sibTrans" presStyleLbl="sibTrans2D1" presStyleIdx="0" presStyleCnt="6"/>
      <dgm:spPr/>
    </dgm:pt>
    <dgm:pt modelId="{8FAC5FBB-78F9-4C56-A025-530C42AEB2EF}" type="pres">
      <dgm:prSet presAssocID="{943C212E-2956-4B76-9A0D-331624B52EFB}" presName="node" presStyleLbl="node1" presStyleIdx="1" presStyleCnt="6">
        <dgm:presLayoutVars>
          <dgm:bulletEnabled val="1"/>
        </dgm:presLayoutVars>
      </dgm:prSet>
      <dgm:spPr/>
    </dgm:pt>
    <dgm:pt modelId="{A4E523D9-91F3-4334-93E0-69DFAA438A13}" type="pres">
      <dgm:prSet presAssocID="{943C212E-2956-4B76-9A0D-331624B52EFB}" presName="dummy" presStyleCnt="0"/>
      <dgm:spPr/>
    </dgm:pt>
    <dgm:pt modelId="{F3F1DC52-8995-4985-8A7E-10DF1C67B5A1}" type="pres">
      <dgm:prSet presAssocID="{68158134-3BB8-4272-AC8A-96641F194129}" presName="sibTrans" presStyleLbl="sibTrans2D1" presStyleIdx="1" presStyleCnt="6"/>
      <dgm:spPr/>
    </dgm:pt>
    <dgm:pt modelId="{A5496119-F67F-409B-B2DC-5B85D6EE74B6}" type="pres">
      <dgm:prSet presAssocID="{335E56D2-FBD4-4FDB-8CE5-C9A7510C1026}" presName="node" presStyleLbl="node1" presStyleIdx="2" presStyleCnt="6">
        <dgm:presLayoutVars>
          <dgm:bulletEnabled val="1"/>
        </dgm:presLayoutVars>
      </dgm:prSet>
      <dgm:spPr/>
    </dgm:pt>
    <dgm:pt modelId="{91D9AF92-0EA4-468B-A2FC-6863833DBC62}" type="pres">
      <dgm:prSet presAssocID="{335E56D2-FBD4-4FDB-8CE5-C9A7510C1026}" presName="dummy" presStyleCnt="0"/>
      <dgm:spPr/>
    </dgm:pt>
    <dgm:pt modelId="{FCE7FC07-D07E-4D29-80BA-F5E2963771FC}" type="pres">
      <dgm:prSet presAssocID="{BE301956-F2B1-4480-B544-D0474678A376}" presName="sibTrans" presStyleLbl="sibTrans2D1" presStyleIdx="2" presStyleCnt="6"/>
      <dgm:spPr/>
    </dgm:pt>
    <dgm:pt modelId="{301A3A94-0AA2-4C32-92FA-0586347E0926}" type="pres">
      <dgm:prSet presAssocID="{B785AAE8-133F-4FF2-8218-D2478C9D1B94}" presName="node" presStyleLbl="node1" presStyleIdx="3" presStyleCnt="6">
        <dgm:presLayoutVars>
          <dgm:bulletEnabled val="1"/>
        </dgm:presLayoutVars>
      </dgm:prSet>
      <dgm:spPr/>
    </dgm:pt>
    <dgm:pt modelId="{9EA2210F-EEC9-4E62-A3B9-9282D6CD527F}" type="pres">
      <dgm:prSet presAssocID="{B785AAE8-133F-4FF2-8218-D2478C9D1B94}" presName="dummy" presStyleCnt="0"/>
      <dgm:spPr/>
    </dgm:pt>
    <dgm:pt modelId="{C2A969C6-DC3E-4991-92FE-87A8E6C70CDD}" type="pres">
      <dgm:prSet presAssocID="{22FD27EC-0853-47D4-BB8D-CDA2F8541DA7}" presName="sibTrans" presStyleLbl="sibTrans2D1" presStyleIdx="3" presStyleCnt="6"/>
      <dgm:spPr/>
    </dgm:pt>
    <dgm:pt modelId="{D1F28037-1994-4B17-9B1C-93FA9E718B0E}" type="pres">
      <dgm:prSet presAssocID="{5E7A535E-8F14-428E-BEA3-0D2630562D32}" presName="node" presStyleLbl="node1" presStyleIdx="4" presStyleCnt="6">
        <dgm:presLayoutVars>
          <dgm:bulletEnabled val="1"/>
        </dgm:presLayoutVars>
      </dgm:prSet>
      <dgm:spPr/>
    </dgm:pt>
    <dgm:pt modelId="{AF5B0ADF-8A5A-43C3-BE4A-C9221ADE8D98}" type="pres">
      <dgm:prSet presAssocID="{5E7A535E-8F14-428E-BEA3-0D2630562D32}" presName="dummy" presStyleCnt="0"/>
      <dgm:spPr/>
    </dgm:pt>
    <dgm:pt modelId="{79D5A1CA-F02E-4D69-B2B3-A938CAEAE89D}" type="pres">
      <dgm:prSet presAssocID="{FBAC8871-E0DC-4032-B926-37F3832A573F}" presName="sibTrans" presStyleLbl="sibTrans2D1" presStyleIdx="4" presStyleCnt="6"/>
      <dgm:spPr/>
    </dgm:pt>
    <dgm:pt modelId="{525B2490-77EE-451C-95E3-31EB5C001F58}" type="pres">
      <dgm:prSet presAssocID="{9AA4A5EA-A250-48AF-A778-2D9E90E77D12}" presName="node" presStyleLbl="node1" presStyleIdx="5" presStyleCnt="6">
        <dgm:presLayoutVars>
          <dgm:bulletEnabled val="1"/>
        </dgm:presLayoutVars>
      </dgm:prSet>
      <dgm:spPr/>
    </dgm:pt>
    <dgm:pt modelId="{91E910F1-EB02-4BA2-A503-79BA6EFA5D51}" type="pres">
      <dgm:prSet presAssocID="{9AA4A5EA-A250-48AF-A778-2D9E90E77D12}" presName="dummy" presStyleCnt="0"/>
      <dgm:spPr/>
    </dgm:pt>
    <dgm:pt modelId="{ACA7EC35-FA4B-4FC6-9E35-12A752353CDD}" type="pres">
      <dgm:prSet presAssocID="{ECA1FDB8-DB62-412D-9FF9-4A7E08C8D5F7}" presName="sibTrans" presStyleLbl="sibTrans2D1" presStyleIdx="5" presStyleCnt="6"/>
      <dgm:spPr/>
    </dgm:pt>
  </dgm:ptLst>
  <dgm:cxnLst>
    <dgm:cxn modelId="{4F0C9704-26AA-4A8A-8722-FFB9AC283282}" srcId="{6BC62314-210E-48D6-9430-D661BFFCE591}" destId="{335E56D2-FBD4-4FDB-8CE5-C9A7510C1026}" srcOrd="2" destOrd="0" parTransId="{5060C050-4618-4661-ADE6-3B8E494D06C8}" sibTransId="{BE301956-F2B1-4480-B544-D0474678A376}"/>
    <dgm:cxn modelId="{6D895C06-F6BE-48B0-99FB-DB3BC789B71D}" type="presOf" srcId="{BE301956-F2B1-4480-B544-D0474678A376}" destId="{FCE7FC07-D07E-4D29-80BA-F5E2963771FC}" srcOrd="0" destOrd="0" presId="urn:microsoft.com/office/officeart/2005/8/layout/radial6"/>
    <dgm:cxn modelId="{54A25009-176B-4EC1-B7FB-0E99637DC555}" srcId="{6BC62314-210E-48D6-9430-D661BFFCE591}" destId="{4C068852-5D8C-43DC-96E4-45601AAF2FBF}" srcOrd="0" destOrd="0" parTransId="{7E6A9E75-BE66-4BD2-878F-824050E27F9A}" sibTransId="{B3E90209-EF27-4E92-9432-63D6BFD43671}"/>
    <dgm:cxn modelId="{B8C26C17-AFEC-4BE9-87B4-8011B9A03C59}" type="presOf" srcId="{B3E90209-EF27-4E92-9432-63D6BFD43671}" destId="{CC384140-6CA1-47C1-9462-EB0AC93B914B}" srcOrd="0" destOrd="0" presId="urn:microsoft.com/office/officeart/2005/8/layout/radial6"/>
    <dgm:cxn modelId="{3398B644-7219-4641-95A7-F7B9399676F3}" type="presOf" srcId="{943C212E-2956-4B76-9A0D-331624B52EFB}" destId="{8FAC5FBB-78F9-4C56-A025-530C42AEB2EF}" srcOrd="0" destOrd="0" presId="urn:microsoft.com/office/officeart/2005/8/layout/radial6"/>
    <dgm:cxn modelId="{1A78C946-C3A0-4B2A-9448-F42A3DCCFC59}" srcId="{BC6E9682-DAA0-4633-A8CD-7EA68D92B8A4}" destId="{6BC62314-210E-48D6-9430-D661BFFCE591}" srcOrd="0" destOrd="0" parTransId="{4F51866D-6C76-4BF9-A6A4-CEF20DB7FA2D}" sibTransId="{243CBC98-6AAA-4DD6-8B9E-D296959E04F9}"/>
    <dgm:cxn modelId="{F4A7BA7D-CC34-4CBD-ABEA-7E4EA8961B53}" type="presOf" srcId="{68158134-3BB8-4272-AC8A-96641F194129}" destId="{F3F1DC52-8995-4985-8A7E-10DF1C67B5A1}" srcOrd="0" destOrd="0" presId="urn:microsoft.com/office/officeart/2005/8/layout/radial6"/>
    <dgm:cxn modelId="{E2712D90-0257-4A8C-ADD7-B3CB0FBE9A6C}" type="presOf" srcId="{BC6E9682-DAA0-4633-A8CD-7EA68D92B8A4}" destId="{93FF05C0-C83E-459F-A03E-202A1A80B41A}" srcOrd="0" destOrd="0" presId="urn:microsoft.com/office/officeart/2005/8/layout/radial6"/>
    <dgm:cxn modelId="{DBABA89E-03C9-46C1-B1C5-B68D6380C72C}" type="presOf" srcId="{B785AAE8-133F-4FF2-8218-D2478C9D1B94}" destId="{301A3A94-0AA2-4C32-92FA-0586347E0926}" srcOrd="0" destOrd="0" presId="urn:microsoft.com/office/officeart/2005/8/layout/radial6"/>
    <dgm:cxn modelId="{0CDA33A1-3EE2-4270-9D48-82AE460C40EF}" type="presOf" srcId="{FBAC8871-E0DC-4032-B926-37F3832A573F}" destId="{79D5A1CA-F02E-4D69-B2B3-A938CAEAE89D}" srcOrd="0" destOrd="0" presId="urn:microsoft.com/office/officeart/2005/8/layout/radial6"/>
    <dgm:cxn modelId="{CAC7ABA4-3A1F-488A-9FDE-E190512DD86D}" type="presOf" srcId="{4C068852-5D8C-43DC-96E4-45601AAF2FBF}" destId="{D97EB5A8-8143-47B4-AEBF-E05C9CA4D748}" srcOrd="0" destOrd="0" presId="urn:microsoft.com/office/officeart/2005/8/layout/radial6"/>
    <dgm:cxn modelId="{91AE86B3-C64E-48B0-91C3-A1C5B42F11BA}" srcId="{6BC62314-210E-48D6-9430-D661BFFCE591}" destId="{9AA4A5EA-A250-48AF-A778-2D9E90E77D12}" srcOrd="5" destOrd="0" parTransId="{87409E4C-9667-45AB-86EE-178E461775BB}" sibTransId="{ECA1FDB8-DB62-412D-9FF9-4A7E08C8D5F7}"/>
    <dgm:cxn modelId="{64AFB4BD-A705-4CB3-A84C-C25FAB93765A}" type="presOf" srcId="{335E56D2-FBD4-4FDB-8CE5-C9A7510C1026}" destId="{A5496119-F67F-409B-B2DC-5B85D6EE74B6}" srcOrd="0" destOrd="0" presId="urn:microsoft.com/office/officeart/2005/8/layout/radial6"/>
    <dgm:cxn modelId="{ECA607DA-BD5D-429D-BD09-3CFCBA3A04D6}" type="presOf" srcId="{6BC62314-210E-48D6-9430-D661BFFCE591}" destId="{D99ADDA0-D441-4806-91A9-8233680BA3F4}" srcOrd="0" destOrd="0" presId="urn:microsoft.com/office/officeart/2005/8/layout/radial6"/>
    <dgm:cxn modelId="{C11612DB-22DF-4B4B-B816-38B28729D6B9}" srcId="{6BC62314-210E-48D6-9430-D661BFFCE591}" destId="{B785AAE8-133F-4FF2-8218-D2478C9D1B94}" srcOrd="3" destOrd="0" parTransId="{F077D5F7-DAA7-411C-A4E5-1A6841871D2B}" sibTransId="{22FD27EC-0853-47D4-BB8D-CDA2F8541DA7}"/>
    <dgm:cxn modelId="{67F66CDC-840C-4EDE-AD5F-FCFBB6E4C1A9}" type="presOf" srcId="{5E7A535E-8F14-428E-BEA3-0D2630562D32}" destId="{D1F28037-1994-4B17-9B1C-93FA9E718B0E}" srcOrd="0" destOrd="0" presId="urn:microsoft.com/office/officeart/2005/8/layout/radial6"/>
    <dgm:cxn modelId="{CDDBA8E4-CF77-4EB0-B2C2-B29774C42EB4}" type="presOf" srcId="{22FD27EC-0853-47D4-BB8D-CDA2F8541DA7}" destId="{C2A969C6-DC3E-4991-92FE-87A8E6C70CDD}" srcOrd="0" destOrd="0" presId="urn:microsoft.com/office/officeart/2005/8/layout/radial6"/>
    <dgm:cxn modelId="{514813E7-3EA2-4773-A8E8-8E9A3BEF50B6}" type="presOf" srcId="{9AA4A5EA-A250-48AF-A778-2D9E90E77D12}" destId="{525B2490-77EE-451C-95E3-31EB5C001F58}" srcOrd="0" destOrd="0" presId="urn:microsoft.com/office/officeart/2005/8/layout/radial6"/>
    <dgm:cxn modelId="{A450B8E9-947F-4B58-A829-13F453842291}" type="presOf" srcId="{ECA1FDB8-DB62-412D-9FF9-4A7E08C8D5F7}" destId="{ACA7EC35-FA4B-4FC6-9E35-12A752353CDD}" srcOrd="0" destOrd="0" presId="urn:microsoft.com/office/officeart/2005/8/layout/radial6"/>
    <dgm:cxn modelId="{545E61F1-E9AD-4FFF-AA24-01998F600704}" srcId="{6BC62314-210E-48D6-9430-D661BFFCE591}" destId="{943C212E-2956-4B76-9A0D-331624B52EFB}" srcOrd="1" destOrd="0" parTransId="{2DC278E0-70C3-438A-8796-546B0C63A679}" sibTransId="{68158134-3BB8-4272-AC8A-96641F194129}"/>
    <dgm:cxn modelId="{784987FA-6DB1-4790-9ACB-894A2487D50B}" srcId="{6BC62314-210E-48D6-9430-D661BFFCE591}" destId="{5E7A535E-8F14-428E-BEA3-0D2630562D32}" srcOrd="4" destOrd="0" parTransId="{B1087E2A-12DA-4D35-80B7-33A581C86288}" sibTransId="{FBAC8871-E0DC-4032-B926-37F3832A573F}"/>
    <dgm:cxn modelId="{38EAEF26-908F-4CF5-A644-B76F5C66777C}" type="presParOf" srcId="{93FF05C0-C83E-459F-A03E-202A1A80B41A}" destId="{D99ADDA0-D441-4806-91A9-8233680BA3F4}" srcOrd="0" destOrd="0" presId="urn:microsoft.com/office/officeart/2005/8/layout/radial6"/>
    <dgm:cxn modelId="{83F368C2-BB03-408E-B33F-AFB2F4FA9DAC}" type="presParOf" srcId="{93FF05C0-C83E-459F-A03E-202A1A80B41A}" destId="{D97EB5A8-8143-47B4-AEBF-E05C9CA4D748}" srcOrd="1" destOrd="0" presId="urn:microsoft.com/office/officeart/2005/8/layout/radial6"/>
    <dgm:cxn modelId="{56A7D95E-C145-4DDE-91CD-439B22CDA23D}" type="presParOf" srcId="{93FF05C0-C83E-459F-A03E-202A1A80B41A}" destId="{AAE492A1-4096-4DC7-8CF4-5F6CA1123DE8}" srcOrd="2" destOrd="0" presId="urn:microsoft.com/office/officeart/2005/8/layout/radial6"/>
    <dgm:cxn modelId="{35485665-FFDD-4008-A528-567546E4CF64}" type="presParOf" srcId="{93FF05C0-C83E-459F-A03E-202A1A80B41A}" destId="{CC384140-6CA1-47C1-9462-EB0AC93B914B}" srcOrd="3" destOrd="0" presId="urn:microsoft.com/office/officeart/2005/8/layout/radial6"/>
    <dgm:cxn modelId="{3A98B948-B095-4CAB-A426-F9753F817D41}" type="presParOf" srcId="{93FF05C0-C83E-459F-A03E-202A1A80B41A}" destId="{8FAC5FBB-78F9-4C56-A025-530C42AEB2EF}" srcOrd="4" destOrd="0" presId="urn:microsoft.com/office/officeart/2005/8/layout/radial6"/>
    <dgm:cxn modelId="{73E21E00-D4C5-45FB-B9F3-903CE6197792}" type="presParOf" srcId="{93FF05C0-C83E-459F-A03E-202A1A80B41A}" destId="{A4E523D9-91F3-4334-93E0-69DFAA438A13}" srcOrd="5" destOrd="0" presId="urn:microsoft.com/office/officeart/2005/8/layout/radial6"/>
    <dgm:cxn modelId="{0748A164-3745-4BD0-AA6C-E586D77BDBAE}" type="presParOf" srcId="{93FF05C0-C83E-459F-A03E-202A1A80B41A}" destId="{F3F1DC52-8995-4985-8A7E-10DF1C67B5A1}" srcOrd="6" destOrd="0" presId="urn:microsoft.com/office/officeart/2005/8/layout/radial6"/>
    <dgm:cxn modelId="{8672423B-C62F-45A0-A19F-4F5565CD814A}" type="presParOf" srcId="{93FF05C0-C83E-459F-A03E-202A1A80B41A}" destId="{A5496119-F67F-409B-B2DC-5B85D6EE74B6}" srcOrd="7" destOrd="0" presId="urn:microsoft.com/office/officeart/2005/8/layout/radial6"/>
    <dgm:cxn modelId="{49946067-CF82-42DF-A0B2-F3789E35EA20}" type="presParOf" srcId="{93FF05C0-C83E-459F-A03E-202A1A80B41A}" destId="{91D9AF92-0EA4-468B-A2FC-6863833DBC62}" srcOrd="8" destOrd="0" presId="urn:microsoft.com/office/officeart/2005/8/layout/radial6"/>
    <dgm:cxn modelId="{48B351E7-8E82-49F2-B81F-DB2420622991}" type="presParOf" srcId="{93FF05C0-C83E-459F-A03E-202A1A80B41A}" destId="{FCE7FC07-D07E-4D29-80BA-F5E2963771FC}" srcOrd="9" destOrd="0" presId="urn:microsoft.com/office/officeart/2005/8/layout/radial6"/>
    <dgm:cxn modelId="{379A616B-F993-4D58-A89D-DD8D1CEF2A75}" type="presParOf" srcId="{93FF05C0-C83E-459F-A03E-202A1A80B41A}" destId="{301A3A94-0AA2-4C32-92FA-0586347E0926}" srcOrd="10" destOrd="0" presId="urn:microsoft.com/office/officeart/2005/8/layout/radial6"/>
    <dgm:cxn modelId="{20F0D6D7-56C8-4F3E-9246-C0AE35E5202F}" type="presParOf" srcId="{93FF05C0-C83E-459F-A03E-202A1A80B41A}" destId="{9EA2210F-EEC9-4E62-A3B9-9282D6CD527F}" srcOrd="11" destOrd="0" presId="urn:microsoft.com/office/officeart/2005/8/layout/radial6"/>
    <dgm:cxn modelId="{AB85C688-0AFC-4E87-A48C-0BF41B4C73A2}" type="presParOf" srcId="{93FF05C0-C83E-459F-A03E-202A1A80B41A}" destId="{C2A969C6-DC3E-4991-92FE-87A8E6C70CDD}" srcOrd="12" destOrd="0" presId="urn:microsoft.com/office/officeart/2005/8/layout/radial6"/>
    <dgm:cxn modelId="{333D55CB-6940-4760-9D50-A753E5D863A4}" type="presParOf" srcId="{93FF05C0-C83E-459F-A03E-202A1A80B41A}" destId="{D1F28037-1994-4B17-9B1C-93FA9E718B0E}" srcOrd="13" destOrd="0" presId="urn:microsoft.com/office/officeart/2005/8/layout/radial6"/>
    <dgm:cxn modelId="{1E341E6A-F698-43A1-A366-F3DF9139EDE5}" type="presParOf" srcId="{93FF05C0-C83E-459F-A03E-202A1A80B41A}" destId="{AF5B0ADF-8A5A-43C3-BE4A-C9221ADE8D98}" srcOrd="14" destOrd="0" presId="urn:microsoft.com/office/officeart/2005/8/layout/radial6"/>
    <dgm:cxn modelId="{0DCB80F3-8544-4F31-B94F-02D9932D9C94}" type="presParOf" srcId="{93FF05C0-C83E-459F-A03E-202A1A80B41A}" destId="{79D5A1CA-F02E-4D69-B2B3-A938CAEAE89D}" srcOrd="15" destOrd="0" presId="urn:microsoft.com/office/officeart/2005/8/layout/radial6"/>
    <dgm:cxn modelId="{9BC03670-D858-4594-862D-203F8FE73BF1}" type="presParOf" srcId="{93FF05C0-C83E-459F-A03E-202A1A80B41A}" destId="{525B2490-77EE-451C-95E3-31EB5C001F58}" srcOrd="16" destOrd="0" presId="urn:microsoft.com/office/officeart/2005/8/layout/radial6"/>
    <dgm:cxn modelId="{AC6E9A84-FD6C-437A-9235-F417C307AE1E}" type="presParOf" srcId="{93FF05C0-C83E-459F-A03E-202A1A80B41A}" destId="{91E910F1-EB02-4BA2-A503-79BA6EFA5D51}" srcOrd="17" destOrd="0" presId="urn:microsoft.com/office/officeart/2005/8/layout/radial6"/>
    <dgm:cxn modelId="{BF3D9B68-0067-4992-A778-119589E8A2F7}" type="presParOf" srcId="{93FF05C0-C83E-459F-A03E-202A1A80B41A}" destId="{ACA7EC35-FA4B-4FC6-9E35-12A752353CD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E9682-DAA0-4633-A8CD-7EA68D92B8A4}"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US"/>
        </a:p>
      </dgm:t>
    </dgm:pt>
    <dgm:pt modelId="{6BC62314-210E-48D6-9430-D661BFFCE591}">
      <dgm:prSet phldrT="[Text]"/>
      <dgm:spPr>
        <a:xfrm>
          <a:off x="559266" y="635113"/>
          <a:ext cx="660004" cy="660004"/>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Patient, family &amp; caregivers</a:t>
          </a:r>
        </a:p>
      </dgm:t>
    </dgm:pt>
    <dgm:pt modelId="{4F51866D-6C76-4BF9-A6A4-CEF20DB7FA2D}" type="parTrans" cxnId="{1A78C946-C3A0-4B2A-9448-F42A3DCCFC59}">
      <dgm:prSet/>
      <dgm:spPr/>
      <dgm:t>
        <a:bodyPr/>
        <a:lstStyle/>
        <a:p>
          <a:endParaRPr lang="en-US"/>
        </a:p>
      </dgm:t>
    </dgm:pt>
    <dgm:pt modelId="{243CBC98-6AAA-4DD6-8B9E-D296959E04F9}" type="sibTrans" cxnId="{1A78C946-C3A0-4B2A-9448-F42A3DCCFC59}">
      <dgm:prSet/>
      <dgm:spPr/>
      <dgm:t>
        <a:bodyPr/>
        <a:lstStyle/>
        <a:p>
          <a:endParaRPr lang="en-US"/>
        </a:p>
      </dgm:t>
    </dgm:pt>
    <dgm:pt modelId="{4C068852-5D8C-43DC-96E4-45601AAF2FBF}">
      <dgm:prSet phldrT="[Text]"/>
      <dgm:spPr>
        <a:xfrm>
          <a:off x="658267" y="541"/>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Standardised national reporting</a:t>
          </a:r>
        </a:p>
      </dgm:t>
    </dgm:pt>
    <dgm:pt modelId="{7E6A9E75-BE66-4BD2-878F-824050E27F9A}" type="parTrans" cxnId="{54A25009-176B-4EC1-B7FB-0E99637DC555}">
      <dgm:prSet/>
      <dgm:spPr/>
      <dgm:t>
        <a:bodyPr/>
        <a:lstStyle/>
        <a:p>
          <a:endParaRPr lang="en-US"/>
        </a:p>
      </dgm:t>
    </dgm:pt>
    <dgm:pt modelId="{B3E90209-EF27-4E92-9432-63D6BFD43671}" type="sibTrans" cxnId="{54A25009-176B-4EC1-B7FB-0E99637DC555}">
      <dgm:prSet/>
      <dgm:spPr>
        <a:xfrm>
          <a:off x="139064" y="214911"/>
          <a:ext cx="1500409" cy="1500409"/>
        </a:xfrm>
        <a:prstGeom prst="blockArc">
          <a:avLst>
            <a:gd name="adj1" fmla="val 16200000"/>
            <a:gd name="adj2" fmla="val 198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43C212E-2956-4B76-9A0D-331624B52EFB}">
      <dgm:prSet phldrT="[Text]"/>
      <dgm:spPr>
        <a:xfrm>
          <a:off x="1293559" y="367328"/>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Systems for learning</a:t>
          </a:r>
        </a:p>
      </dgm:t>
    </dgm:pt>
    <dgm:pt modelId="{2DC278E0-70C3-438A-8796-546B0C63A679}" type="parTrans" cxnId="{545E61F1-E9AD-4FFF-AA24-01998F600704}">
      <dgm:prSet/>
      <dgm:spPr/>
      <dgm:t>
        <a:bodyPr/>
        <a:lstStyle/>
        <a:p>
          <a:endParaRPr lang="en-US"/>
        </a:p>
      </dgm:t>
    </dgm:pt>
    <dgm:pt modelId="{68158134-3BB8-4272-AC8A-96641F194129}" type="sibTrans" cxnId="{545E61F1-E9AD-4FFF-AA24-01998F600704}">
      <dgm:prSet/>
      <dgm:spPr>
        <a:xfrm>
          <a:off x="139064" y="214911"/>
          <a:ext cx="1500409" cy="1500409"/>
        </a:xfrm>
        <a:prstGeom prst="blockArc">
          <a:avLst>
            <a:gd name="adj1" fmla="val 19800000"/>
            <a:gd name="adj2" fmla="val 18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5E7A535E-8F14-428E-BEA3-0D2630562D32}">
      <dgm:prSet phldrT="[Text]"/>
      <dgm:spPr>
        <a:xfrm>
          <a:off x="22974" y="1100900"/>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Support for staff incl. psychological safety </a:t>
          </a:r>
        </a:p>
      </dgm:t>
    </dgm:pt>
    <dgm:pt modelId="{B1087E2A-12DA-4D35-80B7-33A581C86288}" type="parTrans" cxnId="{784987FA-6DB1-4790-9ACB-894A2487D50B}">
      <dgm:prSet/>
      <dgm:spPr/>
      <dgm:t>
        <a:bodyPr/>
        <a:lstStyle/>
        <a:p>
          <a:endParaRPr lang="en-US"/>
        </a:p>
      </dgm:t>
    </dgm:pt>
    <dgm:pt modelId="{FBAC8871-E0DC-4032-B926-37F3832A573F}" type="sibTrans" cxnId="{784987FA-6DB1-4790-9ACB-894A2487D50B}">
      <dgm:prSet/>
      <dgm:spPr>
        <a:xfrm>
          <a:off x="139064" y="214911"/>
          <a:ext cx="1500409" cy="1500409"/>
        </a:xfrm>
        <a:prstGeom prst="blockArc">
          <a:avLst>
            <a:gd name="adj1" fmla="val 9000000"/>
            <a:gd name="adj2" fmla="val 126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AA4A5EA-A250-48AF-A778-2D9E90E77D12}">
      <dgm:prSet phldrT="[Text]"/>
      <dgm:spPr>
        <a:xfrm>
          <a:off x="22974" y="367328"/>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Appropriate timelines</a:t>
          </a:r>
        </a:p>
      </dgm:t>
    </dgm:pt>
    <dgm:pt modelId="{87409E4C-9667-45AB-86EE-178E461775BB}" type="parTrans" cxnId="{91AE86B3-C64E-48B0-91C3-A1C5B42F11BA}">
      <dgm:prSet/>
      <dgm:spPr/>
      <dgm:t>
        <a:bodyPr/>
        <a:lstStyle/>
        <a:p>
          <a:endParaRPr lang="en-US"/>
        </a:p>
      </dgm:t>
    </dgm:pt>
    <dgm:pt modelId="{ECA1FDB8-DB62-412D-9FF9-4A7E08C8D5F7}" type="sibTrans" cxnId="{91AE86B3-C64E-48B0-91C3-A1C5B42F11BA}">
      <dgm:prSet/>
      <dgm:spPr>
        <a:xfrm>
          <a:off x="139064" y="214911"/>
          <a:ext cx="1500409" cy="1500409"/>
        </a:xfrm>
        <a:prstGeom prst="blockArc">
          <a:avLst>
            <a:gd name="adj1" fmla="val 12600000"/>
            <a:gd name="adj2" fmla="val 162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335E56D2-FBD4-4FDB-8CE5-C9A7510C1026}">
      <dgm:prSet phldrT="[Text]"/>
      <dgm:spPr>
        <a:xfrm>
          <a:off x="1293559" y="1100900"/>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Good quality reviews</a:t>
          </a:r>
        </a:p>
      </dgm:t>
    </dgm:pt>
    <dgm:pt modelId="{5060C050-4618-4661-ADE6-3B8E494D06C8}" type="parTrans" cxnId="{4F0C9704-26AA-4A8A-8722-FFB9AC283282}">
      <dgm:prSet/>
      <dgm:spPr/>
      <dgm:t>
        <a:bodyPr/>
        <a:lstStyle/>
        <a:p>
          <a:endParaRPr lang="en-US"/>
        </a:p>
      </dgm:t>
    </dgm:pt>
    <dgm:pt modelId="{BE301956-F2B1-4480-B544-D0474678A376}" type="sibTrans" cxnId="{4F0C9704-26AA-4A8A-8722-FFB9AC283282}">
      <dgm:prSet/>
      <dgm:spPr>
        <a:xfrm>
          <a:off x="139064" y="214911"/>
          <a:ext cx="1500409" cy="1500409"/>
        </a:xfrm>
        <a:prstGeom prst="blockArc">
          <a:avLst>
            <a:gd name="adj1" fmla="val 1800000"/>
            <a:gd name="adj2" fmla="val 54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B785AAE8-133F-4FF2-8218-D2478C9D1B94}">
      <dgm:prSet phldrT="[Text]"/>
      <dgm:spPr>
        <a:xfrm>
          <a:off x="658267" y="1467687"/>
          <a:ext cx="462003" cy="462003"/>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ln>
        <a:effectLst/>
      </dgm:spPr>
      <dgm:t>
        <a:bodyPr/>
        <a:lstStyle/>
        <a:p>
          <a:pPr>
            <a:buNone/>
          </a:pPr>
          <a:r>
            <a:rPr lang="en-GB" noProof="0">
              <a:solidFill>
                <a:sysClr val="window" lastClr="FFFFFF"/>
              </a:solidFill>
              <a:latin typeface="Calibri"/>
              <a:ea typeface="+mn-ea"/>
              <a:cs typeface="+mn-cs"/>
            </a:rPr>
            <a:t>Partnership working</a:t>
          </a:r>
        </a:p>
      </dgm:t>
    </dgm:pt>
    <dgm:pt modelId="{F077D5F7-DAA7-411C-A4E5-1A6841871D2B}" type="parTrans" cxnId="{C11612DB-22DF-4B4B-B816-38B28729D6B9}">
      <dgm:prSet/>
      <dgm:spPr/>
      <dgm:t>
        <a:bodyPr/>
        <a:lstStyle/>
        <a:p>
          <a:endParaRPr lang="en-US"/>
        </a:p>
      </dgm:t>
    </dgm:pt>
    <dgm:pt modelId="{22FD27EC-0853-47D4-BB8D-CDA2F8541DA7}" type="sibTrans" cxnId="{C11612DB-22DF-4B4B-B816-38B28729D6B9}">
      <dgm:prSet/>
      <dgm:spPr>
        <a:xfrm>
          <a:off x="139064" y="214911"/>
          <a:ext cx="1500409" cy="1500409"/>
        </a:xfrm>
        <a:prstGeom prst="blockArc">
          <a:avLst>
            <a:gd name="adj1" fmla="val 5400000"/>
            <a:gd name="adj2" fmla="val 9000000"/>
            <a:gd name="adj3" fmla="val 4434"/>
          </a:avLst>
        </a:prstGeom>
        <a:solidFill>
          <a:srgbClr val="1B4C87">
            <a:tint val="60000"/>
            <a:hueOff val="0"/>
            <a:satOff val="0"/>
            <a:lumOff val="0"/>
            <a:alphaOff val="0"/>
          </a:srgbClr>
        </a:solidFill>
        <a:ln>
          <a:noFill/>
        </a:ln>
        <a:effectLst/>
      </dgm:spPr>
      <dgm:t>
        <a:bodyPr/>
        <a:lstStyle/>
        <a:p>
          <a:endParaRPr lang="en-GB" noProof="0"/>
        </a:p>
      </dgm:t>
    </dgm:pt>
    <dgm:pt modelId="{93FF05C0-C83E-459F-A03E-202A1A80B41A}" type="pres">
      <dgm:prSet presAssocID="{BC6E9682-DAA0-4633-A8CD-7EA68D92B8A4}" presName="Name0" presStyleCnt="0">
        <dgm:presLayoutVars>
          <dgm:chMax val="1"/>
          <dgm:dir/>
          <dgm:animLvl val="ctr"/>
          <dgm:resizeHandles val="exact"/>
        </dgm:presLayoutVars>
      </dgm:prSet>
      <dgm:spPr/>
    </dgm:pt>
    <dgm:pt modelId="{D99ADDA0-D441-4806-91A9-8233680BA3F4}" type="pres">
      <dgm:prSet presAssocID="{6BC62314-210E-48D6-9430-D661BFFCE591}" presName="centerShape" presStyleLbl="node0" presStyleIdx="0" presStyleCnt="1"/>
      <dgm:spPr/>
    </dgm:pt>
    <dgm:pt modelId="{D97EB5A8-8143-47B4-AEBF-E05C9CA4D748}" type="pres">
      <dgm:prSet presAssocID="{4C068852-5D8C-43DC-96E4-45601AAF2FBF}" presName="node" presStyleLbl="node1" presStyleIdx="0" presStyleCnt="6" custRadScaleRad="100001" custRadScaleInc="1133">
        <dgm:presLayoutVars>
          <dgm:bulletEnabled val="1"/>
        </dgm:presLayoutVars>
      </dgm:prSet>
      <dgm:spPr/>
    </dgm:pt>
    <dgm:pt modelId="{AAE492A1-4096-4DC7-8CF4-5F6CA1123DE8}" type="pres">
      <dgm:prSet presAssocID="{4C068852-5D8C-43DC-96E4-45601AAF2FBF}" presName="dummy" presStyleCnt="0"/>
      <dgm:spPr/>
    </dgm:pt>
    <dgm:pt modelId="{CC384140-6CA1-47C1-9462-EB0AC93B914B}" type="pres">
      <dgm:prSet presAssocID="{B3E90209-EF27-4E92-9432-63D6BFD43671}" presName="sibTrans" presStyleLbl="sibTrans2D1" presStyleIdx="0" presStyleCnt="6"/>
      <dgm:spPr/>
    </dgm:pt>
    <dgm:pt modelId="{8FAC5FBB-78F9-4C56-A025-530C42AEB2EF}" type="pres">
      <dgm:prSet presAssocID="{943C212E-2956-4B76-9A0D-331624B52EFB}" presName="node" presStyleLbl="node1" presStyleIdx="1" presStyleCnt="6">
        <dgm:presLayoutVars>
          <dgm:bulletEnabled val="1"/>
        </dgm:presLayoutVars>
      </dgm:prSet>
      <dgm:spPr/>
    </dgm:pt>
    <dgm:pt modelId="{A4E523D9-91F3-4334-93E0-69DFAA438A13}" type="pres">
      <dgm:prSet presAssocID="{943C212E-2956-4B76-9A0D-331624B52EFB}" presName="dummy" presStyleCnt="0"/>
      <dgm:spPr/>
    </dgm:pt>
    <dgm:pt modelId="{F3F1DC52-8995-4985-8A7E-10DF1C67B5A1}" type="pres">
      <dgm:prSet presAssocID="{68158134-3BB8-4272-AC8A-96641F194129}" presName="sibTrans" presStyleLbl="sibTrans2D1" presStyleIdx="1" presStyleCnt="6"/>
      <dgm:spPr/>
    </dgm:pt>
    <dgm:pt modelId="{A5496119-F67F-409B-B2DC-5B85D6EE74B6}" type="pres">
      <dgm:prSet presAssocID="{335E56D2-FBD4-4FDB-8CE5-C9A7510C1026}" presName="node" presStyleLbl="node1" presStyleIdx="2" presStyleCnt="6">
        <dgm:presLayoutVars>
          <dgm:bulletEnabled val="1"/>
        </dgm:presLayoutVars>
      </dgm:prSet>
      <dgm:spPr/>
    </dgm:pt>
    <dgm:pt modelId="{91D9AF92-0EA4-468B-A2FC-6863833DBC62}" type="pres">
      <dgm:prSet presAssocID="{335E56D2-FBD4-4FDB-8CE5-C9A7510C1026}" presName="dummy" presStyleCnt="0"/>
      <dgm:spPr/>
    </dgm:pt>
    <dgm:pt modelId="{FCE7FC07-D07E-4D29-80BA-F5E2963771FC}" type="pres">
      <dgm:prSet presAssocID="{BE301956-F2B1-4480-B544-D0474678A376}" presName="sibTrans" presStyleLbl="sibTrans2D1" presStyleIdx="2" presStyleCnt="6"/>
      <dgm:spPr/>
    </dgm:pt>
    <dgm:pt modelId="{301A3A94-0AA2-4C32-92FA-0586347E0926}" type="pres">
      <dgm:prSet presAssocID="{B785AAE8-133F-4FF2-8218-D2478C9D1B94}" presName="node" presStyleLbl="node1" presStyleIdx="3" presStyleCnt="6">
        <dgm:presLayoutVars>
          <dgm:bulletEnabled val="1"/>
        </dgm:presLayoutVars>
      </dgm:prSet>
      <dgm:spPr/>
    </dgm:pt>
    <dgm:pt modelId="{9EA2210F-EEC9-4E62-A3B9-9282D6CD527F}" type="pres">
      <dgm:prSet presAssocID="{B785AAE8-133F-4FF2-8218-D2478C9D1B94}" presName="dummy" presStyleCnt="0"/>
      <dgm:spPr/>
    </dgm:pt>
    <dgm:pt modelId="{C2A969C6-DC3E-4991-92FE-87A8E6C70CDD}" type="pres">
      <dgm:prSet presAssocID="{22FD27EC-0853-47D4-BB8D-CDA2F8541DA7}" presName="sibTrans" presStyleLbl="sibTrans2D1" presStyleIdx="3" presStyleCnt="6"/>
      <dgm:spPr/>
    </dgm:pt>
    <dgm:pt modelId="{D1F28037-1994-4B17-9B1C-93FA9E718B0E}" type="pres">
      <dgm:prSet presAssocID="{5E7A535E-8F14-428E-BEA3-0D2630562D32}" presName="node" presStyleLbl="node1" presStyleIdx="4" presStyleCnt="6">
        <dgm:presLayoutVars>
          <dgm:bulletEnabled val="1"/>
        </dgm:presLayoutVars>
      </dgm:prSet>
      <dgm:spPr/>
    </dgm:pt>
    <dgm:pt modelId="{AF5B0ADF-8A5A-43C3-BE4A-C9221ADE8D98}" type="pres">
      <dgm:prSet presAssocID="{5E7A535E-8F14-428E-BEA3-0D2630562D32}" presName="dummy" presStyleCnt="0"/>
      <dgm:spPr/>
    </dgm:pt>
    <dgm:pt modelId="{79D5A1CA-F02E-4D69-B2B3-A938CAEAE89D}" type="pres">
      <dgm:prSet presAssocID="{FBAC8871-E0DC-4032-B926-37F3832A573F}" presName="sibTrans" presStyleLbl="sibTrans2D1" presStyleIdx="4" presStyleCnt="6"/>
      <dgm:spPr/>
    </dgm:pt>
    <dgm:pt modelId="{525B2490-77EE-451C-95E3-31EB5C001F58}" type="pres">
      <dgm:prSet presAssocID="{9AA4A5EA-A250-48AF-A778-2D9E90E77D12}" presName="node" presStyleLbl="node1" presStyleIdx="5" presStyleCnt="6">
        <dgm:presLayoutVars>
          <dgm:bulletEnabled val="1"/>
        </dgm:presLayoutVars>
      </dgm:prSet>
      <dgm:spPr/>
    </dgm:pt>
    <dgm:pt modelId="{91E910F1-EB02-4BA2-A503-79BA6EFA5D51}" type="pres">
      <dgm:prSet presAssocID="{9AA4A5EA-A250-48AF-A778-2D9E90E77D12}" presName="dummy" presStyleCnt="0"/>
      <dgm:spPr/>
    </dgm:pt>
    <dgm:pt modelId="{ACA7EC35-FA4B-4FC6-9E35-12A752353CDD}" type="pres">
      <dgm:prSet presAssocID="{ECA1FDB8-DB62-412D-9FF9-4A7E08C8D5F7}" presName="sibTrans" presStyleLbl="sibTrans2D1" presStyleIdx="5" presStyleCnt="6"/>
      <dgm:spPr/>
    </dgm:pt>
  </dgm:ptLst>
  <dgm:cxnLst>
    <dgm:cxn modelId="{4F0C9704-26AA-4A8A-8722-FFB9AC283282}" srcId="{6BC62314-210E-48D6-9430-D661BFFCE591}" destId="{335E56D2-FBD4-4FDB-8CE5-C9A7510C1026}" srcOrd="2" destOrd="0" parTransId="{5060C050-4618-4661-ADE6-3B8E494D06C8}" sibTransId="{BE301956-F2B1-4480-B544-D0474678A376}"/>
    <dgm:cxn modelId="{6D895C06-F6BE-48B0-99FB-DB3BC789B71D}" type="presOf" srcId="{BE301956-F2B1-4480-B544-D0474678A376}" destId="{FCE7FC07-D07E-4D29-80BA-F5E2963771FC}" srcOrd="0" destOrd="0" presId="urn:microsoft.com/office/officeart/2005/8/layout/radial6"/>
    <dgm:cxn modelId="{54A25009-176B-4EC1-B7FB-0E99637DC555}" srcId="{6BC62314-210E-48D6-9430-D661BFFCE591}" destId="{4C068852-5D8C-43DC-96E4-45601AAF2FBF}" srcOrd="0" destOrd="0" parTransId="{7E6A9E75-BE66-4BD2-878F-824050E27F9A}" sibTransId="{B3E90209-EF27-4E92-9432-63D6BFD43671}"/>
    <dgm:cxn modelId="{B8C26C17-AFEC-4BE9-87B4-8011B9A03C59}" type="presOf" srcId="{B3E90209-EF27-4E92-9432-63D6BFD43671}" destId="{CC384140-6CA1-47C1-9462-EB0AC93B914B}" srcOrd="0" destOrd="0" presId="urn:microsoft.com/office/officeart/2005/8/layout/radial6"/>
    <dgm:cxn modelId="{3398B644-7219-4641-95A7-F7B9399676F3}" type="presOf" srcId="{943C212E-2956-4B76-9A0D-331624B52EFB}" destId="{8FAC5FBB-78F9-4C56-A025-530C42AEB2EF}" srcOrd="0" destOrd="0" presId="urn:microsoft.com/office/officeart/2005/8/layout/radial6"/>
    <dgm:cxn modelId="{1A78C946-C3A0-4B2A-9448-F42A3DCCFC59}" srcId="{BC6E9682-DAA0-4633-A8CD-7EA68D92B8A4}" destId="{6BC62314-210E-48D6-9430-D661BFFCE591}" srcOrd="0" destOrd="0" parTransId="{4F51866D-6C76-4BF9-A6A4-CEF20DB7FA2D}" sibTransId="{243CBC98-6AAA-4DD6-8B9E-D296959E04F9}"/>
    <dgm:cxn modelId="{F4A7BA7D-CC34-4CBD-ABEA-7E4EA8961B53}" type="presOf" srcId="{68158134-3BB8-4272-AC8A-96641F194129}" destId="{F3F1DC52-8995-4985-8A7E-10DF1C67B5A1}" srcOrd="0" destOrd="0" presId="urn:microsoft.com/office/officeart/2005/8/layout/radial6"/>
    <dgm:cxn modelId="{E2712D90-0257-4A8C-ADD7-B3CB0FBE9A6C}" type="presOf" srcId="{BC6E9682-DAA0-4633-A8CD-7EA68D92B8A4}" destId="{93FF05C0-C83E-459F-A03E-202A1A80B41A}" srcOrd="0" destOrd="0" presId="urn:microsoft.com/office/officeart/2005/8/layout/radial6"/>
    <dgm:cxn modelId="{DBABA89E-03C9-46C1-B1C5-B68D6380C72C}" type="presOf" srcId="{B785AAE8-133F-4FF2-8218-D2478C9D1B94}" destId="{301A3A94-0AA2-4C32-92FA-0586347E0926}" srcOrd="0" destOrd="0" presId="urn:microsoft.com/office/officeart/2005/8/layout/radial6"/>
    <dgm:cxn modelId="{0CDA33A1-3EE2-4270-9D48-82AE460C40EF}" type="presOf" srcId="{FBAC8871-E0DC-4032-B926-37F3832A573F}" destId="{79D5A1CA-F02E-4D69-B2B3-A938CAEAE89D}" srcOrd="0" destOrd="0" presId="urn:microsoft.com/office/officeart/2005/8/layout/radial6"/>
    <dgm:cxn modelId="{CAC7ABA4-3A1F-488A-9FDE-E190512DD86D}" type="presOf" srcId="{4C068852-5D8C-43DC-96E4-45601AAF2FBF}" destId="{D97EB5A8-8143-47B4-AEBF-E05C9CA4D748}" srcOrd="0" destOrd="0" presId="urn:microsoft.com/office/officeart/2005/8/layout/radial6"/>
    <dgm:cxn modelId="{91AE86B3-C64E-48B0-91C3-A1C5B42F11BA}" srcId="{6BC62314-210E-48D6-9430-D661BFFCE591}" destId="{9AA4A5EA-A250-48AF-A778-2D9E90E77D12}" srcOrd="5" destOrd="0" parTransId="{87409E4C-9667-45AB-86EE-178E461775BB}" sibTransId="{ECA1FDB8-DB62-412D-9FF9-4A7E08C8D5F7}"/>
    <dgm:cxn modelId="{64AFB4BD-A705-4CB3-A84C-C25FAB93765A}" type="presOf" srcId="{335E56D2-FBD4-4FDB-8CE5-C9A7510C1026}" destId="{A5496119-F67F-409B-B2DC-5B85D6EE74B6}" srcOrd="0" destOrd="0" presId="urn:microsoft.com/office/officeart/2005/8/layout/radial6"/>
    <dgm:cxn modelId="{ECA607DA-BD5D-429D-BD09-3CFCBA3A04D6}" type="presOf" srcId="{6BC62314-210E-48D6-9430-D661BFFCE591}" destId="{D99ADDA0-D441-4806-91A9-8233680BA3F4}" srcOrd="0" destOrd="0" presId="urn:microsoft.com/office/officeart/2005/8/layout/radial6"/>
    <dgm:cxn modelId="{C11612DB-22DF-4B4B-B816-38B28729D6B9}" srcId="{6BC62314-210E-48D6-9430-D661BFFCE591}" destId="{B785AAE8-133F-4FF2-8218-D2478C9D1B94}" srcOrd="3" destOrd="0" parTransId="{F077D5F7-DAA7-411C-A4E5-1A6841871D2B}" sibTransId="{22FD27EC-0853-47D4-BB8D-CDA2F8541DA7}"/>
    <dgm:cxn modelId="{67F66CDC-840C-4EDE-AD5F-FCFBB6E4C1A9}" type="presOf" srcId="{5E7A535E-8F14-428E-BEA3-0D2630562D32}" destId="{D1F28037-1994-4B17-9B1C-93FA9E718B0E}" srcOrd="0" destOrd="0" presId="urn:microsoft.com/office/officeart/2005/8/layout/radial6"/>
    <dgm:cxn modelId="{CDDBA8E4-CF77-4EB0-B2C2-B29774C42EB4}" type="presOf" srcId="{22FD27EC-0853-47D4-BB8D-CDA2F8541DA7}" destId="{C2A969C6-DC3E-4991-92FE-87A8E6C70CDD}" srcOrd="0" destOrd="0" presId="urn:microsoft.com/office/officeart/2005/8/layout/radial6"/>
    <dgm:cxn modelId="{514813E7-3EA2-4773-A8E8-8E9A3BEF50B6}" type="presOf" srcId="{9AA4A5EA-A250-48AF-A778-2D9E90E77D12}" destId="{525B2490-77EE-451C-95E3-31EB5C001F58}" srcOrd="0" destOrd="0" presId="urn:microsoft.com/office/officeart/2005/8/layout/radial6"/>
    <dgm:cxn modelId="{A450B8E9-947F-4B58-A829-13F453842291}" type="presOf" srcId="{ECA1FDB8-DB62-412D-9FF9-4A7E08C8D5F7}" destId="{ACA7EC35-FA4B-4FC6-9E35-12A752353CDD}" srcOrd="0" destOrd="0" presId="urn:microsoft.com/office/officeart/2005/8/layout/radial6"/>
    <dgm:cxn modelId="{545E61F1-E9AD-4FFF-AA24-01998F600704}" srcId="{6BC62314-210E-48D6-9430-D661BFFCE591}" destId="{943C212E-2956-4B76-9A0D-331624B52EFB}" srcOrd="1" destOrd="0" parTransId="{2DC278E0-70C3-438A-8796-546B0C63A679}" sibTransId="{68158134-3BB8-4272-AC8A-96641F194129}"/>
    <dgm:cxn modelId="{784987FA-6DB1-4790-9ACB-894A2487D50B}" srcId="{6BC62314-210E-48D6-9430-D661BFFCE591}" destId="{5E7A535E-8F14-428E-BEA3-0D2630562D32}" srcOrd="4" destOrd="0" parTransId="{B1087E2A-12DA-4D35-80B7-33A581C86288}" sibTransId="{FBAC8871-E0DC-4032-B926-37F3832A573F}"/>
    <dgm:cxn modelId="{38EAEF26-908F-4CF5-A644-B76F5C66777C}" type="presParOf" srcId="{93FF05C0-C83E-459F-A03E-202A1A80B41A}" destId="{D99ADDA0-D441-4806-91A9-8233680BA3F4}" srcOrd="0" destOrd="0" presId="urn:microsoft.com/office/officeart/2005/8/layout/radial6"/>
    <dgm:cxn modelId="{83F368C2-BB03-408E-B33F-AFB2F4FA9DAC}" type="presParOf" srcId="{93FF05C0-C83E-459F-A03E-202A1A80B41A}" destId="{D97EB5A8-8143-47B4-AEBF-E05C9CA4D748}" srcOrd="1" destOrd="0" presId="urn:microsoft.com/office/officeart/2005/8/layout/radial6"/>
    <dgm:cxn modelId="{56A7D95E-C145-4DDE-91CD-439B22CDA23D}" type="presParOf" srcId="{93FF05C0-C83E-459F-A03E-202A1A80B41A}" destId="{AAE492A1-4096-4DC7-8CF4-5F6CA1123DE8}" srcOrd="2" destOrd="0" presId="urn:microsoft.com/office/officeart/2005/8/layout/radial6"/>
    <dgm:cxn modelId="{35485665-FFDD-4008-A528-567546E4CF64}" type="presParOf" srcId="{93FF05C0-C83E-459F-A03E-202A1A80B41A}" destId="{CC384140-6CA1-47C1-9462-EB0AC93B914B}" srcOrd="3" destOrd="0" presId="urn:microsoft.com/office/officeart/2005/8/layout/radial6"/>
    <dgm:cxn modelId="{3A98B948-B095-4CAB-A426-F9753F817D41}" type="presParOf" srcId="{93FF05C0-C83E-459F-A03E-202A1A80B41A}" destId="{8FAC5FBB-78F9-4C56-A025-530C42AEB2EF}" srcOrd="4" destOrd="0" presId="urn:microsoft.com/office/officeart/2005/8/layout/radial6"/>
    <dgm:cxn modelId="{73E21E00-D4C5-45FB-B9F3-903CE6197792}" type="presParOf" srcId="{93FF05C0-C83E-459F-A03E-202A1A80B41A}" destId="{A4E523D9-91F3-4334-93E0-69DFAA438A13}" srcOrd="5" destOrd="0" presId="urn:microsoft.com/office/officeart/2005/8/layout/radial6"/>
    <dgm:cxn modelId="{0748A164-3745-4BD0-AA6C-E586D77BDBAE}" type="presParOf" srcId="{93FF05C0-C83E-459F-A03E-202A1A80B41A}" destId="{F3F1DC52-8995-4985-8A7E-10DF1C67B5A1}" srcOrd="6" destOrd="0" presId="urn:microsoft.com/office/officeart/2005/8/layout/radial6"/>
    <dgm:cxn modelId="{8672423B-C62F-45A0-A19F-4F5565CD814A}" type="presParOf" srcId="{93FF05C0-C83E-459F-A03E-202A1A80B41A}" destId="{A5496119-F67F-409B-B2DC-5B85D6EE74B6}" srcOrd="7" destOrd="0" presId="urn:microsoft.com/office/officeart/2005/8/layout/radial6"/>
    <dgm:cxn modelId="{49946067-CF82-42DF-A0B2-F3789E35EA20}" type="presParOf" srcId="{93FF05C0-C83E-459F-A03E-202A1A80B41A}" destId="{91D9AF92-0EA4-468B-A2FC-6863833DBC62}" srcOrd="8" destOrd="0" presId="urn:microsoft.com/office/officeart/2005/8/layout/radial6"/>
    <dgm:cxn modelId="{48B351E7-8E82-49F2-B81F-DB2420622991}" type="presParOf" srcId="{93FF05C0-C83E-459F-A03E-202A1A80B41A}" destId="{FCE7FC07-D07E-4D29-80BA-F5E2963771FC}" srcOrd="9" destOrd="0" presId="urn:microsoft.com/office/officeart/2005/8/layout/radial6"/>
    <dgm:cxn modelId="{379A616B-F993-4D58-A89D-DD8D1CEF2A75}" type="presParOf" srcId="{93FF05C0-C83E-459F-A03E-202A1A80B41A}" destId="{301A3A94-0AA2-4C32-92FA-0586347E0926}" srcOrd="10" destOrd="0" presId="urn:microsoft.com/office/officeart/2005/8/layout/radial6"/>
    <dgm:cxn modelId="{20F0D6D7-56C8-4F3E-9246-C0AE35E5202F}" type="presParOf" srcId="{93FF05C0-C83E-459F-A03E-202A1A80B41A}" destId="{9EA2210F-EEC9-4E62-A3B9-9282D6CD527F}" srcOrd="11" destOrd="0" presId="urn:microsoft.com/office/officeart/2005/8/layout/radial6"/>
    <dgm:cxn modelId="{AB85C688-0AFC-4E87-A48C-0BF41B4C73A2}" type="presParOf" srcId="{93FF05C0-C83E-459F-A03E-202A1A80B41A}" destId="{C2A969C6-DC3E-4991-92FE-87A8E6C70CDD}" srcOrd="12" destOrd="0" presId="urn:microsoft.com/office/officeart/2005/8/layout/radial6"/>
    <dgm:cxn modelId="{333D55CB-6940-4760-9D50-A753E5D863A4}" type="presParOf" srcId="{93FF05C0-C83E-459F-A03E-202A1A80B41A}" destId="{D1F28037-1994-4B17-9B1C-93FA9E718B0E}" srcOrd="13" destOrd="0" presId="urn:microsoft.com/office/officeart/2005/8/layout/radial6"/>
    <dgm:cxn modelId="{1E341E6A-F698-43A1-A366-F3DF9139EDE5}" type="presParOf" srcId="{93FF05C0-C83E-459F-A03E-202A1A80B41A}" destId="{AF5B0ADF-8A5A-43C3-BE4A-C9221ADE8D98}" srcOrd="14" destOrd="0" presId="urn:microsoft.com/office/officeart/2005/8/layout/radial6"/>
    <dgm:cxn modelId="{0DCB80F3-8544-4F31-B94F-02D9932D9C94}" type="presParOf" srcId="{93FF05C0-C83E-459F-A03E-202A1A80B41A}" destId="{79D5A1CA-F02E-4D69-B2B3-A938CAEAE89D}" srcOrd="15" destOrd="0" presId="urn:microsoft.com/office/officeart/2005/8/layout/radial6"/>
    <dgm:cxn modelId="{9BC03670-D858-4594-862D-203F8FE73BF1}" type="presParOf" srcId="{93FF05C0-C83E-459F-A03E-202A1A80B41A}" destId="{525B2490-77EE-451C-95E3-31EB5C001F58}" srcOrd="16" destOrd="0" presId="urn:microsoft.com/office/officeart/2005/8/layout/radial6"/>
    <dgm:cxn modelId="{AC6E9A84-FD6C-437A-9235-F417C307AE1E}" type="presParOf" srcId="{93FF05C0-C83E-459F-A03E-202A1A80B41A}" destId="{91E910F1-EB02-4BA2-A503-79BA6EFA5D51}" srcOrd="17" destOrd="0" presId="urn:microsoft.com/office/officeart/2005/8/layout/radial6"/>
    <dgm:cxn modelId="{BF3D9B68-0067-4992-A778-119589E8A2F7}" type="presParOf" srcId="{93FF05C0-C83E-459F-A03E-202A1A80B41A}" destId="{ACA7EC35-FA4B-4FC6-9E35-12A752353CDD}"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E9682-DAA0-4633-A8CD-7EA68D92B8A4}"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US"/>
        </a:p>
      </dgm:t>
    </dgm:pt>
    <dgm:pt modelId="{6BC62314-210E-48D6-9430-D661BFFCE591}">
      <dgm:prSet phldrT="[Text]"/>
      <dgm:spPr/>
      <dgm:t>
        <a:bodyPr/>
        <a:lstStyle/>
        <a:p>
          <a:r>
            <a:rPr lang="en-GB" noProof="0"/>
            <a:t>Patient, family &amp; caregivers</a:t>
          </a:r>
        </a:p>
      </dgm:t>
    </dgm:pt>
    <dgm:pt modelId="{4F51866D-6C76-4BF9-A6A4-CEF20DB7FA2D}" type="parTrans" cxnId="{1A78C946-C3A0-4B2A-9448-F42A3DCCFC59}">
      <dgm:prSet/>
      <dgm:spPr/>
      <dgm:t>
        <a:bodyPr/>
        <a:lstStyle/>
        <a:p>
          <a:endParaRPr lang="en-US"/>
        </a:p>
      </dgm:t>
    </dgm:pt>
    <dgm:pt modelId="{243CBC98-6AAA-4DD6-8B9E-D296959E04F9}" type="sibTrans" cxnId="{1A78C946-C3A0-4B2A-9448-F42A3DCCFC59}">
      <dgm:prSet/>
      <dgm:spPr/>
      <dgm:t>
        <a:bodyPr/>
        <a:lstStyle/>
        <a:p>
          <a:endParaRPr lang="en-US"/>
        </a:p>
      </dgm:t>
    </dgm:pt>
    <dgm:pt modelId="{4C068852-5D8C-43DC-96E4-45601AAF2FBF}">
      <dgm:prSet phldrT="[Text]"/>
      <dgm:spPr/>
      <dgm:t>
        <a:bodyPr/>
        <a:lstStyle/>
        <a:p>
          <a:r>
            <a:rPr lang="en-GB" noProof="0"/>
            <a:t>Standardised national reporting</a:t>
          </a:r>
        </a:p>
      </dgm:t>
    </dgm:pt>
    <dgm:pt modelId="{7E6A9E75-BE66-4BD2-878F-824050E27F9A}" type="parTrans" cxnId="{54A25009-176B-4EC1-B7FB-0E99637DC555}">
      <dgm:prSet/>
      <dgm:spPr/>
      <dgm:t>
        <a:bodyPr/>
        <a:lstStyle/>
        <a:p>
          <a:endParaRPr lang="en-US"/>
        </a:p>
      </dgm:t>
    </dgm:pt>
    <dgm:pt modelId="{B3E90209-EF27-4E92-9432-63D6BFD43671}" type="sibTrans" cxnId="{54A25009-176B-4EC1-B7FB-0E99637DC555}">
      <dgm:prSet/>
      <dgm:spPr/>
      <dgm:t>
        <a:bodyPr/>
        <a:lstStyle/>
        <a:p>
          <a:endParaRPr lang="en-GB" noProof="0"/>
        </a:p>
      </dgm:t>
    </dgm:pt>
    <dgm:pt modelId="{943C212E-2956-4B76-9A0D-331624B52EFB}">
      <dgm:prSet phldrT="[Text]"/>
      <dgm:spPr/>
      <dgm:t>
        <a:bodyPr/>
        <a:lstStyle/>
        <a:p>
          <a:r>
            <a:rPr lang="en-GB" noProof="0"/>
            <a:t>Systems for learning</a:t>
          </a:r>
        </a:p>
      </dgm:t>
    </dgm:pt>
    <dgm:pt modelId="{2DC278E0-70C3-438A-8796-546B0C63A679}" type="parTrans" cxnId="{545E61F1-E9AD-4FFF-AA24-01998F600704}">
      <dgm:prSet/>
      <dgm:spPr/>
      <dgm:t>
        <a:bodyPr/>
        <a:lstStyle/>
        <a:p>
          <a:endParaRPr lang="en-US"/>
        </a:p>
      </dgm:t>
    </dgm:pt>
    <dgm:pt modelId="{68158134-3BB8-4272-AC8A-96641F194129}" type="sibTrans" cxnId="{545E61F1-E9AD-4FFF-AA24-01998F600704}">
      <dgm:prSet/>
      <dgm:spPr/>
      <dgm:t>
        <a:bodyPr/>
        <a:lstStyle/>
        <a:p>
          <a:endParaRPr lang="en-GB" noProof="0"/>
        </a:p>
      </dgm:t>
    </dgm:pt>
    <dgm:pt modelId="{5E7A535E-8F14-428E-BEA3-0D2630562D32}">
      <dgm:prSet phldrT="[Text]"/>
      <dgm:spPr/>
      <dgm:t>
        <a:bodyPr/>
        <a:lstStyle/>
        <a:p>
          <a:r>
            <a:rPr lang="en-GB" noProof="0"/>
            <a:t>Support for staff incl. psychological safety </a:t>
          </a:r>
        </a:p>
      </dgm:t>
    </dgm:pt>
    <dgm:pt modelId="{B1087E2A-12DA-4D35-80B7-33A581C86288}" type="parTrans" cxnId="{784987FA-6DB1-4790-9ACB-894A2487D50B}">
      <dgm:prSet/>
      <dgm:spPr/>
      <dgm:t>
        <a:bodyPr/>
        <a:lstStyle/>
        <a:p>
          <a:endParaRPr lang="en-US"/>
        </a:p>
      </dgm:t>
    </dgm:pt>
    <dgm:pt modelId="{FBAC8871-E0DC-4032-B926-37F3832A573F}" type="sibTrans" cxnId="{784987FA-6DB1-4790-9ACB-894A2487D50B}">
      <dgm:prSet/>
      <dgm:spPr/>
      <dgm:t>
        <a:bodyPr/>
        <a:lstStyle/>
        <a:p>
          <a:endParaRPr lang="en-GB" noProof="0"/>
        </a:p>
      </dgm:t>
    </dgm:pt>
    <dgm:pt modelId="{9AA4A5EA-A250-48AF-A778-2D9E90E77D12}">
      <dgm:prSet phldrT="[Text]"/>
      <dgm:spPr/>
      <dgm:t>
        <a:bodyPr/>
        <a:lstStyle/>
        <a:p>
          <a:r>
            <a:rPr lang="en-GB" noProof="0"/>
            <a:t>Appropriate timelines</a:t>
          </a:r>
        </a:p>
      </dgm:t>
    </dgm:pt>
    <dgm:pt modelId="{87409E4C-9667-45AB-86EE-178E461775BB}" type="parTrans" cxnId="{91AE86B3-C64E-48B0-91C3-A1C5B42F11BA}">
      <dgm:prSet/>
      <dgm:spPr/>
      <dgm:t>
        <a:bodyPr/>
        <a:lstStyle/>
        <a:p>
          <a:endParaRPr lang="en-US"/>
        </a:p>
      </dgm:t>
    </dgm:pt>
    <dgm:pt modelId="{ECA1FDB8-DB62-412D-9FF9-4A7E08C8D5F7}" type="sibTrans" cxnId="{91AE86B3-C64E-48B0-91C3-A1C5B42F11BA}">
      <dgm:prSet/>
      <dgm:spPr/>
      <dgm:t>
        <a:bodyPr/>
        <a:lstStyle/>
        <a:p>
          <a:endParaRPr lang="en-GB" noProof="0"/>
        </a:p>
      </dgm:t>
    </dgm:pt>
    <dgm:pt modelId="{335E56D2-FBD4-4FDB-8CE5-C9A7510C1026}">
      <dgm:prSet phldrT="[Text]"/>
      <dgm:spPr/>
      <dgm:t>
        <a:bodyPr/>
        <a:lstStyle/>
        <a:p>
          <a:r>
            <a:rPr lang="en-GB" noProof="0"/>
            <a:t>Good quality reviews</a:t>
          </a:r>
        </a:p>
      </dgm:t>
    </dgm:pt>
    <dgm:pt modelId="{5060C050-4618-4661-ADE6-3B8E494D06C8}" type="parTrans" cxnId="{4F0C9704-26AA-4A8A-8722-FFB9AC283282}">
      <dgm:prSet/>
      <dgm:spPr/>
      <dgm:t>
        <a:bodyPr/>
        <a:lstStyle/>
        <a:p>
          <a:endParaRPr lang="en-US"/>
        </a:p>
      </dgm:t>
    </dgm:pt>
    <dgm:pt modelId="{BE301956-F2B1-4480-B544-D0474678A376}" type="sibTrans" cxnId="{4F0C9704-26AA-4A8A-8722-FFB9AC283282}">
      <dgm:prSet/>
      <dgm:spPr/>
      <dgm:t>
        <a:bodyPr/>
        <a:lstStyle/>
        <a:p>
          <a:endParaRPr lang="en-GB" noProof="0"/>
        </a:p>
      </dgm:t>
    </dgm:pt>
    <dgm:pt modelId="{B785AAE8-133F-4FF2-8218-D2478C9D1B94}">
      <dgm:prSet phldrT="[Text]"/>
      <dgm:spPr/>
      <dgm:t>
        <a:bodyPr/>
        <a:lstStyle/>
        <a:p>
          <a:r>
            <a:rPr lang="en-GB" noProof="0"/>
            <a:t>Partnership working</a:t>
          </a:r>
        </a:p>
      </dgm:t>
    </dgm:pt>
    <dgm:pt modelId="{F077D5F7-DAA7-411C-A4E5-1A6841871D2B}" type="parTrans" cxnId="{C11612DB-22DF-4B4B-B816-38B28729D6B9}">
      <dgm:prSet/>
      <dgm:spPr/>
      <dgm:t>
        <a:bodyPr/>
        <a:lstStyle/>
        <a:p>
          <a:endParaRPr lang="en-US"/>
        </a:p>
      </dgm:t>
    </dgm:pt>
    <dgm:pt modelId="{22FD27EC-0853-47D4-BB8D-CDA2F8541DA7}" type="sibTrans" cxnId="{C11612DB-22DF-4B4B-B816-38B28729D6B9}">
      <dgm:prSet/>
      <dgm:spPr/>
      <dgm:t>
        <a:bodyPr/>
        <a:lstStyle/>
        <a:p>
          <a:endParaRPr lang="en-GB" noProof="0"/>
        </a:p>
      </dgm:t>
    </dgm:pt>
    <dgm:pt modelId="{93FF05C0-C83E-459F-A03E-202A1A80B41A}" type="pres">
      <dgm:prSet presAssocID="{BC6E9682-DAA0-4633-A8CD-7EA68D92B8A4}" presName="Name0" presStyleCnt="0">
        <dgm:presLayoutVars>
          <dgm:chMax val="1"/>
          <dgm:dir/>
          <dgm:animLvl val="ctr"/>
          <dgm:resizeHandles val="exact"/>
        </dgm:presLayoutVars>
      </dgm:prSet>
      <dgm:spPr/>
    </dgm:pt>
    <dgm:pt modelId="{D99ADDA0-D441-4806-91A9-8233680BA3F4}" type="pres">
      <dgm:prSet presAssocID="{6BC62314-210E-48D6-9430-D661BFFCE591}" presName="centerShape" presStyleLbl="node0" presStyleIdx="0" presStyleCnt="1"/>
      <dgm:spPr/>
    </dgm:pt>
    <dgm:pt modelId="{D97EB5A8-8143-47B4-AEBF-E05C9CA4D748}" type="pres">
      <dgm:prSet presAssocID="{4C068852-5D8C-43DC-96E4-45601AAF2FBF}" presName="node" presStyleLbl="node1" presStyleIdx="0" presStyleCnt="6">
        <dgm:presLayoutVars>
          <dgm:bulletEnabled val="1"/>
        </dgm:presLayoutVars>
      </dgm:prSet>
      <dgm:spPr/>
    </dgm:pt>
    <dgm:pt modelId="{AAE492A1-4096-4DC7-8CF4-5F6CA1123DE8}" type="pres">
      <dgm:prSet presAssocID="{4C068852-5D8C-43DC-96E4-45601AAF2FBF}" presName="dummy" presStyleCnt="0"/>
      <dgm:spPr/>
    </dgm:pt>
    <dgm:pt modelId="{CC384140-6CA1-47C1-9462-EB0AC93B914B}" type="pres">
      <dgm:prSet presAssocID="{B3E90209-EF27-4E92-9432-63D6BFD43671}" presName="sibTrans" presStyleLbl="sibTrans2D1" presStyleIdx="0" presStyleCnt="6"/>
      <dgm:spPr/>
    </dgm:pt>
    <dgm:pt modelId="{8FAC5FBB-78F9-4C56-A025-530C42AEB2EF}" type="pres">
      <dgm:prSet presAssocID="{943C212E-2956-4B76-9A0D-331624B52EFB}" presName="node" presStyleLbl="node1" presStyleIdx="1" presStyleCnt="6">
        <dgm:presLayoutVars>
          <dgm:bulletEnabled val="1"/>
        </dgm:presLayoutVars>
      </dgm:prSet>
      <dgm:spPr/>
    </dgm:pt>
    <dgm:pt modelId="{A4E523D9-91F3-4334-93E0-69DFAA438A13}" type="pres">
      <dgm:prSet presAssocID="{943C212E-2956-4B76-9A0D-331624B52EFB}" presName="dummy" presStyleCnt="0"/>
      <dgm:spPr/>
    </dgm:pt>
    <dgm:pt modelId="{F3F1DC52-8995-4985-8A7E-10DF1C67B5A1}" type="pres">
      <dgm:prSet presAssocID="{68158134-3BB8-4272-AC8A-96641F194129}" presName="sibTrans" presStyleLbl="sibTrans2D1" presStyleIdx="1" presStyleCnt="6"/>
      <dgm:spPr/>
    </dgm:pt>
    <dgm:pt modelId="{A5496119-F67F-409B-B2DC-5B85D6EE74B6}" type="pres">
      <dgm:prSet presAssocID="{335E56D2-FBD4-4FDB-8CE5-C9A7510C1026}" presName="node" presStyleLbl="node1" presStyleIdx="2" presStyleCnt="6">
        <dgm:presLayoutVars>
          <dgm:bulletEnabled val="1"/>
        </dgm:presLayoutVars>
      </dgm:prSet>
      <dgm:spPr/>
    </dgm:pt>
    <dgm:pt modelId="{91D9AF92-0EA4-468B-A2FC-6863833DBC62}" type="pres">
      <dgm:prSet presAssocID="{335E56D2-FBD4-4FDB-8CE5-C9A7510C1026}" presName="dummy" presStyleCnt="0"/>
      <dgm:spPr/>
    </dgm:pt>
    <dgm:pt modelId="{FCE7FC07-D07E-4D29-80BA-F5E2963771FC}" type="pres">
      <dgm:prSet presAssocID="{BE301956-F2B1-4480-B544-D0474678A376}" presName="sibTrans" presStyleLbl="sibTrans2D1" presStyleIdx="2" presStyleCnt="6"/>
      <dgm:spPr/>
    </dgm:pt>
    <dgm:pt modelId="{301A3A94-0AA2-4C32-92FA-0586347E0926}" type="pres">
      <dgm:prSet presAssocID="{B785AAE8-133F-4FF2-8218-D2478C9D1B94}" presName="node" presStyleLbl="node1" presStyleIdx="3" presStyleCnt="6">
        <dgm:presLayoutVars>
          <dgm:bulletEnabled val="1"/>
        </dgm:presLayoutVars>
      </dgm:prSet>
      <dgm:spPr/>
    </dgm:pt>
    <dgm:pt modelId="{9EA2210F-EEC9-4E62-A3B9-9282D6CD527F}" type="pres">
      <dgm:prSet presAssocID="{B785AAE8-133F-4FF2-8218-D2478C9D1B94}" presName="dummy" presStyleCnt="0"/>
      <dgm:spPr/>
    </dgm:pt>
    <dgm:pt modelId="{C2A969C6-DC3E-4991-92FE-87A8E6C70CDD}" type="pres">
      <dgm:prSet presAssocID="{22FD27EC-0853-47D4-BB8D-CDA2F8541DA7}" presName="sibTrans" presStyleLbl="sibTrans2D1" presStyleIdx="3" presStyleCnt="6"/>
      <dgm:spPr/>
    </dgm:pt>
    <dgm:pt modelId="{D1F28037-1994-4B17-9B1C-93FA9E718B0E}" type="pres">
      <dgm:prSet presAssocID="{5E7A535E-8F14-428E-BEA3-0D2630562D32}" presName="node" presStyleLbl="node1" presStyleIdx="4" presStyleCnt="6">
        <dgm:presLayoutVars>
          <dgm:bulletEnabled val="1"/>
        </dgm:presLayoutVars>
      </dgm:prSet>
      <dgm:spPr/>
    </dgm:pt>
    <dgm:pt modelId="{AF5B0ADF-8A5A-43C3-BE4A-C9221ADE8D98}" type="pres">
      <dgm:prSet presAssocID="{5E7A535E-8F14-428E-BEA3-0D2630562D32}" presName="dummy" presStyleCnt="0"/>
      <dgm:spPr/>
    </dgm:pt>
    <dgm:pt modelId="{79D5A1CA-F02E-4D69-B2B3-A938CAEAE89D}" type="pres">
      <dgm:prSet presAssocID="{FBAC8871-E0DC-4032-B926-37F3832A573F}" presName="sibTrans" presStyleLbl="sibTrans2D1" presStyleIdx="4" presStyleCnt="6"/>
      <dgm:spPr/>
    </dgm:pt>
    <dgm:pt modelId="{525B2490-77EE-451C-95E3-31EB5C001F58}" type="pres">
      <dgm:prSet presAssocID="{9AA4A5EA-A250-48AF-A778-2D9E90E77D12}" presName="node" presStyleLbl="node1" presStyleIdx="5" presStyleCnt="6">
        <dgm:presLayoutVars>
          <dgm:bulletEnabled val="1"/>
        </dgm:presLayoutVars>
      </dgm:prSet>
      <dgm:spPr/>
    </dgm:pt>
    <dgm:pt modelId="{91E910F1-EB02-4BA2-A503-79BA6EFA5D51}" type="pres">
      <dgm:prSet presAssocID="{9AA4A5EA-A250-48AF-A778-2D9E90E77D12}" presName="dummy" presStyleCnt="0"/>
      <dgm:spPr/>
    </dgm:pt>
    <dgm:pt modelId="{ACA7EC35-FA4B-4FC6-9E35-12A752353CDD}" type="pres">
      <dgm:prSet presAssocID="{ECA1FDB8-DB62-412D-9FF9-4A7E08C8D5F7}" presName="sibTrans" presStyleLbl="sibTrans2D1" presStyleIdx="5" presStyleCnt="6"/>
      <dgm:spPr/>
    </dgm:pt>
  </dgm:ptLst>
  <dgm:cxnLst>
    <dgm:cxn modelId="{4F0C9704-26AA-4A8A-8722-FFB9AC283282}" srcId="{6BC62314-210E-48D6-9430-D661BFFCE591}" destId="{335E56D2-FBD4-4FDB-8CE5-C9A7510C1026}" srcOrd="2" destOrd="0" parTransId="{5060C050-4618-4661-ADE6-3B8E494D06C8}" sibTransId="{BE301956-F2B1-4480-B544-D0474678A376}"/>
    <dgm:cxn modelId="{6D895C06-F6BE-48B0-99FB-DB3BC789B71D}" type="presOf" srcId="{BE301956-F2B1-4480-B544-D0474678A376}" destId="{FCE7FC07-D07E-4D29-80BA-F5E2963771FC}" srcOrd="0" destOrd="0" presId="urn:microsoft.com/office/officeart/2005/8/layout/radial6"/>
    <dgm:cxn modelId="{54A25009-176B-4EC1-B7FB-0E99637DC555}" srcId="{6BC62314-210E-48D6-9430-D661BFFCE591}" destId="{4C068852-5D8C-43DC-96E4-45601AAF2FBF}" srcOrd="0" destOrd="0" parTransId="{7E6A9E75-BE66-4BD2-878F-824050E27F9A}" sibTransId="{B3E90209-EF27-4E92-9432-63D6BFD43671}"/>
    <dgm:cxn modelId="{B8C26C17-AFEC-4BE9-87B4-8011B9A03C59}" type="presOf" srcId="{B3E90209-EF27-4E92-9432-63D6BFD43671}" destId="{CC384140-6CA1-47C1-9462-EB0AC93B914B}" srcOrd="0" destOrd="0" presId="urn:microsoft.com/office/officeart/2005/8/layout/radial6"/>
    <dgm:cxn modelId="{3398B644-7219-4641-95A7-F7B9399676F3}" type="presOf" srcId="{943C212E-2956-4B76-9A0D-331624B52EFB}" destId="{8FAC5FBB-78F9-4C56-A025-530C42AEB2EF}" srcOrd="0" destOrd="0" presId="urn:microsoft.com/office/officeart/2005/8/layout/radial6"/>
    <dgm:cxn modelId="{1A78C946-C3A0-4B2A-9448-F42A3DCCFC59}" srcId="{BC6E9682-DAA0-4633-A8CD-7EA68D92B8A4}" destId="{6BC62314-210E-48D6-9430-D661BFFCE591}" srcOrd="0" destOrd="0" parTransId="{4F51866D-6C76-4BF9-A6A4-CEF20DB7FA2D}" sibTransId="{243CBC98-6AAA-4DD6-8B9E-D296959E04F9}"/>
    <dgm:cxn modelId="{F4A7BA7D-CC34-4CBD-ABEA-7E4EA8961B53}" type="presOf" srcId="{68158134-3BB8-4272-AC8A-96641F194129}" destId="{F3F1DC52-8995-4985-8A7E-10DF1C67B5A1}" srcOrd="0" destOrd="0" presId="urn:microsoft.com/office/officeart/2005/8/layout/radial6"/>
    <dgm:cxn modelId="{E2712D90-0257-4A8C-ADD7-B3CB0FBE9A6C}" type="presOf" srcId="{BC6E9682-DAA0-4633-A8CD-7EA68D92B8A4}" destId="{93FF05C0-C83E-459F-A03E-202A1A80B41A}" srcOrd="0" destOrd="0" presId="urn:microsoft.com/office/officeart/2005/8/layout/radial6"/>
    <dgm:cxn modelId="{DBABA89E-03C9-46C1-B1C5-B68D6380C72C}" type="presOf" srcId="{B785AAE8-133F-4FF2-8218-D2478C9D1B94}" destId="{301A3A94-0AA2-4C32-92FA-0586347E0926}" srcOrd="0" destOrd="0" presId="urn:microsoft.com/office/officeart/2005/8/layout/radial6"/>
    <dgm:cxn modelId="{0CDA33A1-3EE2-4270-9D48-82AE460C40EF}" type="presOf" srcId="{FBAC8871-E0DC-4032-B926-37F3832A573F}" destId="{79D5A1CA-F02E-4D69-B2B3-A938CAEAE89D}" srcOrd="0" destOrd="0" presId="urn:microsoft.com/office/officeart/2005/8/layout/radial6"/>
    <dgm:cxn modelId="{CAC7ABA4-3A1F-488A-9FDE-E190512DD86D}" type="presOf" srcId="{4C068852-5D8C-43DC-96E4-45601AAF2FBF}" destId="{D97EB5A8-8143-47B4-AEBF-E05C9CA4D748}" srcOrd="0" destOrd="0" presId="urn:microsoft.com/office/officeart/2005/8/layout/radial6"/>
    <dgm:cxn modelId="{91AE86B3-C64E-48B0-91C3-A1C5B42F11BA}" srcId="{6BC62314-210E-48D6-9430-D661BFFCE591}" destId="{9AA4A5EA-A250-48AF-A778-2D9E90E77D12}" srcOrd="5" destOrd="0" parTransId="{87409E4C-9667-45AB-86EE-178E461775BB}" sibTransId="{ECA1FDB8-DB62-412D-9FF9-4A7E08C8D5F7}"/>
    <dgm:cxn modelId="{64AFB4BD-A705-4CB3-A84C-C25FAB93765A}" type="presOf" srcId="{335E56D2-FBD4-4FDB-8CE5-C9A7510C1026}" destId="{A5496119-F67F-409B-B2DC-5B85D6EE74B6}" srcOrd="0" destOrd="0" presId="urn:microsoft.com/office/officeart/2005/8/layout/radial6"/>
    <dgm:cxn modelId="{ECA607DA-BD5D-429D-BD09-3CFCBA3A04D6}" type="presOf" srcId="{6BC62314-210E-48D6-9430-D661BFFCE591}" destId="{D99ADDA0-D441-4806-91A9-8233680BA3F4}" srcOrd="0" destOrd="0" presId="urn:microsoft.com/office/officeart/2005/8/layout/radial6"/>
    <dgm:cxn modelId="{C11612DB-22DF-4B4B-B816-38B28729D6B9}" srcId="{6BC62314-210E-48D6-9430-D661BFFCE591}" destId="{B785AAE8-133F-4FF2-8218-D2478C9D1B94}" srcOrd="3" destOrd="0" parTransId="{F077D5F7-DAA7-411C-A4E5-1A6841871D2B}" sibTransId="{22FD27EC-0853-47D4-BB8D-CDA2F8541DA7}"/>
    <dgm:cxn modelId="{67F66CDC-840C-4EDE-AD5F-FCFBB6E4C1A9}" type="presOf" srcId="{5E7A535E-8F14-428E-BEA3-0D2630562D32}" destId="{D1F28037-1994-4B17-9B1C-93FA9E718B0E}" srcOrd="0" destOrd="0" presId="urn:microsoft.com/office/officeart/2005/8/layout/radial6"/>
    <dgm:cxn modelId="{CDDBA8E4-CF77-4EB0-B2C2-B29774C42EB4}" type="presOf" srcId="{22FD27EC-0853-47D4-BB8D-CDA2F8541DA7}" destId="{C2A969C6-DC3E-4991-92FE-87A8E6C70CDD}" srcOrd="0" destOrd="0" presId="urn:microsoft.com/office/officeart/2005/8/layout/radial6"/>
    <dgm:cxn modelId="{514813E7-3EA2-4773-A8E8-8E9A3BEF50B6}" type="presOf" srcId="{9AA4A5EA-A250-48AF-A778-2D9E90E77D12}" destId="{525B2490-77EE-451C-95E3-31EB5C001F58}" srcOrd="0" destOrd="0" presId="urn:microsoft.com/office/officeart/2005/8/layout/radial6"/>
    <dgm:cxn modelId="{A450B8E9-947F-4B58-A829-13F453842291}" type="presOf" srcId="{ECA1FDB8-DB62-412D-9FF9-4A7E08C8D5F7}" destId="{ACA7EC35-FA4B-4FC6-9E35-12A752353CDD}" srcOrd="0" destOrd="0" presId="urn:microsoft.com/office/officeart/2005/8/layout/radial6"/>
    <dgm:cxn modelId="{545E61F1-E9AD-4FFF-AA24-01998F600704}" srcId="{6BC62314-210E-48D6-9430-D661BFFCE591}" destId="{943C212E-2956-4B76-9A0D-331624B52EFB}" srcOrd="1" destOrd="0" parTransId="{2DC278E0-70C3-438A-8796-546B0C63A679}" sibTransId="{68158134-3BB8-4272-AC8A-96641F194129}"/>
    <dgm:cxn modelId="{784987FA-6DB1-4790-9ACB-894A2487D50B}" srcId="{6BC62314-210E-48D6-9430-D661BFFCE591}" destId="{5E7A535E-8F14-428E-BEA3-0D2630562D32}" srcOrd="4" destOrd="0" parTransId="{B1087E2A-12DA-4D35-80B7-33A581C86288}" sibTransId="{FBAC8871-E0DC-4032-B926-37F3832A573F}"/>
    <dgm:cxn modelId="{38EAEF26-908F-4CF5-A644-B76F5C66777C}" type="presParOf" srcId="{93FF05C0-C83E-459F-A03E-202A1A80B41A}" destId="{D99ADDA0-D441-4806-91A9-8233680BA3F4}" srcOrd="0" destOrd="0" presId="urn:microsoft.com/office/officeart/2005/8/layout/radial6"/>
    <dgm:cxn modelId="{83F368C2-BB03-408E-B33F-AFB2F4FA9DAC}" type="presParOf" srcId="{93FF05C0-C83E-459F-A03E-202A1A80B41A}" destId="{D97EB5A8-8143-47B4-AEBF-E05C9CA4D748}" srcOrd="1" destOrd="0" presId="urn:microsoft.com/office/officeart/2005/8/layout/radial6"/>
    <dgm:cxn modelId="{56A7D95E-C145-4DDE-91CD-439B22CDA23D}" type="presParOf" srcId="{93FF05C0-C83E-459F-A03E-202A1A80B41A}" destId="{AAE492A1-4096-4DC7-8CF4-5F6CA1123DE8}" srcOrd="2" destOrd="0" presId="urn:microsoft.com/office/officeart/2005/8/layout/radial6"/>
    <dgm:cxn modelId="{35485665-FFDD-4008-A528-567546E4CF64}" type="presParOf" srcId="{93FF05C0-C83E-459F-A03E-202A1A80B41A}" destId="{CC384140-6CA1-47C1-9462-EB0AC93B914B}" srcOrd="3" destOrd="0" presId="urn:microsoft.com/office/officeart/2005/8/layout/radial6"/>
    <dgm:cxn modelId="{3A98B948-B095-4CAB-A426-F9753F817D41}" type="presParOf" srcId="{93FF05C0-C83E-459F-A03E-202A1A80B41A}" destId="{8FAC5FBB-78F9-4C56-A025-530C42AEB2EF}" srcOrd="4" destOrd="0" presId="urn:microsoft.com/office/officeart/2005/8/layout/radial6"/>
    <dgm:cxn modelId="{73E21E00-D4C5-45FB-B9F3-903CE6197792}" type="presParOf" srcId="{93FF05C0-C83E-459F-A03E-202A1A80B41A}" destId="{A4E523D9-91F3-4334-93E0-69DFAA438A13}" srcOrd="5" destOrd="0" presId="urn:microsoft.com/office/officeart/2005/8/layout/radial6"/>
    <dgm:cxn modelId="{0748A164-3745-4BD0-AA6C-E586D77BDBAE}" type="presParOf" srcId="{93FF05C0-C83E-459F-A03E-202A1A80B41A}" destId="{F3F1DC52-8995-4985-8A7E-10DF1C67B5A1}" srcOrd="6" destOrd="0" presId="urn:microsoft.com/office/officeart/2005/8/layout/radial6"/>
    <dgm:cxn modelId="{8672423B-C62F-45A0-A19F-4F5565CD814A}" type="presParOf" srcId="{93FF05C0-C83E-459F-A03E-202A1A80B41A}" destId="{A5496119-F67F-409B-B2DC-5B85D6EE74B6}" srcOrd="7" destOrd="0" presId="urn:microsoft.com/office/officeart/2005/8/layout/radial6"/>
    <dgm:cxn modelId="{49946067-CF82-42DF-A0B2-F3789E35EA20}" type="presParOf" srcId="{93FF05C0-C83E-459F-A03E-202A1A80B41A}" destId="{91D9AF92-0EA4-468B-A2FC-6863833DBC62}" srcOrd="8" destOrd="0" presId="urn:microsoft.com/office/officeart/2005/8/layout/radial6"/>
    <dgm:cxn modelId="{48B351E7-8E82-49F2-B81F-DB2420622991}" type="presParOf" srcId="{93FF05C0-C83E-459F-A03E-202A1A80B41A}" destId="{FCE7FC07-D07E-4D29-80BA-F5E2963771FC}" srcOrd="9" destOrd="0" presId="urn:microsoft.com/office/officeart/2005/8/layout/radial6"/>
    <dgm:cxn modelId="{379A616B-F993-4D58-A89D-DD8D1CEF2A75}" type="presParOf" srcId="{93FF05C0-C83E-459F-A03E-202A1A80B41A}" destId="{301A3A94-0AA2-4C32-92FA-0586347E0926}" srcOrd="10" destOrd="0" presId="urn:microsoft.com/office/officeart/2005/8/layout/radial6"/>
    <dgm:cxn modelId="{20F0D6D7-56C8-4F3E-9246-C0AE35E5202F}" type="presParOf" srcId="{93FF05C0-C83E-459F-A03E-202A1A80B41A}" destId="{9EA2210F-EEC9-4E62-A3B9-9282D6CD527F}" srcOrd="11" destOrd="0" presId="urn:microsoft.com/office/officeart/2005/8/layout/radial6"/>
    <dgm:cxn modelId="{AB85C688-0AFC-4E87-A48C-0BF41B4C73A2}" type="presParOf" srcId="{93FF05C0-C83E-459F-A03E-202A1A80B41A}" destId="{C2A969C6-DC3E-4991-92FE-87A8E6C70CDD}" srcOrd="12" destOrd="0" presId="urn:microsoft.com/office/officeart/2005/8/layout/radial6"/>
    <dgm:cxn modelId="{333D55CB-6940-4760-9D50-A753E5D863A4}" type="presParOf" srcId="{93FF05C0-C83E-459F-A03E-202A1A80B41A}" destId="{D1F28037-1994-4B17-9B1C-93FA9E718B0E}" srcOrd="13" destOrd="0" presId="urn:microsoft.com/office/officeart/2005/8/layout/radial6"/>
    <dgm:cxn modelId="{1E341E6A-F698-43A1-A366-F3DF9139EDE5}" type="presParOf" srcId="{93FF05C0-C83E-459F-A03E-202A1A80B41A}" destId="{AF5B0ADF-8A5A-43C3-BE4A-C9221ADE8D98}" srcOrd="14" destOrd="0" presId="urn:microsoft.com/office/officeart/2005/8/layout/radial6"/>
    <dgm:cxn modelId="{0DCB80F3-8544-4F31-B94F-02D9932D9C94}" type="presParOf" srcId="{93FF05C0-C83E-459F-A03E-202A1A80B41A}" destId="{79D5A1CA-F02E-4D69-B2B3-A938CAEAE89D}" srcOrd="15" destOrd="0" presId="urn:microsoft.com/office/officeart/2005/8/layout/radial6"/>
    <dgm:cxn modelId="{9BC03670-D858-4594-862D-203F8FE73BF1}" type="presParOf" srcId="{93FF05C0-C83E-459F-A03E-202A1A80B41A}" destId="{525B2490-77EE-451C-95E3-31EB5C001F58}" srcOrd="16" destOrd="0" presId="urn:microsoft.com/office/officeart/2005/8/layout/radial6"/>
    <dgm:cxn modelId="{AC6E9A84-FD6C-437A-9235-F417C307AE1E}" type="presParOf" srcId="{93FF05C0-C83E-459F-A03E-202A1A80B41A}" destId="{91E910F1-EB02-4BA2-A503-79BA6EFA5D51}" srcOrd="17" destOrd="0" presId="urn:microsoft.com/office/officeart/2005/8/layout/radial6"/>
    <dgm:cxn modelId="{BF3D9B68-0067-4992-A778-119589E8A2F7}" type="presParOf" srcId="{93FF05C0-C83E-459F-A03E-202A1A80B41A}" destId="{ACA7EC35-FA4B-4FC6-9E35-12A752353CD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EC35-FA4B-4FC6-9E35-12A752353CDD}">
      <dsp:nvSpPr>
        <dsp:cNvPr id="0" name=""/>
        <dsp:cNvSpPr/>
      </dsp:nvSpPr>
      <dsp:spPr>
        <a:xfrm>
          <a:off x="561012" y="433818"/>
          <a:ext cx="2987591" cy="2987591"/>
        </a:xfrm>
        <a:prstGeom prst="blockArc">
          <a:avLst>
            <a:gd name="adj1" fmla="val 12600000"/>
            <a:gd name="adj2" fmla="val 162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9D5A1CA-F02E-4D69-B2B3-A938CAEAE89D}">
      <dsp:nvSpPr>
        <dsp:cNvPr id="0" name=""/>
        <dsp:cNvSpPr/>
      </dsp:nvSpPr>
      <dsp:spPr>
        <a:xfrm>
          <a:off x="561004" y="433833"/>
          <a:ext cx="2987591" cy="2987591"/>
        </a:xfrm>
        <a:prstGeom prst="blockArc">
          <a:avLst>
            <a:gd name="adj1" fmla="val 9000000"/>
            <a:gd name="adj2" fmla="val 126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A969C6-DC3E-4991-92FE-87A8E6C70CDD}">
      <dsp:nvSpPr>
        <dsp:cNvPr id="0" name=""/>
        <dsp:cNvSpPr/>
      </dsp:nvSpPr>
      <dsp:spPr>
        <a:xfrm>
          <a:off x="561004" y="433833"/>
          <a:ext cx="2987591" cy="2987591"/>
        </a:xfrm>
        <a:prstGeom prst="blockArc">
          <a:avLst>
            <a:gd name="adj1" fmla="val 5400000"/>
            <a:gd name="adj2" fmla="val 90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CE7FC07-D07E-4D29-80BA-F5E2963771FC}">
      <dsp:nvSpPr>
        <dsp:cNvPr id="0" name=""/>
        <dsp:cNvSpPr/>
      </dsp:nvSpPr>
      <dsp:spPr>
        <a:xfrm>
          <a:off x="561004" y="433833"/>
          <a:ext cx="2987591" cy="2987591"/>
        </a:xfrm>
        <a:prstGeom prst="blockArc">
          <a:avLst>
            <a:gd name="adj1" fmla="val 1800000"/>
            <a:gd name="adj2" fmla="val 54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3F1DC52-8995-4985-8A7E-10DF1C67B5A1}">
      <dsp:nvSpPr>
        <dsp:cNvPr id="0" name=""/>
        <dsp:cNvSpPr/>
      </dsp:nvSpPr>
      <dsp:spPr>
        <a:xfrm>
          <a:off x="561004" y="433833"/>
          <a:ext cx="2987591" cy="2987591"/>
        </a:xfrm>
        <a:prstGeom prst="blockArc">
          <a:avLst>
            <a:gd name="adj1" fmla="val 19800000"/>
            <a:gd name="adj2" fmla="val 18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C384140-6CA1-47C1-9462-EB0AC93B914B}">
      <dsp:nvSpPr>
        <dsp:cNvPr id="0" name=""/>
        <dsp:cNvSpPr/>
      </dsp:nvSpPr>
      <dsp:spPr>
        <a:xfrm>
          <a:off x="560996" y="433818"/>
          <a:ext cx="2987591" cy="2987591"/>
        </a:xfrm>
        <a:prstGeom prst="blockArc">
          <a:avLst>
            <a:gd name="adj1" fmla="val 16200000"/>
            <a:gd name="adj2" fmla="val 198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99ADDA0-D441-4806-91A9-8233680BA3F4}">
      <dsp:nvSpPr>
        <dsp:cNvPr id="0" name=""/>
        <dsp:cNvSpPr/>
      </dsp:nvSpPr>
      <dsp:spPr>
        <a:xfrm>
          <a:off x="1388595" y="1261424"/>
          <a:ext cx="1332409" cy="1332409"/>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noProof="0">
              <a:solidFill>
                <a:sysClr val="window" lastClr="FFFFFF"/>
              </a:solidFill>
              <a:latin typeface="Calibri"/>
              <a:ea typeface="+mn-ea"/>
              <a:cs typeface="+mn-cs"/>
            </a:rPr>
            <a:t>Patient, family &amp; caregivers</a:t>
          </a:r>
        </a:p>
      </dsp:txBody>
      <dsp:txXfrm>
        <a:off x="1583722" y="1456551"/>
        <a:ext cx="942155" cy="942155"/>
      </dsp:txXfrm>
    </dsp:sp>
    <dsp:sp modelId="{D97EB5A8-8143-47B4-AEBF-E05C9CA4D748}">
      <dsp:nvSpPr>
        <dsp:cNvPr id="0" name=""/>
        <dsp:cNvSpPr/>
      </dsp:nvSpPr>
      <dsp:spPr>
        <a:xfrm>
          <a:off x="1594232" y="1063"/>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Standardised national reporting</a:t>
          </a:r>
        </a:p>
      </dsp:txBody>
      <dsp:txXfrm>
        <a:off x="1730821" y="137652"/>
        <a:ext cx="659508" cy="659508"/>
      </dsp:txXfrm>
    </dsp:sp>
    <dsp:sp modelId="{8FAC5FBB-78F9-4C56-A025-530C42AEB2EF}">
      <dsp:nvSpPr>
        <dsp:cNvPr id="0" name=""/>
        <dsp:cNvSpPr/>
      </dsp:nvSpPr>
      <dsp:spPr>
        <a:xfrm>
          <a:off x="2853044" y="731176"/>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Systems for learning</a:t>
          </a:r>
        </a:p>
      </dsp:txBody>
      <dsp:txXfrm>
        <a:off x="2989633" y="867765"/>
        <a:ext cx="659508" cy="659508"/>
      </dsp:txXfrm>
    </dsp:sp>
    <dsp:sp modelId="{A5496119-F67F-409B-B2DC-5B85D6EE74B6}">
      <dsp:nvSpPr>
        <dsp:cNvPr id="0" name=""/>
        <dsp:cNvSpPr/>
      </dsp:nvSpPr>
      <dsp:spPr>
        <a:xfrm>
          <a:off x="2853044" y="219139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Good quality reviews</a:t>
          </a:r>
        </a:p>
      </dsp:txBody>
      <dsp:txXfrm>
        <a:off x="2989633" y="2327984"/>
        <a:ext cx="659508" cy="659508"/>
      </dsp:txXfrm>
    </dsp:sp>
    <dsp:sp modelId="{301A3A94-0AA2-4C32-92FA-0586347E0926}">
      <dsp:nvSpPr>
        <dsp:cNvPr id="0" name=""/>
        <dsp:cNvSpPr/>
      </dsp:nvSpPr>
      <dsp:spPr>
        <a:xfrm>
          <a:off x="1588457" y="292150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Partnership working</a:t>
          </a:r>
        </a:p>
      </dsp:txBody>
      <dsp:txXfrm>
        <a:off x="1725046" y="3058094"/>
        <a:ext cx="659508" cy="659508"/>
      </dsp:txXfrm>
    </dsp:sp>
    <dsp:sp modelId="{D1F28037-1994-4B17-9B1C-93FA9E718B0E}">
      <dsp:nvSpPr>
        <dsp:cNvPr id="0" name=""/>
        <dsp:cNvSpPr/>
      </dsp:nvSpPr>
      <dsp:spPr>
        <a:xfrm>
          <a:off x="323870" y="219139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Support for staff incl. psychological safety </a:t>
          </a:r>
        </a:p>
      </dsp:txBody>
      <dsp:txXfrm>
        <a:off x="460459" y="2327984"/>
        <a:ext cx="659508" cy="659508"/>
      </dsp:txXfrm>
    </dsp:sp>
    <dsp:sp modelId="{525B2490-77EE-451C-95E3-31EB5C001F58}">
      <dsp:nvSpPr>
        <dsp:cNvPr id="0" name=""/>
        <dsp:cNvSpPr/>
      </dsp:nvSpPr>
      <dsp:spPr>
        <a:xfrm>
          <a:off x="323870" y="731176"/>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Appropriate timelines</a:t>
          </a:r>
        </a:p>
      </dsp:txBody>
      <dsp:txXfrm>
        <a:off x="460459" y="867765"/>
        <a:ext cx="659508" cy="659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EC35-FA4B-4FC6-9E35-12A752353CDD}">
      <dsp:nvSpPr>
        <dsp:cNvPr id="0" name=""/>
        <dsp:cNvSpPr/>
      </dsp:nvSpPr>
      <dsp:spPr>
        <a:xfrm>
          <a:off x="561012" y="433818"/>
          <a:ext cx="2987591" cy="2987591"/>
        </a:xfrm>
        <a:prstGeom prst="blockArc">
          <a:avLst>
            <a:gd name="adj1" fmla="val 12600000"/>
            <a:gd name="adj2" fmla="val 162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9D5A1CA-F02E-4D69-B2B3-A938CAEAE89D}">
      <dsp:nvSpPr>
        <dsp:cNvPr id="0" name=""/>
        <dsp:cNvSpPr/>
      </dsp:nvSpPr>
      <dsp:spPr>
        <a:xfrm>
          <a:off x="561004" y="433833"/>
          <a:ext cx="2987591" cy="2987591"/>
        </a:xfrm>
        <a:prstGeom prst="blockArc">
          <a:avLst>
            <a:gd name="adj1" fmla="val 9000000"/>
            <a:gd name="adj2" fmla="val 126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A969C6-DC3E-4991-92FE-87A8E6C70CDD}">
      <dsp:nvSpPr>
        <dsp:cNvPr id="0" name=""/>
        <dsp:cNvSpPr/>
      </dsp:nvSpPr>
      <dsp:spPr>
        <a:xfrm>
          <a:off x="561004" y="433833"/>
          <a:ext cx="2987591" cy="2987591"/>
        </a:xfrm>
        <a:prstGeom prst="blockArc">
          <a:avLst>
            <a:gd name="adj1" fmla="val 5400000"/>
            <a:gd name="adj2" fmla="val 90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CE7FC07-D07E-4D29-80BA-F5E2963771FC}">
      <dsp:nvSpPr>
        <dsp:cNvPr id="0" name=""/>
        <dsp:cNvSpPr/>
      </dsp:nvSpPr>
      <dsp:spPr>
        <a:xfrm>
          <a:off x="561004" y="433833"/>
          <a:ext cx="2987591" cy="2987591"/>
        </a:xfrm>
        <a:prstGeom prst="blockArc">
          <a:avLst>
            <a:gd name="adj1" fmla="val 1800000"/>
            <a:gd name="adj2" fmla="val 54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3F1DC52-8995-4985-8A7E-10DF1C67B5A1}">
      <dsp:nvSpPr>
        <dsp:cNvPr id="0" name=""/>
        <dsp:cNvSpPr/>
      </dsp:nvSpPr>
      <dsp:spPr>
        <a:xfrm>
          <a:off x="561004" y="433833"/>
          <a:ext cx="2987591" cy="2987591"/>
        </a:xfrm>
        <a:prstGeom prst="blockArc">
          <a:avLst>
            <a:gd name="adj1" fmla="val 19800000"/>
            <a:gd name="adj2" fmla="val 18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C384140-6CA1-47C1-9462-EB0AC93B914B}">
      <dsp:nvSpPr>
        <dsp:cNvPr id="0" name=""/>
        <dsp:cNvSpPr/>
      </dsp:nvSpPr>
      <dsp:spPr>
        <a:xfrm>
          <a:off x="560996" y="433818"/>
          <a:ext cx="2987591" cy="2987591"/>
        </a:xfrm>
        <a:prstGeom prst="blockArc">
          <a:avLst>
            <a:gd name="adj1" fmla="val 16200000"/>
            <a:gd name="adj2" fmla="val 19800000"/>
            <a:gd name="adj3" fmla="val 4434"/>
          </a:avLst>
        </a:prstGeom>
        <a:solidFill>
          <a:srgbClr val="1B4C87">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99ADDA0-D441-4806-91A9-8233680BA3F4}">
      <dsp:nvSpPr>
        <dsp:cNvPr id="0" name=""/>
        <dsp:cNvSpPr/>
      </dsp:nvSpPr>
      <dsp:spPr>
        <a:xfrm>
          <a:off x="1388595" y="1261424"/>
          <a:ext cx="1332409" cy="1332409"/>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noProof="0">
              <a:solidFill>
                <a:sysClr val="window" lastClr="FFFFFF"/>
              </a:solidFill>
              <a:latin typeface="Calibri"/>
              <a:ea typeface="+mn-ea"/>
              <a:cs typeface="+mn-cs"/>
            </a:rPr>
            <a:t>Patient, family &amp; caregivers</a:t>
          </a:r>
        </a:p>
      </dsp:txBody>
      <dsp:txXfrm>
        <a:off x="1583722" y="1456551"/>
        <a:ext cx="942155" cy="942155"/>
      </dsp:txXfrm>
    </dsp:sp>
    <dsp:sp modelId="{D97EB5A8-8143-47B4-AEBF-E05C9CA4D748}">
      <dsp:nvSpPr>
        <dsp:cNvPr id="0" name=""/>
        <dsp:cNvSpPr/>
      </dsp:nvSpPr>
      <dsp:spPr>
        <a:xfrm>
          <a:off x="1594232" y="1063"/>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Standardised national reporting</a:t>
          </a:r>
        </a:p>
      </dsp:txBody>
      <dsp:txXfrm>
        <a:off x="1730821" y="137652"/>
        <a:ext cx="659508" cy="659508"/>
      </dsp:txXfrm>
    </dsp:sp>
    <dsp:sp modelId="{8FAC5FBB-78F9-4C56-A025-530C42AEB2EF}">
      <dsp:nvSpPr>
        <dsp:cNvPr id="0" name=""/>
        <dsp:cNvSpPr/>
      </dsp:nvSpPr>
      <dsp:spPr>
        <a:xfrm>
          <a:off x="2853044" y="731176"/>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Systems for learning</a:t>
          </a:r>
        </a:p>
      </dsp:txBody>
      <dsp:txXfrm>
        <a:off x="2989633" y="867765"/>
        <a:ext cx="659508" cy="659508"/>
      </dsp:txXfrm>
    </dsp:sp>
    <dsp:sp modelId="{A5496119-F67F-409B-B2DC-5B85D6EE74B6}">
      <dsp:nvSpPr>
        <dsp:cNvPr id="0" name=""/>
        <dsp:cNvSpPr/>
      </dsp:nvSpPr>
      <dsp:spPr>
        <a:xfrm>
          <a:off x="2853044" y="219139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Good quality reviews</a:t>
          </a:r>
        </a:p>
      </dsp:txBody>
      <dsp:txXfrm>
        <a:off x="2989633" y="2327984"/>
        <a:ext cx="659508" cy="659508"/>
      </dsp:txXfrm>
    </dsp:sp>
    <dsp:sp modelId="{301A3A94-0AA2-4C32-92FA-0586347E0926}">
      <dsp:nvSpPr>
        <dsp:cNvPr id="0" name=""/>
        <dsp:cNvSpPr/>
      </dsp:nvSpPr>
      <dsp:spPr>
        <a:xfrm>
          <a:off x="1588457" y="292150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Partnership working</a:t>
          </a:r>
        </a:p>
      </dsp:txBody>
      <dsp:txXfrm>
        <a:off x="1725046" y="3058094"/>
        <a:ext cx="659508" cy="659508"/>
      </dsp:txXfrm>
    </dsp:sp>
    <dsp:sp modelId="{D1F28037-1994-4B17-9B1C-93FA9E718B0E}">
      <dsp:nvSpPr>
        <dsp:cNvPr id="0" name=""/>
        <dsp:cNvSpPr/>
      </dsp:nvSpPr>
      <dsp:spPr>
        <a:xfrm>
          <a:off x="323870" y="2191395"/>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Support for staff incl. psychological safety </a:t>
          </a:r>
        </a:p>
      </dsp:txBody>
      <dsp:txXfrm>
        <a:off x="460459" y="2327984"/>
        <a:ext cx="659508" cy="659508"/>
      </dsp:txXfrm>
    </dsp:sp>
    <dsp:sp modelId="{525B2490-77EE-451C-95E3-31EB5C001F58}">
      <dsp:nvSpPr>
        <dsp:cNvPr id="0" name=""/>
        <dsp:cNvSpPr/>
      </dsp:nvSpPr>
      <dsp:spPr>
        <a:xfrm>
          <a:off x="323870" y="731176"/>
          <a:ext cx="932686" cy="932686"/>
        </a:xfrm>
        <a:prstGeom prst="ellipse">
          <a:avLst/>
        </a:prstGeom>
        <a:solidFill>
          <a:srgbClr val="1B4C87">
            <a:hueOff val="0"/>
            <a:satOff val="0"/>
            <a:lumOff val="0"/>
            <a:alphaOff val="0"/>
          </a:srgbClr>
        </a:solidFill>
        <a:ln w="25400" cap="flat" cmpd="sng" algn="ctr">
          <a:solidFill>
            <a:srgbClr val="009F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solidFill>
                <a:sysClr val="window" lastClr="FFFFFF"/>
              </a:solidFill>
              <a:latin typeface="Calibri"/>
              <a:ea typeface="+mn-ea"/>
              <a:cs typeface="+mn-cs"/>
            </a:rPr>
            <a:t>Appropriate timelines</a:t>
          </a:r>
        </a:p>
      </dsp:txBody>
      <dsp:txXfrm>
        <a:off x="460459" y="867765"/>
        <a:ext cx="659508" cy="659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EC35-FA4B-4FC6-9E35-12A752353CDD}">
      <dsp:nvSpPr>
        <dsp:cNvPr id="0" name=""/>
        <dsp:cNvSpPr/>
      </dsp:nvSpPr>
      <dsp:spPr>
        <a:xfrm>
          <a:off x="186257" y="287387"/>
          <a:ext cx="1998868" cy="1998868"/>
        </a:xfrm>
        <a:prstGeom prst="blockArc">
          <a:avLst>
            <a:gd name="adj1" fmla="val 12600000"/>
            <a:gd name="adj2" fmla="val 162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5A1CA-F02E-4D69-B2B3-A938CAEAE89D}">
      <dsp:nvSpPr>
        <dsp:cNvPr id="0" name=""/>
        <dsp:cNvSpPr/>
      </dsp:nvSpPr>
      <dsp:spPr>
        <a:xfrm>
          <a:off x="186257" y="287387"/>
          <a:ext cx="1998868" cy="1998868"/>
        </a:xfrm>
        <a:prstGeom prst="blockArc">
          <a:avLst>
            <a:gd name="adj1" fmla="val 9000000"/>
            <a:gd name="adj2" fmla="val 126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969C6-DC3E-4991-92FE-87A8E6C70CDD}">
      <dsp:nvSpPr>
        <dsp:cNvPr id="0" name=""/>
        <dsp:cNvSpPr/>
      </dsp:nvSpPr>
      <dsp:spPr>
        <a:xfrm>
          <a:off x="186257" y="287387"/>
          <a:ext cx="1998868" cy="1998868"/>
        </a:xfrm>
        <a:prstGeom prst="blockArc">
          <a:avLst>
            <a:gd name="adj1" fmla="val 5400000"/>
            <a:gd name="adj2" fmla="val 90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7FC07-D07E-4D29-80BA-F5E2963771FC}">
      <dsp:nvSpPr>
        <dsp:cNvPr id="0" name=""/>
        <dsp:cNvSpPr/>
      </dsp:nvSpPr>
      <dsp:spPr>
        <a:xfrm>
          <a:off x="186257" y="287387"/>
          <a:ext cx="1998868" cy="1998868"/>
        </a:xfrm>
        <a:prstGeom prst="blockArc">
          <a:avLst>
            <a:gd name="adj1" fmla="val 1800000"/>
            <a:gd name="adj2" fmla="val 54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F1DC52-8995-4985-8A7E-10DF1C67B5A1}">
      <dsp:nvSpPr>
        <dsp:cNvPr id="0" name=""/>
        <dsp:cNvSpPr/>
      </dsp:nvSpPr>
      <dsp:spPr>
        <a:xfrm>
          <a:off x="186257" y="287387"/>
          <a:ext cx="1998868" cy="1998868"/>
        </a:xfrm>
        <a:prstGeom prst="blockArc">
          <a:avLst>
            <a:gd name="adj1" fmla="val 19800000"/>
            <a:gd name="adj2" fmla="val 18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84140-6CA1-47C1-9462-EB0AC93B914B}">
      <dsp:nvSpPr>
        <dsp:cNvPr id="0" name=""/>
        <dsp:cNvSpPr/>
      </dsp:nvSpPr>
      <dsp:spPr>
        <a:xfrm>
          <a:off x="186257" y="287387"/>
          <a:ext cx="1998868" cy="1998868"/>
        </a:xfrm>
        <a:prstGeom prst="blockArc">
          <a:avLst>
            <a:gd name="adj1" fmla="val 16200000"/>
            <a:gd name="adj2" fmla="val 19800000"/>
            <a:gd name="adj3" fmla="val 446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9ADDA0-D441-4806-91A9-8233680BA3F4}">
      <dsp:nvSpPr>
        <dsp:cNvPr id="0" name=""/>
        <dsp:cNvSpPr/>
      </dsp:nvSpPr>
      <dsp:spPr>
        <a:xfrm>
          <a:off x="743373" y="844502"/>
          <a:ext cx="884637" cy="884637"/>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a:t>Patient, family &amp; caregivers</a:t>
          </a:r>
        </a:p>
      </dsp:txBody>
      <dsp:txXfrm>
        <a:off x="872925" y="974054"/>
        <a:ext cx="625533" cy="625533"/>
      </dsp:txXfrm>
    </dsp:sp>
    <dsp:sp modelId="{D97EB5A8-8143-47B4-AEBF-E05C9CA4D748}">
      <dsp:nvSpPr>
        <dsp:cNvPr id="0" name=""/>
        <dsp:cNvSpPr/>
      </dsp:nvSpPr>
      <dsp:spPr>
        <a:xfrm>
          <a:off x="876068" y="56"/>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Standardised national reporting</a:t>
          </a:r>
        </a:p>
      </dsp:txBody>
      <dsp:txXfrm>
        <a:off x="966754" y="90742"/>
        <a:ext cx="437874" cy="437874"/>
      </dsp:txXfrm>
    </dsp:sp>
    <dsp:sp modelId="{8FAC5FBB-78F9-4C56-A025-530C42AEB2EF}">
      <dsp:nvSpPr>
        <dsp:cNvPr id="0" name=""/>
        <dsp:cNvSpPr/>
      </dsp:nvSpPr>
      <dsp:spPr>
        <a:xfrm>
          <a:off x="1722298" y="488627"/>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Systems for learning</a:t>
          </a:r>
        </a:p>
      </dsp:txBody>
      <dsp:txXfrm>
        <a:off x="1812984" y="579313"/>
        <a:ext cx="437874" cy="437874"/>
      </dsp:txXfrm>
    </dsp:sp>
    <dsp:sp modelId="{A5496119-F67F-409B-B2DC-5B85D6EE74B6}">
      <dsp:nvSpPr>
        <dsp:cNvPr id="0" name=""/>
        <dsp:cNvSpPr/>
      </dsp:nvSpPr>
      <dsp:spPr>
        <a:xfrm>
          <a:off x="1722298" y="1465769"/>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Good quality reviews</a:t>
          </a:r>
        </a:p>
      </dsp:txBody>
      <dsp:txXfrm>
        <a:off x="1812984" y="1556455"/>
        <a:ext cx="437874" cy="437874"/>
      </dsp:txXfrm>
    </dsp:sp>
    <dsp:sp modelId="{301A3A94-0AA2-4C32-92FA-0586347E0926}">
      <dsp:nvSpPr>
        <dsp:cNvPr id="0" name=""/>
        <dsp:cNvSpPr/>
      </dsp:nvSpPr>
      <dsp:spPr>
        <a:xfrm>
          <a:off x="876068" y="1954340"/>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Partnership working</a:t>
          </a:r>
        </a:p>
      </dsp:txBody>
      <dsp:txXfrm>
        <a:off x="966754" y="2045026"/>
        <a:ext cx="437874" cy="437874"/>
      </dsp:txXfrm>
    </dsp:sp>
    <dsp:sp modelId="{D1F28037-1994-4B17-9B1C-93FA9E718B0E}">
      <dsp:nvSpPr>
        <dsp:cNvPr id="0" name=""/>
        <dsp:cNvSpPr/>
      </dsp:nvSpPr>
      <dsp:spPr>
        <a:xfrm>
          <a:off x="29839" y="1465769"/>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Support for staff incl. psychological safety </a:t>
          </a:r>
        </a:p>
      </dsp:txBody>
      <dsp:txXfrm>
        <a:off x="120525" y="1556455"/>
        <a:ext cx="437874" cy="437874"/>
      </dsp:txXfrm>
    </dsp:sp>
    <dsp:sp modelId="{525B2490-77EE-451C-95E3-31EB5C001F58}">
      <dsp:nvSpPr>
        <dsp:cNvPr id="0" name=""/>
        <dsp:cNvSpPr/>
      </dsp:nvSpPr>
      <dsp:spPr>
        <a:xfrm>
          <a:off x="29839" y="488627"/>
          <a:ext cx="619246" cy="61924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noProof="0"/>
            <a:t>Appropriate timelines</a:t>
          </a:r>
        </a:p>
      </dsp:txBody>
      <dsp:txXfrm>
        <a:off x="120525" y="579313"/>
        <a:ext cx="437874" cy="437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F4C0161-896C-419C-B4F6-F598FD60071D}" type="datetimeFigureOut">
              <a:rPr lang="en-GB" smtClean="0"/>
              <a:t>05/05/2025</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B9D4515-D53D-4220-84EA-ABEB1857B725}" type="slidenum">
              <a:rPr lang="en-GB" smtClean="0"/>
              <a:t>‹#›</a:t>
            </a:fld>
            <a:endParaRPr lang="en-GB"/>
          </a:p>
        </p:txBody>
      </p:sp>
    </p:spTree>
    <p:extLst>
      <p:ext uri="{BB962C8B-B14F-4D97-AF65-F5344CB8AC3E}">
        <p14:creationId xmlns:p14="http://schemas.microsoft.com/office/powerpoint/2010/main" val="402533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F9AC-63D0-0505-7C5D-0F6F2E369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9ABF6-BF82-6F9F-153C-6CB5CC50EBE8}"/>
              </a:ext>
            </a:extLst>
          </p:cNvPr>
          <p:cNvSpPr>
            <a:spLocks noGrp="1" noRot="1" noChangeAspect="1"/>
          </p:cNvSpPr>
          <p:nvPr>
            <p:ph type="sldImg"/>
          </p:nvPr>
        </p:nvSpPr>
        <p:spPr>
          <a:xfrm>
            <a:off x="-560388" y="877888"/>
            <a:ext cx="7800976" cy="4389437"/>
          </a:xfrm>
        </p:spPr>
      </p:sp>
      <p:sp>
        <p:nvSpPr>
          <p:cNvPr id="3" name="Notes Placeholder 2">
            <a:extLst>
              <a:ext uri="{FF2B5EF4-FFF2-40B4-BE49-F238E27FC236}">
                <a16:creationId xmlns:a16="http://schemas.microsoft.com/office/drawing/2014/main" id="{933C8416-E2F0-9705-D96E-716ED724874C}"/>
              </a:ext>
            </a:extLst>
          </p:cNvPr>
          <p:cNvSpPr>
            <a:spLocks noGrp="1"/>
          </p:cNvSpPr>
          <p:nvPr>
            <p:ph type="body" idx="1"/>
          </p:nvPr>
        </p:nvSpPr>
        <p:spPr/>
        <p:txBody>
          <a:bodyPr>
            <a:normAutofit/>
          </a:bodyPr>
          <a:lstStyle/>
          <a:p>
            <a:pPr defTabSz="457063">
              <a:defRPr/>
            </a:pPr>
            <a:r>
              <a:rPr lang="en-GB" sz="1600" dirty="0"/>
              <a:t>Thank you for inviting us today.  We plan to offer a brief summary of the work we are doing and our plans for this year.  If you wish to know more about our work please do drop us an email</a:t>
            </a:r>
          </a:p>
        </p:txBody>
      </p:sp>
      <p:sp>
        <p:nvSpPr>
          <p:cNvPr id="4" name="Slide Number Placeholder 3">
            <a:extLst>
              <a:ext uri="{FF2B5EF4-FFF2-40B4-BE49-F238E27FC236}">
                <a16:creationId xmlns:a16="http://schemas.microsoft.com/office/drawing/2014/main" id="{8C666F18-DC9C-0EB6-86A3-D8E661A29344}"/>
              </a:ext>
            </a:extLst>
          </p:cNvPr>
          <p:cNvSpPr>
            <a:spLocks noGrp="1"/>
          </p:cNvSpPr>
          <p:nvPr>
            <p:ph type="sldNum" sz="quarter" idx="10"/>
          </p:nvPr>
        </p:nvSpPr>
        <p:spPr/>
        <p:txBody>
          <a:bodyPr/>
          <a:lstStyle/>
          <a:p>
            <a:fld id="{6EFE83B7-278F-6545-9C62-E36EB068C003}" type="slidenum">
              <a:rPr lang="en-US" smtClean="0"/>
              <a:pPr/>
              <a:t>1</a:t>
            </a:fld>
            <a:endParaRPr lang="en-US"/>
          </a:p>
        </p:txBody>
      </p:sp>
    </p:spTree>
    <p:extLst>
      <p:ext uri="{BB962C8B-B14F-4D97-AF65-F5344CB8AC3E}">
        <p14:creationId xmlns:p14="http://schemas.microsoft.com/office/powerpoint/2010/main" val="68706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F967-A971-5865-B798-5597E1C07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9F92B-78AD-00F0-1DF7-342219E1C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AFE98-BAAA-BB5A-4449-FF0190158492}"/>
              </a:ext>
            </a:extLst>
          </p:cNvPr>
          <p:cNvSpPr>
            <a:spLocks noGrp="1"/>
          </p:cNvSpPr>
          <p:nvPr>
            <p:ph type="body" idx="1"/>
          </p:nvPr>
        </p:nvSpPr>
        <p:spPr/>
        <p:txBody>
          <a:bodyPr/>
          <a:lstStyle/>
          <a:p>
            <a:r>
              <a:rPr lang="en-GB" sz="1600" dirty="0"/>
              <a:t>Thank you, and please do email us if you would like more information</a:t>
            </a:r>
          </a:p>
        </p:txBody>
      </p:sp>
      <p:sp>
        <p:nvSpPr>
          <p:cNvPr id="4" name="Slide Number Placeholder 3">
            <a:extLst>
              <a:ext uri="{FF2B5EF4-FFF2-40B4-BE49-F238E27FC236}">
                <a16:creationId xmlns:a16="http://schemas.microsoft.com/office/drawing/2014/main" id="{808A1079-B304-3A73-2B83-96A58E84F8DC}"/>
              </a:ext>
            </a:extLst>
          </p:cNvPr>
          <p:cNvSpPr>
            <a:spLocks noGrp="1"/>
          </p:cNvSpPr>
          <p:nvPr>
            <p:ph type="sldNum" sz="quarter" idx="5"/>
          </p:nvPr>
        </p:nvSpPr>
        <p:spPr/>
        <p:txBody>
          <a:bodyPr/>
          <a:lstStyle/>
          <a:p>
            <a:fld id="{6EFE83B7-278F-6545-9C62-E36EB068C003}" type="slidenum">
              <a:rPr lang="en-US" smtClean="0"/>
              <a:pPr/>
              <a:t>10</a:t>
            </a:fld>
            <a:endParaRPr lang="en-US"/>
          </a:p>
        </p:txBody>
      </p:sp>
    </p:spTree>
    <p:extLst>
      <p:ext uri="{BB962C8B-B14F-4D97-AF65-F5344CB8AC3E}">
        <p14:creationId xmlns:p14="http://schemas.microsoft.com/office/powerpoint/2010/main" val="167393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FA41-2CD7-BDF4-ED88-B39AB3119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ED8F8-3D17-BACF-B755-6C7628B09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3E83B-868A-E8F2-3CAE-AD497D5FB66F}"/>
              </a:ext>
            </a:extLst>
          </p:cNvPr>
          <p:cNvSpPr>
            <a:spLocks noGrp="1"/>
          </p:cNvSpPr>
          <p:nvPr>
            <p:ph type="body" idx="1"/>
          </p:nvPr>
        </p:nvSpPr>
        <p:spPr/>
        <p:txBody>
          <a:bodyPr/>
          <a:lstStyle/>
          <a:p>
            <a:r>
              <a:rPr lang="en-GB" sz="1600" dirty="0"/>
              <a:t>Learning from adverse events is always at the heart of our quality management system and at the core of the adverse events team programme.  </a:t>
            </a:r>
          </a:p>
          <a:p>
            <a:endParaRPr lang="en-GB" sz="1600" dirty="0"/>
          </a:p>
          <a:p>
            <a:r>
              <a:rPr lang="en-GB" sz="1600" dirty="0"/>
              <a:t>In February this year we published the new adverse events framework – A national framework for learning from adverse events in NHS Scotland .  I will tell you more about our new framework in a moment.</a:t>
            </a:r>
          </a:p>
          <a:p>
            <a:endParaRPr lang="en-GB" sz="1600" dirty="0"/>
          </a:p>
          <a:p>
            <a:r>
              <a:rPr lang="en-GB" sz="1600" dirty="0"/>
              <a:t>In addition to the publication of the framework we have relaunched our adverse events network as a national adverse events learning group.  We want to ensure there is a national focus on learning – so we will include spotlight sessions, deliver webinars and create an opportunity for a peer support session after each meeting.</a:t>
            </a:r>
          </a:p>
          <a:p>
            <a:endParaRPr lang="en-GB" sz="1600" dirty="0"/>
          </a:p>
          <a:p>
            <a:r>
              <a:rPr lang="en-GB" sz="1600" dirty="0"/>
              <a:t>Our online community of practice is an interactive platform that also seeks to create and promote a culture of learning and improvement.  It is based on the ethos; everyone has something to share, everyone has something to learn and the opportunity to contribute.   Our hope is that through fostering this culture it will support in reducing the potential of future harm occurring  and will support the sharing of learning.  Initially we will welcome learning summaries being uploaded by Scottish NHS Boards, these can then help inform improvements in other boards.  As the community of practice develops, we would hope it will expand and grow to allow for searches of adverse event categories, create and share events and promote news items.</a:t>
            </a:r>
          </a:p>
          <a:p>
            <a:endParaRPr lang="en-GB" sz="1600" dirty="0"/>
          </a:p>
          <a:p>
            <a:endParaRPr lang="en-GB" sz="1600" dirty="0"/>
          </a:p>
          <a:p>
            <a:endParaRPr lang="en-GB" sz="1600" dirty="0"/>
          </a:p>
          <a:p>
            <a:endParaRPr lang="en-GB" dirty="0"/>
          </a:p>
        </p:txBody>
      </p:sp>
      <p:sp>
        <p:nvSpPr>
          <p:cNvPr id="4" name="Slide Number Placeholder 3">
            <a:extLst>
              <a:ext uri="{FF2B5EF4-FFF2-40B4-BE49-F238E27FC236}">
                <a16:creationId xmlns:a16="http://schemas.microsoft.com/office/drawing/2014/main" id="{D72DFF90-D1F5-4F43-DC73-7AA5A11AB7B0}"/>
              </a:ext>
            </a:extLst>
          </p:cNvPr>
          <p:cNvSpPr>
            <a:spLocks noGrp="1"/>
          </p:cNvSpPr>
          <p:nvPr>
            <p:ph type="sldNum" sz="quarter" idx="5"/>
          </p:nvPr>
        </p:nvSpPr>
        <p:spPr/>
        <p:txBody>
          <a:bodyPr/>
          <a:lstStyle/>
          <a:p>
            <a:fld id="{6EFE83B7-278F-6545-9C62-E36EB068C003}" type="slidenum">
              <a:rPr lang="en-US" smtClean="0"/>
              <a:pPr/>
              <a:t>2</a:t>
            </a:fld>
            <a:endParaRPr lang="en-US"/>
          </a:p>
        </p:txBody>
      </p:sp>
    </p:spTree>
    <p:extLst>
      <p:ext uri="{BB962C8B-B14F-4D97-AF65-F5344CB8AC3E}">
        <p14:creationId xmlns:p14="http://schemas.microsoft.com/office/powerpoint/2010/main" val="224747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63AF-A8F9-8274-8844-0BFD0456C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919FB-ABBE-E94D-2EF3-8D3B39863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A73C0-081A-AF48-0339-B8BA84A63546}"/>
              </a:ext>
            </a:extLst>
          </p:cNvPr>
          <p:cNvSpPr>
            <a:spLocks noGrp="1"/>
          </p:cNvSpPr>
          <p:nvPr>
            <p:ph type="body" idx="1"/>
          </p:nvPr>
        </p:nvSpPr>
        <p:spPr/>
        <p:txBody>
          <a:bodyPr/>
          <a:lstStyle/>
          <a:p>
            <a:pPr defTabSz="914126">
              <a:defRPr/>
            </a:pPr>
            <a:r>
              <a:rPr lang="en-GB" sz="1600" dirty="0"/>
              <a:t>In February of this year, we published our new framework - ……..</a:t>
            </a:r>
          </a:p>
          <a:p>
            <a:pPr defTabSz="914126">
              <a:defRPr/>
            </a:pPr>
            <a:endParaRPr lang="en-GB" sz="1600" dirty="0"/>
          </a:p>
          <a:p>
            <a:pPr defTabSz="914126">
              <a:defRPr/>
            </a:pPr>
            <a:r>
              <a:rPr lang="en-GB" sz="1600" dirty="0"/>
              <a:t>The new framework has a focus on </a:t>
            </a:r>
          </a:p>
          <a:p>
            <a:pPr defTabSz="914126">
              <a:defRPr/>
            </a:pPr>
            <a:r>
              <a:rPr lang="en-GB" sz="1600" dirty="0"/>
              <a:t>patients and families – and ensuring that they are included in the review, from establishing the terms of reference and identifying questions they want answered, to being informed throughout the process and included in factual accuracy checks when the report is drafted.  The appointment of a named person aims to ensure the patient/family are supported and well informed throughout</a:t>
            </a:r>
          </a:p>
          <a:p>
            <a:pPr defTabSz="914126">
              <a:defRPr/>
            </a:pPr>
            <a:endParaRPr lang="en-GB" sz="1600" dirty="0"/>
          </a:p>
          <a:p>
            <a:pPr defTabSz="914126">
              <a:defRPr/>
            </a:pPr>
            <a:r>
              <a:rPr lang="en-GB" sz="1600" dirty="0"/>
              <a:t>Supporting staff  is a key aspect of the framework, from ensuring psychologically safe working environments, to a culture where recognising near misses and identifying adverse events is the norm, to supporting staff when an AE occurs</a:t>
            </a:r>
          </a:p>
          <a:p>
            <a:pPr defTabSz="914126">
              <a:defRPr/>
            </a:pPr>
            <a:endParaRPr lang="en-GB" sz="1600" dirty="0"/>
          </a:p>
          <a:p>
            <a:pPr defTabSz="914126">
              <a:defRPr/>
            </a:pPr>
            <a:r>
              <a:rPr lang="en-GB" sz="1600" dirty="0"/>
              <a:t>There is also a focus on implementing learning  - moving beyond the development of an action plan to ensuring that there is accountability and ownership of the implementation of recommendations and evaluation of their impact</a:t>
            </a:r>
          </a:p>
          <a:p>
            <a:endParaRPr lang="en-GB" sz="1600" dirty="0"/>
          </a:p>
          <a:p>
            <a:endParaRPr lang="en-GB" sz="1600" dirty="0"/>
          </a:p>
          <a:p>
            <a:endParaRPr lang="en-GB" sz="1400" dirty="0"/>
          </a:p>
        </p:txBody>
      </p:sp>
      <p:sp>
        <p:nvSpPr>
          <p:cNvPr id="4" name="Slide Number Placeholder 3">
            <a:extLst>
              <a:ext uri="{FF2B5EF4-FFF2-40B4-BE49-F238E27FC236}">
                <a16:creationId xmlns:a16="http://schemas.microsoft.com/office/drawing/2014/main" id="{8C64A3B6-A802-B4F8-826E-853F7B9F3625}"/>
              </a:ext>
            </a:extLst>
          </p:cNvPr>
          <p:cNvSpPr>
            <a:spLocks noGrp="1"/>
          </p:cNvSpPr>
          <p:nvPr>
            <p:ph type="sldNum" sz="quarter" idx="5"/>
          </p:nvPr>
        </p:nvSpPr>
        <p:spPr/>
        <p:txBody>
          <a:bodyPr/>
          <a:lstStyle/>
          <a:p>
            <a:fld id="{6EFE83B7-278F-6545-9C62-E36EB068C003}" type="slidenum">
              <a:rPr lang="en-US" smtClean="0"/>
              <a:pPr/>
              <a:t>3</a:t>
            </a:fld>
            <a:endParaRPr lang="en-US"/>
          </a:p>
        </p:txBody>
      </p:sp>
    </p:spTree>
    <p:extLst>
      <p:ext uri="{BB962C8B-B14F-4D97-AF65-F5344CB8AC3E}">
        <p14:creationId xmlns:p14="http://schemas.microsoft.com/office/powerpoint/2010/main" val="255854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FD72-3BA6-ED2F-E6F6-445989018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C7583-F7BD-F544-1F0B-507709F9D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22327-012D-45B3-A472-1A1BD0D5F39C}"/>
              </a:ext>
            </a:extLst>
          </p:cNvPr>
          <p:cNvSpPr>
            <a:spLocks noGrp="1"/>
          </p:cNvSpPr>
          <p:nvPr>
            <p:ph type="body" idx="1"/>
          </p:nvPr>
        </p:nvSpPr>
        <p:spPr/>
        <p:txBody>
          <a:bodyPr/>
          <a:lstStyle/>
          <a:p>
            <a:pPr defTabSz="914126">
              <a:defRPr/>
            </a:pPr>
            <a:r>
              <a:rPr lang="en-GB" sz="1600" dirty="0"/>
              <a:t>For the first time we included our priorities and our aims in the framework</a:t>
            </a:r>
          </a:p>
          <a:p>
            <a:pPr defTabSz="914126">
              <a:defRPr/>
            </a:pPr>
            <a:endParaRPr lang="en-GB" sz="1600" dirty="0"/>
          </a:p>
          <a:p>
            <a:pPr defTabSz="914126">
              <a:defRPr/>
            </a:pPr>
            <a:r>
              <a:rPr lang="en-GB" sz="1600" dirty="0"/>
              <a:t>We also included practical tools to support boards.  We have </a:t>
            </a:r>
          </a:p>
          <a:p>
            <a:pPr defTabSz="914126">
              <a:defRPr/>
            </a:pPr>
            <a:endParaRPr lang="en-GB" sz="1600" dirty="0"/>
          </a:p>
          <a:p>
            <a:pPr defTabSz="914126">
              <a:defRPr/>
            </a:pPr>
            <a:r>
              <a:rPr lang="en-GB" sz="1600" dirty="0"/>
              <a:t>A SAER template and guidance,</a:t>
            </a:r>
          </a:p>
          <a:p>
            <a:pPr defTabSz="914126">
              <a:defRPr/>
            </a:pPr>
            <a:r>
              <a:rPr lang="en-GB" sz="1600" dirty="0"/>
              <a:t>A learning summary</a:t>
            </a:r>
          </a:p>
          <a:p>
            <a:pPr defTabSz="914126">
              <a:defRPr/>
            </a:pPr>
            <a:r>
              <a:rPr lang="en-GB" sz="1600" dirty="0"/>
              <a:t>A quality assurance checklist</a:t>
            </a:r>
          </a:p>
          <a:p>
            <a:pPr defTabSz="914126">
              <a:defRPr/>
            </a:pPr>
            <a:r>
              <a:rPr lang="en-GB" sz="1600" dirty="0"/>
              <a:t>And a revised risk matrix</a:t>
            </a:r>
          </a:p>
          <a:p>
            <a:pPr defTabSz="914126">
              <a:defRPr/>
            </a:pPr>
            <a:endParaRPr lang="en-GB" sz="1600" dirty="0"/>
          </a:p>
          <a:p>
            <a:pPr defTabSz="914126">
              <a:defRPr/>
            </a:pPr>
            <a:r>
              <a:rPr lang="en-GB" sz="1600" dirty="0"/>
              <a:t>These are all on our website alongside an animation for patients and families</a:t>
            </a:r>
          </a:p>
        </p:txBody>
      </p:sp>
      <p:sp>
        <p:nvSpPr>
          <p:cNvPr id="4" name="Slide Number Placeholder 3">
            <a:extLst>
              <a:ext uri="{FF2B5EF4-FFF2-40B4-BE49-F238E27FC236}">
                <a16:creationId xmlns:a16="http://schemas.microsoft.com/office/drawing/2014/main" id="{9ED8DF0C-070D-7ACC-3081-9436E0637DA7}"/>
              </a:ext>
            </a:extLst>
          </p:cNvPr>
          <p:cNvSpPr>
            <a:spLocks noGrp="1"/>
          </p:cNvSpPr>
          <p:nvPr>
            <p:ph type="sldNum" sz="quarter" idx="5"/>
          </p:nvPr>
        </p:nvSpPr>
        <p:spPr/>
        <p:txBody>
          <a:bodyPr/>
          <a:lstStyle/>
          <a:p>
            <a:fld id="{6EFE83B7-278F-6545-9C62-E36EB068C003}" type="slidenum">
              <a:rPr lang="en-US" smtClean="0"/>
              <a:pPr/>
              <a:t>4</a:t>
            </a:fld>
            <a:endParaRPr lang="en-US"/>
          </a:p>
        </p:txBody>
      </p:sp>
    </p:spTree>
    <p:extLst>
      <p:ext uri="{BB962C8B-B14F-4D97-AF65-F5344CB8AC3E}">
        <p14:creationId xmlns:p14="http://schemas.microsoft.com/office/powerpoint/2010/main" val="196680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3CB4-74E6-693F-B5C3-239587E05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B843A-FAE8-652B-902E-03F2F032D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74658-309F-BF95-F071-7DF45A08E4B2}"/>
              </a:ext>
            </a:extLst>
          </p:cNvPr>
          <p:cNvSpPr>
            <a:spLocks noGrp="1"/>
          </p:cNvSpPr>
          <p:nvPr>
            <p:ph type="body" idx="1"/>
          </p:nvPr>
        </p:nvSpPr>
        <p:spPr/>
        <p:txBody>
          <a:bodyPr/>
          <a:lstStyle/>
          <a:p>
            <a:pPr defTabSz="457063">
              <a:defRPr/>
            </a:pPr>
            <a:endParaRPr lang="en-GB" sz="1600" i="1" dirty="0"/>
          </a:p>
          <a:p>
            <a:r>
              <a:rPr lang="en-GB" sz="1600" dirty="0"/>
              <a:t>We have set our aims out within the framework clearly which includes: to </a:t>
            </a:r>
            <a:r>
              <a:rPr lang="en-GB" sz="1600" i="1" dirty="0"/>
              <a:t>seek to ensure greater transparency about adverse events. To use data and intelligence about adverse events to inform priorities for improving the safety and quality of care in NHS Scotland</a:t>
            </a:r>
          </a:p>
          <a:p>
            <a:endParaRPr lang="en-GB" sz="1600" i="1" dirty="0"/>
          </a:p>
          <a:p>
            <a:r>
              <a:rPr lang="en-GB" sz="1800" dirty="0"/>
              <a:t>We have identified and published priorities which we believe will support us in delivering that aim.  </a:t>
            </a:r>
          </a:p>
          <a:p>
            <a:r>
              <a:rPr lang="en-GB" sz="1800" dirty="0"/>
              <a:t>These include the:</a:t>
            </a:r>
          </a:p>
          <a:p>
            <a:pPr marL="171450" indent="-171450">
              <a:lnSpc>
                <a:spcPct val="90000"/>
              </a:lnSpc>
              <a:buFont typeface="Arial" panose="020B0604020202020204" pitchFamily="34" charset="0"/>
              <a:buChar char="•"/>
            </a:pPr>
            <a:r>
              <a:rPr lang="en-GB" sz="1800" dirty="0"/>
              <a:t>use of data from the national reporting to inform a range of interventions and initiatives undertaken across Healthcare Improvement Scotland</a:t>
            </a:r>
          </a:p>
          <a:p>
            <a:pPr marL="0" indent="0">
              <a:lnSpc>
                <a:spcPct val="90000"/>
              </a:lnSpc>
              <a:buNone/>
            </a:pPr>
            <a:br>
              <a:rPr lang="en-GB" sz="1800" dirty="0"/>
            </a:br>
            <a:r>
              <a:rPr lang="en-GB" sz="1800" dirty="0"/>
              <a:t>• undertake thematic and qualitative analysis of data (including learning from AE reviews) that we receive to improve quality.</a:t>
            </a:r>
          </a:p>
          <a:p>
            <a:pPr marL="0" indent="0">
              <a:lnSpc>
                <a:spcPct val="90000"/>
              </a:lnSpc>
              <a:buNone/>
            </a:pPr>
            <a:endParaRPr lang="en-GB" sz="1800" dirty="0"/>
          </a:p>
          <a:p>
            <a:pPr marL="0" indent="0">
              <a:lnSpc>
                <a:spcPct val="90000"/>
              </a:lnSpc>
              <a:buNone/>
            </a:pPr>
            <a:r>
              <a:rPr lang="en-GB" sz="1800" dirty="0"/>
              <a:t>•and publicly reporting on the performance of significant adverse event reviews and adherence to our framework, including the engagement of patients and families and completion within the specified timescales</a:t>
            </a:r>
          </a:p>
          <a:p>
            <a:pPr marL="0" indent="0">
              <a:lnSpc>
                <a:spcPct val="90000"/>
              </a:lnSpc>
              <a:buNone/>
            </a:pPr>
            <a:endParaRPr lang="en-GB" sz="1800" dirty="0"/>
          </a:p>
          <a:p>
            <a:pPr marL="0" indent="0">
              <a:lnSpc>
                <a:spcPct val="90000"/>
              </a:lnSpc>
              <a:buNone/>
            </a:pPr>
            <a:endParaRPr lang="en-GB" sz="1600" i="1" dirty="0"/>
          </a:p>
          <a:p>
            <a:endParaRPr lang="en-GB" dirty="0"/>
          </a:p>
        </p:txBody>
      </p:sp>
      <p:sp>
        <p:nvSpPr>
          <p:cNvPr id="4" name="Slide Number Placeholder 3">
            <a:extLst>
              <a:ext uri="{FF2B5EF4-FFF2-40B4-BE49-F238E27FC236}">
                <a16:creationId xmlns:a16="http://schemas.microsoft.com/office/drawing/2014/main" id="{4CB50B0E-8FBD-2034-2BE6-094BB2613C00}"/>
              </a:ext>
            </a:extLst>
          </p:cNvPr>
          <p:cNvSpPr>
            <a:spLocks noGrp="1"/>
          </p:cNvSpPr>
          <p:nvPr>
            <p:ph type="sldNum" sz="quarter" idx="5"/>
          </p:nvPr>
        </p:nvSpPr>
        <p:spPr/>
        <p:txBody>
          <a:bodyPr/>
          <a:lstStyle/>
          <a:p>
            <a:fld id="{6EFE83B7-278F-6545-9C62-E36EB068C003}" type="slidenum">
              <a:rPr lang="en-US" smtClean="0"/>
              <a:pPr/>
              <a:t>5</a:t>
            </a:fld>
            <a:endParaRPr lang="en-US"/>
          </a:p>
        </p:txBody>
      </p:sp>
    </p:spTree>
    <p:extLst>
      <p:ext uri="{BB962C8B-B14F-4D97-AF65-F5344CB8AC3E}">
        <p14:creationId xmlns:p14="http://schemas.microsoft.com/office/powerpoint/2010/main" val="366177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AAAE-6842-374C-D055-0AE94CA9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F243A-BA10-B684-3C6C-A6C765DE1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ADBBF-ABF1-B9FF-AB0E-0B451897E151}"/>
              </a:ext>
            </a:extLst>
          </p:cNvPr>
          <p:cNvSpPr>
            <a:spLocks noGrp="1"/>
          </p:cNvSpPr>
          <p:nvPr>
            <p:ph type="body" idx="1"/>
          </p:nvPr>
        </p:nvSpPr>
        <p:spPr/>
        <p:txBody>
          <a:bodyPr/>
          <a:lstStyle/>
          <a:p>
            <a:r>
              <a:rPr lang="en-GB" sz="1600" dirty="0"/>
              <a:t>In our revised framework we included the methodology which was in the 2019 framework, which consists of the 6 stages of review and the levels of review. However, we recognised that the use of categories to trigger levels of review was subjective, and there is a lack of consistency.  We have heard form NHS boards that a proportionate review process would mean that both harm, or potential harm combined with the potential for learning should determine the type of review to ensure the best outcome for patients, families and staff.</a:t>
            </a:r>
          </a:p>
          <a:p>
            <a:endParaRPr lang="en-GB" sz="1600" dirty="0"/>
          </a:p>
          <a:p>
            <a:r>
              <a:rPr lang="en-GB" sz="1600" dirty="0"/>
              <a:t>We also know that we need national oversight of the number of Significant adverse events that occur, so that we can monitor trends and provide a national response for patient safety.  Our current system monitors the number of SAERS, not the number of significant adverse events.  To avoid confusion I must explain that a SAER is the term we use for the top level of review in NHS Scotland.  </a:t>
            </a:r>
          </a:p>
          <a:p>
            <a:pPr defTabSz="914126">
              <a:defRPr/>
            </a:pPr>
            <a:endParaRPr lang="en-GB" sz="1600" dirty="0"/>
          </a:p>
          <a:p>
            <a:pPr defTabSz="914126">
              <a:defRPr/>
            </a:pPr>
            <a:r>
              <a:rPr lang="en-GB" sz="1600" dirty="0"/>
              <a:t>While we review the categorisation of reviews we are exploring a notifiable events system. This notifiable events system would aim to gather information from every Scottish NHS board on the occurrence of a range of significant adverse events, and the type of review undertaken, and, in time the contributing factors identified.</a:t>
            </a:r>
          </a:p>
          <a:p>
            <a:pPr defTabSz="914126">
              <a:defRPr/>
            </a:pPr>
            <a:endParaRPr lang="en-GB" sz="1600" dirty="0"/>
          </a:p>
          <a:p>
            <a:pPr defTabSz="914126">
              <a:defRPr/>
            </a:pPr>
            <a:r>
              <a:rPr lang="en-GB" sz="1600" dirty="0"/>
              <a:t>This would give us more data and intelligence to allow for more analysis and monitoring over time to support the safe and effective delivery of </a:t>
            </a:r>
            <a:r>
              <a:rPr lang="en-GB" sz="1600" dirty="0" err="1"/>
              <a:t>care.For</a:t>
            </a:r>
            <a:r>
              <a:rPr lang="en-GB" sz="1600" dirty="0"/>
              <a:t> example we could monitor medication events, the type of medication and the BNF category.  If there is a tend emerging in a board or across the country our specialist team would provide support and guidance. </a:t>
            </a:r>
          </a:p>
          <a:p>
            <a:pPr defTabSz="914126">
              <a:defRPr/>
            </a:pPr>
            <a:endParaRPr lang="en-GB" sz="1600" dirty="0"/>
          </a:p>
          <a:p>
            <a:endParaRPr lang="en-GB" sz="1600" dirty="0"/>
          </a:p>
          <a:p>
            <a:pPr defTabSz="914126">
              <a:defRPr/>
            </a:pPr>
            <a:endParaRPr lang="en-GB" sz="1400" dirty="0"/>
          </a:p>
        </p:txBody>
      </p:sp>
      <p:sp>
        <p:nvSpPr>
          <p:cNvPr id="4" name="Slide Number Placeholder 3">
            <a:extLst>
              <a:ext uri="{FF2B5EF4-FFF2-40B4-BE49-F238E27FC236}">
                <a16:creationId xmlns:a16="http://schemas.microsoft.com/office/drawing/2014/main" id="{83C4DC3B-A901-0A71-81C4-E192A34DA53C}"/>
              </a:ext>
            </a:extLst>
          </p:cNvPr>
          <p:cNvSpPr>
            <a:spLocks noGrp="1"/>
          </p:cNvSpPr>
          <p:nvPr>
            <p:ph type="sldNum" sz="quarter" idx="5"/>
          </p:nvPr>
        </p:nvSpPr>
        <p:spPr/>
        <p:txBody>
          <a:bodyPr/>
          <a:lstStyle/>
          <a:p>
            <a:fld id="{6EFE83B7-278F-6545-9C62-E36EB068C003}" type="slidenum">
              <a:rPr lang="en-US" smtClean="0"/>
              <a:pPr/>
              <a:t>6</a:t>
            </a:fld>
            <a:endParaRPr lang="en-US"/>
          </a:p>
        </p:txBody>
      </p:sp>
    </p:spTree>
    <p:extLst>
      <p:ext uri="{BB962C8B-B14F-4D97-AF65-F5344CB8AC3E}">
        <p14:creationId xmlns:p14="http://schemas.microsoft.com/office/powerpoint/2010/main" val="23256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536D-47BF-AA14-9B1D-DA21D867C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A8162-BCFF-7250-4A78-3F26DD032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DCDB4-8E33-9797-E408-E27A5C9472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Over the past 2 months we have met representatives from every board in Scotland and discussed the potential for this notifiable events system to gather data about significant adverse events.  </a:t>
            </a:r>
          </a:p>
          <a:p>
            <a:r>
              <a:rPr lang="en-GB" sz="1600" dirty="0"/>
              <a:t>From our recent discussions with boards, we were really enthused to hear a lot of positive reasons to develop this system. This slide reflects what NHS boards told us including – that it would</a:t>
            </a:r>
          </a:p>
          <a:p>
            <a:pPr marL="171450" indent="-171450">
              <a:buFont typeface="Arial" panose="020B0604020202020204" pitchFamily="34" charset="0"/>
              <a:buChar char="•"/>
            </a:pPr>
            <a:r>
              <a:rPr lang="en-GB" sz="1600" dirty="0"/>
              <a:t>Develop national consistency would impact positively on both our staff, patients and families.  </a:t>
            </a:r>
          </a:p>
          <a:p>
            <a:pPr marL="171450" indent="-171450">
              <a:buFont typeface="Arial" panose="020B0604020202020204" pitchFamily="34" charset="0"/>
              <a:buChar char="•"/>
            </a:pPr>
            <a:r>
              <a:rPr lang="en-GB" sz="1600" dirty="0"/>
              <a:t>Promote a learning culture to drive away fear &amp;</a:t>
            </a:r>
          </a:p>
          <a:p>
            <a:pPr marL="171450" indent="-171450">
              <a:buFont typeface="Arial" panose="020B0604020202020204" pitchFamily="34" charset="0"/>
              <a:buChar char="•"/>
            </a:pPr>
            <a:r>
              <a:rPr lang="en-GB" sz="1600" dirty="0"/>
              <a:t>It would also facilitate opportunities for benchmarking and national learning. </a:t>
            </a:r>
          </a:p>
        </p:txBody>
      </p:sp>
      <p:sp>
        <p:nvSpPr>
          <p:cNvPr id="4" name="Slide Number Placeholder 3">
            <a:extLst>
              <a:ext uri="{FF2B5EF4-FFF2-40B4-BE49-F238E27FC236}">
                <a16:creationId xmlns:a16="http://schemas.microsoft.com/office/drawing/2014/main" id="{0CD1A9C2-9739-FFBF-836E-CEFA32949CA7}"/>
              </a:ext>
            </a:extLst>
          </p:cNvPr>
          <p:cNvSpPr>
            <a:spLocks noGrp="1"/>
          </p:cNvSpPr>
          <p:nvPr>
            <p:ph type="sldNum" sz="quarter" idx="5"/>
          </p:nvPr>
        </p:nvSpPr>
        <p:spPr/>
        <p:txBody>
          <a:bodyPr/>
          <a:lstStyle/>
          <a:p>
            <a:fld id="{6EFE83B7-278F-6545-9C62-E36EB068C003}" type="slidenum">
              <a:rPr lang="en-US" smtClean="0"/>
              <a:pPr/>
              <a:t>7</a:t>
            </a:fld>
            <a:endParaRPr lang="en-US"/>
          </a:p>
        </p:txBody>
      </p:sp>
    </p:spTree>
    <p:extLst>
      <p:ext uri="{BB962C8B-B14F-4D97-AF65-F5344CB8AC3E}">
        <p14:creationId xmlns:p14="http://schemas.microsoft.com/office/powerpoint/2010/main" val="310148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B394-9357-40DC-A5B6-4A88461BE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37D10-7CFA-5497-037B-F49B9FEAF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166B8-5F00-D9F0-DD9F-5656954DD639}"/>
              </a:ext>
            </a:extLst>
          </p:cNvPr>
          <p:cNvSpPr>
            <a:spLocks noGrp="1"/>
          </p:cNvSpPr>
          <p:nvPr>
            <p:ph type="body" idx="1"/>
          </p:nvPr>
        </p:nvSpPr>
        <p:spPr/>
        <p:txBody>
          <a:bodyPr/>
          <a:lstStyle/>
          <a:p>
            <a:r>
              <a:rPr lang="en-GB" sz="1600" dirty="0"/>
              <a:t>However boards also told us of their concerns about the impact and challenges of a notifiable events system.  </a:t>
            </a:r>
          </a:p>
          <a:p>
            <a:r>
              <a:rPr lang="en-GB" sz="1600" dirty="0"/>
              <a:t>This slide represents sone of the concerns identified. </a:t>
            </a:r>
          </a:p>
          <a:p>
            <a:endParaRPr lang="en-GB" sz="1600" dirty="0"/>
          </a:p>
          <a:p>
            <a:r>
              <a:rPr lang="en-GB" sz="1600" dirty="0"/>
              <a:t>We have assured boards that we want to work collaboratively to ensure that the notifiable events system </a:t>
            </a:r>
            <a:r>
              <a:rPr lang="en-GB" sz="1600" i="1" dirty="0"/>
              <a:t>does not </a:t>
            </a:r>
            <a:r>
              <a:rPr lang="en-GB" sz="1600" dirty="0"/>
              <a:t>become a never events list.  </a:t>
            </a:r>
          </a:p>
          <a:p>
            <a:r>
              <a:rPr lang="en-GB" sz="1600" dirty="0"/>
              <a:t>We have emphasised the intention is that it will be used to gather data to support patient safety and quality of care, that it will promote reviews of near misses and occasions where harm has been minimal but there </a:t>
            </a:r>
            <a:r>
              <a:rPr lang="en-GB" sz="1600" i="1" dirty="0"/>
              <a:t>is</a:t>
            </a:r>
            <a:r>
              <a:rPr lang="en-GB" sz="1600" dirty="0"/>
              <a:t> potential for organisational learning.</a:t>
            </a:r>
          </a:p>
          <a:p>
            <a:r>
              <a:rPr lang="en-GB" sz="1600" dirty="0"/>
              <a:t>We recognise that local variance will support reviews being undertaken for adverse events which are not on our database and that this cannot be lost</a:t>
            </a:r>
            <a:r>
              <a:rPr lang="en-GB" dirty="0"/>
              <a:t>.</a:t>
            </a:r>
          </a:p>
        </p:txBody>
      </p:sp>
      <p:sp>
        <p:nvSpPr>
          <p:cNvPr id="4" name="Slide Number Placeholder 3">
            <a:extLst>
              <a:ext uri="{FF2B5EF4-FFF2-40B4-BE49-F238E27FC236}">
                <a16:creationId xmlns:a16="http://schemas.microsoft.com/office/drawing/2014/main" id="{5C1C7955-33F5-3007-1A87-FD301BE1CB7F}"/>
              </a:ext>
            </a:extLst>
          </p:cNvPr>
          <p:cNvSpPr>
            <a:spLocks noGrp="1"/>
          </p:cNvSpPr>
          <p:nvPr>
            <p:ph type="sldNum" sz="quarter" idx="5"/>
          </p:nvPr>
        </p:nvSpPr>
        <p:spPr/>
        <p:txBody>
          <a:bodyPr/>
          <a:lstStyle/>
          <a:p>
            <a:fld id="{6EFE83B7-278F-6545-9C62-E36EB068C003}" type="slidenum">
              <a:rPr lang="en-US" smtClean="0"/>
              <a:pPr/>
              <a:t>8</a:t>
            </a:fld>
            <a:endParaRPr lang="en-US"/>
          </a:p>
        </p:txBody>
      </p:sp>
    </p:spTree>
    <p:extLst>
      <p:ext uri="{BB962C8B-B14F-4D97-AF65-F5344CB8AC3E}">
        <p14:creationId xmlns:p14="http://schemas.microsoft.com/office/powerpoint/2010/main" val="361436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14126">
              <a:defRPr/>
            </a:pPr>
            <a:r>
              <a:rPr lang="en-GB" sz="1600" dirty="0"/>
              <a:t>Don’t panic we don’t expect you to read this whole list, however it is intended to give you a snapshot of the wide range of notifiable significant adverse events covering the whole of healthcare. </a:t>
            </a:r>
          </a:p>
          <a:p>
            <a:pPr defTabSz="914126">
              <a:defRPr/>
            </a:pPr>
            <a:r>
              <a:rPr lang="en-GB" sz="1600" dirty="0"/>
              <a:t>This is an initial draft and we are about to commence workshops tomorrow to explore what events should go into the notification system and how we add additional detail to ensure that these are the significant adverse events that we need to monitor.</a:t>
            </a:r>
          </a:p>
          <a:p>
            <a:pPr defTabSz="914126">
              <a:defRPr/>
            </a:pPr>
            <a:endParaRPr lang="en-GB" sz="1600" dirty="0"/>
          </a:p>
          <a:p>
            <a:pPr defTabSz="914126">
              <a:defRPr/>
            </a:pPr>
            <a:r>
              <a:rPr lang="en-GB" sz="1600" dirty="0"/>
              <a:t> Our hope it to have a notifiable events system up and running this year</a:t>
            </a:r>
            <a:endParaRPr lang="en-GB" dirty="0"/>
          </a:p>
        </p:txBody>
      </p:sp>
      <p:sp>
        <p:nvSpPr>
          <p:cNvPr id="4" name="Slide Number Placeholder 3"/>
          <p:cNvSpPr>
            <a:spLocks noGrp="1"/>
          </p:cNvSpPr>
          <p:nvPr>
            <p:ph type="sldNum" sz="quarter" idx="5"/>
          </p:nvPr>
        </p:nvSpPr>
        <p:spPr/>
        <p:txBody>
          <a:bodyPr/>
          <a:lstStyle/>
          <a:p>
            <a:fld id="{1BAD4B15-5FAD-4027-A1D2-EF2F1938E502}" type="slidenum">
              <a:rPr lang="en-GB" smtClean="0"/>
              <a:t>9</a:t>
            </a:fld>
            <a:endParaRPr lang="en-GB"/>
          </a:p>
        </p:txBody>
      </p:sp>
    </p:spTree>
    <p:extLst>
      <p:ext uri="{BB962C8B-B14F-4D97-AF65-F5344CB8AC3E}">
        <p14:creationId xmlns:p14="http://schemas.microsoft.com/office/powerpoint/2010/main" val="294501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BC5A-E0FC-8940-1AF3-1985ED3B5D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3F9A47B-C509-47BF-BCF6-D6DF91510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A7CCAF-E5CC-F899-75AE-8968BEE52A78}"/>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F596EC42-D3ED-DE8D-FB88-456C686CE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D2EB5-535D-C423-78D6-31FB30464178}"/>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762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286E-DB86-DC62-B487-1A15D045FB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CE959F0-7B9E-4954-9BFE-6C7C9ED734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93560BA-2AFB-EB9E-31D9-0D32AEFF8B31}"/>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4AAAB63A-81D4-6740-2B60-D920B7C5C5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B76637-5232-8919-829F-26D8AEA99A59}"/>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143935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9B2D0-5A5B-AA92-B3B7-38D138E7446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76C4042-6535-FBC8-58C9-F18B6E433B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D2867B-A120-8A68-6219-94D2A045B3BE}"/>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CF346E13-0ED2-7BED-474E-2EEC2E080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27B1E-0C70-BF2C-492D-4F36E9B55927}"/>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404276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21" y="1271"/>
            <a:ext cx="12202667" cy="6861459"/>
          </a:xfrm>
          <a:prstGeom prst="rect">
            <a:avLst/>
          </a:prstGeom>
        </p:spPr>
      </p:pic>
    </p:spTree>
    <p:extLst>
      <p:ext uri="{BB962C8B-B14F-4D97-AF65-F5344CB8AC3E}">
        <p14:creationId xmlns:p14="http://schemas.microsoft.com/office/powerpoint/2010/main" val="247788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userDrawn="1"/>
        </p:nvSpPr>
        <p:spPr>
          <a:xfrm>
            <a:off x="0" y="2029"/>
            <a:ext cx="12192000" cy="1149972"/>
          </a:xfrm>
          <a:prstGeom prst="rect">
            <a:avLst/>
          </a:prstGeom>
          <a:gradFill>
            <a:gsLst>
              <a:gs pos="0">
                <a:srgbClr val="602365"/>
              </a:gs>
              <a:gs pos="55000">
                <a:srgbClr val="008D80"/>
              </a:gs>
              <a:gs pos="100000">
                <a:srgbClr val="189DD9"/>
              </a:gs>
            </a:gsLst>
            <a:lin ang="13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447800" y="420840"/>
            <a:ext cx="11318400" cy="500761"/>
          </a:xfrm>
          <a:prstGeom prst="rect">
            <a:avLst/>
          </a:prstGeom>
        </p:spPr>
        <p:txBody>
          <a:bodyPr vert="horz" lIns="0" tIns="0" rIns="0" bIns="0" rtlCol="0" anchor="ctr">
            <a:noAutofit/>
          </a:bodyPr>
          <a:lstStyle>
            <a:lvl1pPr>
              <a:defRPr sz="4267">
                <a:solidFill>
                  <a:schemeClr val="bg1"/>
                </a:solidFill>
              </a:defRPr>
            </a:lvl1pPr>
          </a:lstStyle>
          <a:p>
            <a:r>
              <a:rPr lang="en-US"/>
              <a:t>Click to edit Master title style</a:t>
            </a:r>
          </a:p>
        </p:txBody>
      </p:sp>
      <p:sp>
        <p:nvSpPr>
          <p:cNvPr id="6" name="Picture Placeholder 5"/>
          <p:cNvSpPr>
            <a:spLocks noGrp="1"/>
          </p:cNvSpPr>
          <p:nvPr>
            <p:ph type="pic" sz="quarter" idx="11"/>
          </p:nvPr>
        </p:nvSpPr>
        <p:spPr>
          <a:xfrm>
            <a:off x="6985001" y="1689100"/>
            <a:ext cx="4770967" cy="4521200"/>
          </a:xfrm>
        </p:spPr>
        <p:txBody>
          <a:bodyPr anchor="ctr">
            <a:normAutofit/>
          </a:bodyPr>
          <a:lstStyle>
            <a:lvl1pPr marL="0" indent="0" algn="ctr">
              <a:buNone/>
              <a:defRPr sz="2133"/>
            </a:lvl1pPr>
          </a:lstStyle>
          <a:p>
            <a:endParaRPr lang="en-GB"/>
          </a:p>
        </p:txBody>
      </p:sp>
      <p:sp>
        <p:nvSpPr>
          <p:cNvPr id="8" name="Content Placeholder 7"/>
          <p:cNvSpPr>
            <a:spLocks noGrp="1"/>
          </p:cNvSpPr>
          <p:nvPr>
            <p:ph sz="quarter" idx="12"/>
          </p:nvPr>
        </p:nvSpPr>
        <p:spPr>
          <a:xfrm>
            <a:off x="447801" y="1689100"/>
            <a:ext cx="6067300" cy="4521200"/>
          </a:xfrm>
        </p:spPr>
        <p:txBody>
          <a:bodyPr>
            <a:noAutofit/>
          </a:bodyPr>
          <a:lstStyle>
            <a:lvl1pPr>
              <a:buClr>
                <a:srgbClr val="014380"/>
              </a:buClr>
              <a:defRPr>
                <a:solidFill>
                  <a:schemeClr val="tx1">
                    <a:lumMod val="75000"/>
                  </a:schemeClr>
                </a:solidFill>
              </a:defRPr>
            </a:lvl1pPr>
            <a:lvl2pPr>
              <a:buClr>
                <a:srgbClr val="014380"/>
              </a:buClr>
              <a:defRPr>
                <a:solidFill>
                  <a:schemeClr val="tx1">
                    <a:lumMod val="75000"/>
                  </a:schemeClr>
                </a:solidFill>
              </a:defRPr>
            </a:lvl2pPr>
            <a:lvl3pPr>
              <a:buClr>
                <a:srgbClr val="014380"/>
              </a:buClr>
              <a:defRPr>
                <a:solidFill>
                  <a:schemeClr val="tx1">
                    <a:lumMod val="75000"/>
                  </a:schemeClr>
                </a:solidFill>
              </a:defRPr>
            </a:lvl3pPr>
            <a:lvl4pPr>
              <a:buClr>
                <a:srgbClr val="014380"/>
              </a:buClr>
              <a:defRPr>
                <a:solidFill>
                  <a:schemeClr val="tx1">
                    <a:lumMod val="75000"/>
                  </a:schemeClr>
                </a:solidFill>
              </a:defRPr>
            </a:lvl4pPr>
            <a:lvl5pPr>
              <a:buClr>
                <a:srgbClr val="014380"/>
              </a:buCl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378B-C5CD-4C37-850B-D18F7E2E84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2621DDF-7B8F-0C3B-A02E-D7A3BF0F0B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B000BF-35A6-AAD2-9B04-1AFBDD14A7E6}"/>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DBAC9BD1-8AA4-E1CF-31D7-3467284E4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FEA353-32CB-DDA5-C005-4AB0592B3DE5}"/>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247948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783A-4131-9530-F608-DBA2B512AC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B43C1F-AC01-B9B8-40E4-B47D0400E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7C5D96-4FFD-1118-1418-CDEC177F9FA9}"/>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F1D85FB7-8711-2E99-ACAF-B37A828CE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9457A-285C-06C6-3A47-4EDDA91028A3}"/>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109889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9E72-584F-F5B3-4ACF-64C149A8023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FC10E1-BAE9-4B66-BEFA-FA8BE1E9BD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D2E2AD-C9F2-1FBB-139D-52CD512480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A0D489-0144-1ECA-30B0-CEC364EB10EE}"/>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6" name="Footer Placeholder 5">
            <a:extLst>
              <a:ext uri="{FF2B5EF4-FFF2-40B4-BE49-F238E27FC236}">
                <a16:creationId xmlns:a16="http://schemas.microsoft.com/office/drawing/2014/main" id="{CB383055-2209-F253-A852-816AB193B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5B77B-D145-DE94-38A2-B9163FC8CB08}"/>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420756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B9B5-F061-8D85-1940-85ED1F0CD3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514C2B7-7B41-2EA3-305F-D81C40FF3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D0E0B2-8936-77BA-4AB4-4736E5BB42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8D4B304-3675-5937-3284-02E1AB58B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F0D191-9059-BDF8-660B-7E48A1CB47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9335CD-1B0E-A2FE-FF71-2EC3952F87F3}"/>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8" name="Footer Placeholder 7">
            <a:extLst>
              <a:ext uri="{FF2B5EF4-FFF2-40B4-BE49-F238E27FC236}">
                <a16:creationId xmlns:a16="http://schemas.microsoft.com/office/drawing/2014/main" id="{961B91BA-1784-4215-52DC-930AD35A88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D22705-72B9-2A8C-9B8A-CAF4CEB1FCF5}"/>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211440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8D4F-62D9-B151-C61A-4A98D8D057F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7FEE5D-B873-7F27-11DD-87BC26C24081}"/>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4" name="Footer Placeholder 3">
            <a:extLst>
              <a:ext uri="{FF2B5EF4-FFF2-40B4-BE49-F238E27FC236}">
                <a16:creationId xmlns:a16="http://schemas.microsoft.com/office/drawing/2014/main" id="{A538F47B-B0ED-0086-C64A-5AE62BBF5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E4B86C-244E-BF81-D94F-2C6F4251A18D}"/>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229435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11E8C-034D-F649-D879-16DE414316BA}"/>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3" name="Footer Placeholder 2">
            <a:extLst>
              <a:ext uri="{FF2B5EF4-FFF2-40B4-BE49-F238E27FC236}">
                <a16:creationId xmlns:a16="http://schemas.microsoft.com/office/drawing/2014/main" id="{CF61B856-8F1F-68A5-27BB-EFE226C18E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F37916-64D7-E32F-3FAF-0B1A3A3C9D40}"/>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203532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E1CB-836D-1915-437D-2D21C82982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E393C5C-08BE-50AA-FD59-DA9763D5E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692FA31-7364-C138-A6A5-BF1FFA7D5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77C2B9-BDC5-BFC9-2653-E32D90E59EF8}"/>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6" name="Footer Placeholder 5">
            <a:extLst>
              <a:ext uri="{FF2B5EF4-FFF2-40B4-BE49-F238E27FC236}">
                <a16:creationId xmlns:a16="http://schemas.microsoft.com/office/drawing/2014/main" id="{3319E295-F995-738F-29B9-4EF698DB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D419C6-E50D-6E69-D513-CB58749DE293}"/>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14133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7DD2-F54E-0B15-983C-818C358B35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C6A5240-BA26-60D4-C2E2-F1B653A525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1170A7-4DB2-F3BA-1AE9-FF451738C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B5C81F-EBB3-E52E-3BFF-1E9E472EFE7C}"/>
              </a:ext>
            </a:extLst>
          </p:cNvPr>
          <p:cNvSpPr>
            <a:spLocks noGrp="1"/>
          </p:cNvSpPr>
          <p:nvPr>
            <p:ph type="dt" sz="half" idx="10"/>
          </p:nvPr>
        </p:nvSpPr>
        <p:spPr/>
        <p:txBody>
          <a:bodyPr/>
          <a:lstStyle/>
          <a:p>
            <a:fld id="{66D04186-37B9-4DC1-AF68-93969F867021}" type="datetimeFigureOut">
              <a:rPr lang="en-GB" smtClean="0"/>
              <a:t>05/05/2025</a:t>
            </a:fld>
            <a:endParaRPr lang="en-GB"/>
          </a:p>
        </p:txBody>
      </p:sp>
      <p:sp>
        <p:nvSpPr>
          <p:cNvPr id="6" name="Footer Placeholder 5">
            <a:extLst>
              <a:ext uri="{FF2B5EF4-FFF2-40B4-BE49-F238E27FC236}">
                <a16:creationId xmlns:a16="http://schemas.microsoft.com/office/drawing/2014/main" id="{5B19C533-C2C4-1F46-8D8A-A788896F0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EE02A8-1499-40FF-786A-4C4290C0F04C}"/>
              </a:ext>
            </a:extLst>
          </p:cNvPr>
          <p:cNvSpPr>
            <a:spLocks noGrp="1"/>
          </p:cNvSpPr>
          <p:nvPr>
            <p:ph type="sldNum" sz="quarter" idx="12"/>
          </p:nvPr>
        </p:nvSpPr>
        <p:spPr/>
        <p:txBody>
          <a:bodyPr/>
          <a:lstStyle/>
          <a:p>
            <a:fld id="{A2D6128D-DC38-4EEA-999B-A7ABFCC3946F}" type="slidenum">
              <a:rPr lang="en-GB" smtClean="0"/>
              <a:t>‹#›</a:t>
            </a:fld>
            <a:endParaRPr lang="en-GB"/>
          </a:p>
        </p:txBody>
      </p:sp>
    </p:spTree>
    <p:extLst>
      <p:ext uri="{BB962C8B-B14F-4D97-AF65-F5344CB8AC3E}">
        <p14:creationId xmlns:p14="http://schemas.microsoft.com/office/powerpoint/2010/main" val="393765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1C7AB-A72C-36E2-8534-E1927336B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187C2AF-55BB-863D-FA30-595560BD6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FA905A-3561-7EAC-E446-34D2F0493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D04186-37B9-4DC1-AF68-93969F867021}" type="datetimeFigureOut">
              <a:rPr lang="en-GB" smtClean="0"/>
              <a:t>05/05/2025</a:t>
            </a:fld>
            <a:endParaRPr lang="en-GB"/>
          </a:p>
        </p:txBody>
      </p:sp>
      <p:sp>
        <p:nvSpPr>
          <p:cNvPr id="5" name="Footer Placeholder 4">
            <a:extLst>
              <a:ext uri="{FF2B5EF4-FFF2-40B4-BE49-F238E27FC236}">
                <a16:creationId xmlns:a16="http://schemas.microsoft.com/office/drawing/2014/main" id="{A92948F6-5D8A-0584-AF0A-12E015104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6610E6-FB5B-9B76-5C21-1F7F396E6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D6128D-DC38-4EEA-999B-A7ABFCC3946F}" type="slidenum">
              <a:rPr lang="en-GB" smtClean="0"/>
              <a:t>‹#›</a:t>
            </a:fld>
            <a:endParaRPr lang="en-GB"/>
          </a:p>
        </p:txBody>
      </p:sp>
    </p:spTree>
    <p:extLst>
      <p:ext uri="{BB962C8B-B14F-4D97-AF65-F5344CB8AC3E}">
        <p14:creationId xmlns:p14="http://schemas.microsoft.com/office/powerpoint/2010/main" val="298755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9DFA-8196-2084-49CB-A0F835DF80D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025152E-5E8F-9160-DECC-492476407506}"/>
              </a:ext>
            </a:extLst>
          </p:cNvPr>
          <p:cNvSpPr txBox="1">
            <a:spLocks/>
          </p:cNvSpPr>
          <p:nvPr/>
        </p:nvSpPr>
        <p:spPr>
          <a:xfrm>
            <a:off x="512388" y="2253013"/>
            <a:ext cx="5354477" cy="1573897"/>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sz="6400"/>
              <a:t>Adverse Events</a:t>
            </a:r>
            <a:endParaRPr lang="en-GB" sz="6400"/>
          </a:p>
        </p:txBody>
      </p:sp>
      <p:sp>
        <p:nvSpPr>
          <p:cNvPr id="10" name="Text Placeholder 9">
            <a:extLst>
              <a:ext uri="{FF2B5EF4-FFF2-40B4-BE49-F238E27FC236}">
                <a16:creationId xmlns:a16="http://schemas.microsoft.com/office/drawing/2014/main" id="{2FEFA447-70C3-31A5-03D0-076EDFFFE384}"/>
              </a:ext>
            </a:extLst>
          </p:cNvPr>
          <p:cNvSpPr txBox="1">
            <a:spLocks/>
          </p:cNvSpPr>
          <p:nvPr/>
        </p:nvSpPr>
        <p:spPr>
          <a:xfrm>
            <a:off x="512388" y="3991752"/>
            <a:ext cx="7181592" cy="810552"/>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GB" sz="2400"/>
          </a:p>
        </p:txBody>
      </p:sp>
      <p:pic>
        <p:nvPicPr>
          <p:cNvPr id="11" name="Picture 10" descr="Healthcare Improvement Scotland logo">
            <a:extLst>
              <a:ext uri="{FF2B5EF4-FFF2-40B4-BE49-F238E27FC236}">
                <a16:creationId xmlns:a16="http://schemas.microsoft.com/office/drawing/2014/main" id="{692DB99D-C6D8-28AF-6B0D-B63EF0A29D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3407" y="631527"/>
            <a:ext cx="2737973" cy="824445"/>
          </a:xfrm>
          <a:prstGeom prst="rect">
            <a:avLst/>
          </a:prstGeom>
        </p:spPr>
      </p:pic>
      <p:pic>
        <p:nvPicPr>
          <p:cNvPr id="7" name="Picture 6" descr="NHS Scotland logo">
            <a:extLst>
              <a:ext uri="{FF2B5EF4-FFF2-40B4-BE49-F238E27FC236}">
                <a16:creationId xmlns:a16="http://schemas.microsoft.com/office/drawing/2014/main" id="{57CB3FDC-4492-D1AB-55D3-4069FC457C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85233" y="5560233"/>
            <a:ext cx="873985" cy="576000"/>
          </a:xfrm>
          <a:prstGeom prst="rect">
            <a:avLst/>
          </a:prstGeom>
        </p:spPr>
      </p:pic>
      <p:sp>
        <p:nvSpPr>
          <p:cNvPr id="6" name="Text Placeholder 9">
            <a:extLst>
              <a:ext uri="{FF2B5EF4-FFF2-40B4-BE49-F238E27FC236}">
                <a16:creationId xmlns:a16="http://schemas.microsoft.com/office/drawing/2014/main" id="{81C29A2D-71D6-9CDC-036D-F11171BC32D6}"/>
              </a:ext>
            </a:extLst>
          </p:cNvPr>
          <p:cNvSpPr txBox="1">
            <a:spLocks/>
          </p:cNvSpPr>
          <p:nvPr/>
        </p:nvSpPr>
        <p:spPr>
          <a:xfrm>
            <a:off x="512388" y="5908015"/>
            <a:ext cx="6270152" cy="228219"/>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67"/>
              <a:t>Leading quality health and care for Scotland</a:t>
            </a:r>
            <a:endParaRPr lang="en-GB" sz="1467"/>
          </a:p>
        </p:txBody>
      </p:sp>
    </p:spTree>
    <p:extLst>
      <p:ext uri="{BB962C8B-B14F-4D97-AF65-F5344CB8AC3E}">
        <p14:creationId xmlns:p14="http://schemas.microsoft.com/office/powerpoint/2010/main" val="100767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39F48-7390-8F21-2DB9-DE26B1FEC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F20F3-43EA-8B50-D8FB-C8894F86EC3E}"/>
              </a:ext>
            </a:extLst>
          </p:cNvPr>
          <p:cNvSpPr>
            <a:spLocks noGrp="1"/>
          </p:cNvSpPr>
          <p:nvPr>
            <p:ph type="title"/>
          </p:nvPr>
        </p:nvSpPr>
        <p:spPr>
          <a:xfrm>
            <a:off x="447800" y="420840"/>
            <a:ext cx="11318400" cy="500761"/>
          </a:xfrm>
        </p:spPr>
        <p:txBody>
          <a:bodyPr anchor="ctr">
            <a:normAutofit/>
          </a:bodyPr>
          <a:lstStyle/>
          <a:p>
            <a:pPr>
              <a:lnSpc>
                <a:spcPct val="90000"/>
              </a:lnSpc>
            </a:pPr>
            <a:r>
              <a:rPr lang="en-GB" sz="3600"/>
              <a:t>Questions?</a:t>
            </a:r>
          </a:p>
        </p:txBody>
      </p:sp>
      <p:pic>
        <p:nvPicPr>
          <p:cNvPr id="5" name="Graphic 4" descr="Question Mark with solid fill">
            <a:extLst>
              <a:ext uri="{FF2B5EF4-FFF2-40B4-BE49-F238E27FC236}">
                <a16:creationId xmlns:a16="http://schemas.microsoft.com/office/drawing/2014/main" id="{0806686C-ACA8-A018-4661-465A7D3A6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9058" y="1850572"/>
            <a:ext cx="3219189" cy="3219189"/>
          </a:xfrm>
          <a:prstGeom prst="rect">
            <a:avLst/>
          </a:prstGeom>
        </p:spPr>
      </p:pic>
      <p:sp>
        <p:nvSpPr>
          <p:cNvPr id="3" name="TextBox 2">
            <a:extLst>
              <a:ext uri="{FF2B5EF4-FFF2-40B4-BE49-F238E27FC236}">
                <a16:creationId xmlns:a16="http://schemas.microsoft.com/office/drawing/2014/main" id="{41D2D484-1001-DADA-AFE7-CE1C9DB337D1}"/>
              </a:ext>
            </a:extLst>
          </p:cNvPr>
          <p:cNvSpPr txBox="1"/>
          <p:nvPr/>
        </p:nvSpPr>
        <p:spPr>
          <a:xfrm>
            <a:off x="3315222" y="5557657"/>
            <a:ext cx="5954039" cy="461665"/>
          </a:xfrm>
          <a:prstGeom prst="rect">
            <a:avLst/>
          </a:prstGeom>
          <a:noFill/>
        </p:spPr>
        <p:txBody>
          <a:bodyPr wrap="square" rtlCol="0">
            <a:spAutoFit/>
          </a:bodyPr>
          <a:lstStyle/>
          <a:p>
            <a:r>
              <a:rPr lang="en-GB" sz="2400" dirty="0"/>
              <a:t>Email us at </a:t>
            </a:r>
            <a:r>
              <a:rPr lang="en-GB" sz="2400" dirty="0" err="1"/>
              <a:t>his.adverseevents@nhs.scot</a:t>
            </a:r>
            <a:endParaRPr lang="en-GB" sz="2400" dirty="0"/>
          </a:p>
        </p:txBody>
      </p:sp>
    </p:spTree>
    <p:extLst>
      <p:ext uri="{BB962C8B-B14F-4D97-AF65-F5344CB8AC3E}">
        <p14:creationId xmlns:p14="http://schemas.microsoft.com/office/powerpoint/2010/main" val="175722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1E7A-DBAF-F84A-A7DB-AC1BB67B9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392B0-1FB2-5D5B-F97F-E8E7BCE89C04}"/>
              </a:ext>
            </a:extLst>
          </p:cNvPr>
          <p:cNvSpPr>
            <a:spLocks noGrp="1"/>
          </p:cNvSpPr>
          <p:nvPr>
            <p:ph type="title"/>
          </p:nvPr>
        </p:nvSpPr>
        <p:spPr>
          <a:xfrm>
            <a:off x="447800" y="420840"/>
            <a:ext cx="11318400" cy="500761"/>
          </a:xfrm>
        </p:spPr>
        <p:txBody>
          <a:bodyPr anchor="ctr">
            <a:normAutofit/>
          </a:bodyPr>
          <a:lstStyle/>
          <a:p>
            <a:pPr>
              <a:lnSpc>
                <a:spcPct val="90000"/>
              </a:lnSpc>
            </a:pPr>
            <a:r>
              <a:rPr lang="en-GB" sz="3600"/>
              <a:t>Learning is key</a:t>
            </a:r>
          </a:p>
        </p:txBody>
      </p:sp>
      <p:sp>
        <p:nvSpPr>
          <p:cNvPr id="14" name="Content Placeholder 3">
            <a:extLst>
              <a:ext uri="{FF2B5EF4-FFF2-40B4-BE49-F238E27FC236}">
                <a16:creationId xmlns:a16="http://schemas.microsoft.com/office/drawing/2014/main" id="{38E01A66-3ECA-1E8D-85F2-FE030DE8B342}"/>
              </a:ext>
            </a:extLst>
          </p:cNvPr>
          <p:cNvSpPr>
            <a:spLocks noGrp="1"/>
          </p:cNvSpPr>
          <p:nvPr>
            <p:ph sz="quarter" idx="12"/>
          </p:nvPr>
        </p:nvSpPr>
        <p:spPr>
          <a:xfrm>
            <a:off x="594104" y="1378039"/>
            <a:ext cx="11427208" cy="5059122"/>
          </a:xfrm>
        </p:spPr>
        <p:txBody>
          <a:bodyPr>
            <a:normAutofit/>
          </a:bodyPr>
          <a:lstStyle/>
          <a:p>
            <a:pPr>
              <a:lnSpc>
                <a:spcPct val="90000"/>
              </a:lnSpc>
            </a:pPr>
            <a:r>
              <a:rPr lang="en-GB" sz="2600" dirty="0"/>
              <a:t>A National Framework for Reviewing &amp; Learning from Adverse Events in NHS Scotland</a:t>
            </a:r>
          </a:p>
          <a:p>
            <a:pPr>
              <a:lnSpc>
                <a:spcPct val="90000"/>
              </a:lnSpc>
            </a:pPr>
            <a:r>
              <a:rPr lang="en-GB" sz="2600" dirty="0"/>
              <a:t>National Adverse Events Learning Group</a:t>
            </a:r>
          </a:p>
          <a:p>
            <a:pPr>
              <a:lnSpc>
                <a:spcPct val="90000"/>
              </a:lnSpc>
            </a:pPr>
            <a:r>
              <a:rPr lang="en-GB" sz="2600" dirty="0"/>
              <a:t>Community of Practice</a:t>
            </a:r>
          </a:p>
          <a:p>
            <a:pPr marL="0" indent="0">
              <a:lnSpc>
                <a:spcPct val="90000"/>
              </a:lnSpc>
              <a:buNone/>
            </a:pPr>
            <a:endParaRPr lang="en-GB" sz="2667" dirty="0"/>
          </a:p>
          <a:p>
            <a:pPr marL="0" indent="0">
              <a:buNone/>
            </a:pPr>
            <a:endParaRPr lang="en-US" sz="2667" dirty="0"/>
          </a:p>
        </p:txBody>
      </p:sp>
      <p:pic>
        <p:nvPicPr>
          <p:cNvPr id="5" name="Picture 4">
            <a:extLst>
              <a:ext uri="{FF2B5EF4-FFF2-40B4-BE49-F238E27FC236}">
                <a16:creationId xmlns:a16="http://schemas.microsoft.com/office/drawing/2014/main" id="{930F718A-0BA1-3383-D26F-035F0BFD4CCF}"/>
              </a:ext>
            </a:extLst>
          </p:cNvPr>
          <p:cNvPicPr>
            <a:picLocks noChangeAspect="1"/>
          </p:cNvPicPr>
          <p:nvPr/>
        </p:nvPicPr>
        <p:blipFill>
          <a:blip r:embed="rId3"/>
          <a:stretch>
            <a:fillRect/>
          </a:stretch>
        </p:blipFill>
        <p:spPr>
          <a:xfrm>
            <a:off x="941660" y="3798958"/>
            <a:ext cx="5601419" cy="2248913"/>
          </a:xfrm>
          <a:prstGeom prst="rect">
            <a:avLst/>
          </a:prstGeom>
        </p:spPr>
      </p:pic>
    </p:spTree>
    <p:extLst>
      <p:ext uri="{BB962C8B-B14F-4D97-AF65-F5344CB8AC3E}">
        <p14:creationId xmlns:p14="http://schemas.microsoft.com/office/powerpoint/2010/main" val="299434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BDBF-FAAA-3D32-2100-21CF2E8667E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3E7900E-E9E3-6062-37D6-6FB11A0F9919}"/>
              </a:ext>
            </a:extLst>
          </p:cNvPr>
          <p:cNvSpPr>
            <a:spLocks noGrp="1"/>
          </p:cNvSpPr>
          <p:nvPr>
            <p:ph type="title"/>
          </p:nvPr>
        </p:nvSpPr>
        <p:spPr/>
        <p:txBody>
          <a:bodyPr/>
          <a:lstStyle/>
          <a:p>
            <a:r>
              <a:rPr lang="en-GB"/>
              <a:t>The framework</a:t>
            </a:r>
          </a:p>
        </p:txBody>
      </p:sp>
      <p:graphicFrame>
        <p:nvGraphicFramePr>
          <p:cNvPr id="2" name="Diagram 1">
            <a:extLst>
              <a:ext uri="{FF2B5EF4-FFF2-40B4-BE49-F238E27FC236}">
                <a16:creationId xmlns:a16="http://schemas.microsoft.com/office/drawing/2014/main" id="{2EF879B0-6B26-EF76-7128-BF23C3C2A43A}"/>
              </a:ext>
            </a:extLst>
          </p:cNvPr>
          <p:cNvGraphicFramePr/>
          <p:nvPr/>
        </p:nvGraphicFramePr>
        <p:xfrm>
          <a:off x="5902037" y="1854440"/>
          <a:ext cx="4109601" cy="385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3">
            <a:extLst>
              <a:ext uri="{FF2B5EF4-FFF2-40B4-BE49-F238E27FC236}">
                <a16:creationId xmlns:a16="http://schemas.microsoft.com/office/drawing/2014/main" id="{8A5C41BC-E6C1-4993-1950-191739FD2E8A}"/>
              </a:ext>
            </a:extLst>
          </p:cNvPr>
          <p:cNvSpPr>
            <a:spLocks noGrp="1"/>
          </p:cNvSpPr>
          <p:nvPr>
            <p:ph sz="quarter" idx="12"/>
          </p:nvPr>
        </p:nvSpPr>
        <p:spPr>
          <a:xfrm>
            <a:off x="447675" y="1689100"/>
            <a:ext cx="6067425" cy="4521200"/>
          </a:xfrm>
        </p:spPr>
        <p:txBody>
          <a:bodyPr>
            <a:normAutofit/>
          </a:bodyPr>
          <a:lstStyle/>
          <a:p>
            <a:pPr>
              <a:lnSpc>
                <a:spcPct val="90000"/>
              </a:lnSpc>
            </a:pPr>
            <a:endParaRPr lang="en-GB" sz="3200" i="1"/>
          </a:p>
          <a:p>
            <a:pPr>
              <a:lnSpc>
                <a:spcPct val="90000"/>
              </a:lnSpc>
            </a:pPr>
            <a:r>
              <a:rPr lang="en-GB" sz="3200" i="1"/>
              <a:t>Patients and Family</a:t>
            </a:r>
          </a:p>
          <a:p>
            <a:pPr>
              <a:lnSpc>
                <a:spcPct val="90000"/>
              </a:lnSpc>
            </a:pPr>
            <a:r>
              <a:rPr lang="en-GB" sz="3200" i="1"/>
              <a:t>Staff</a:t>
            </a:r>
          </a:p>
          <a:p>
            <a:pPr>
              <a:lnSpc>
                <a:spcPct val="90000"/>
              </a:lnSpc>
            </a:pPr>
            <a:r>
              <a:rPr lang="en-GB" sz="3200" i="1"/>
              <a:t>Implementing Learning</a:t>
            </a:r>
          </a:p>
          <a:p>
            <a:pPr>
              <a:lnSpc>
                <a:spcPct val="90000"/>
              </a:lnSpc>
            </a:pPr>
            <a:r>
              <a:rPr lang="en-GB" sz="3200" i="1"/>
              <a:t>Governance</a:t>
            </a:r>
          </a:p>
          <a:p>
            <a:pPr>
              <a:lnSpc>
                <a:spcPct val="90000"/>
              </a:lnSpc>
            </a:pPr>
            <a:r>
              <a:rPr lang="en-GB" sz="3200" i="1"/>
              <a:t>Revised Risk Matrix</a:t>
            </a:r>
            <a:br>
              <a:rPr lang="en-GB" sz="1600"/>
            </a:br>
            <a:endParaRPr lang="en-GB" sz="2000"/>
          </a:p>
          <a:p>
            <a:pPr marL="0" indent="0">
              <a:lnSpc>
                <a:spcPct val="90000"/>
              </a:lnSpc>
              <a:buNone/>
            </a:pPr>
            <a:endParaRPr lang="en-US" sz="2000"/>
          </a:p>
        </p:txBody>
      </p:sp>
    </p:spTree>
    <p:extLst>
      <p:ext uri="{BB962C8B-B14F-4D97-AF65-F5344CB8AC3E}">
        <p14:creationId xmlns:p14="http://schemas.microsoft.com/office/powerpoint/2010/main" val="235409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2DBF-8C03-F83C-45CC-EC29DC74BEC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D7A4213-49AD-02B3-EB8F-18C16226A3E4}"/>
              </a:ext>
            </a:extLst>
          </p:cNvPr>
          <p:cNvSpPr>
            <a:spLocks noGrp="1"/>
          </p:cNvSpPr>
          <p:nvPr>
            <p:ph type="title"/>
          </p:nvPr>
        </p:nvSpPr>
        <p:spPr/>
        <p:txBody>
          <a:bodyPr/>
          <a:lstStyle/>
          <a:p>
            <a:r>
              <a:rPr lang="en-GB"/>
              <a:t>The framework</a:t>
            </a:r>
          </a:p>
        </p:txBody>
      </p:sp>
      <p:pic>
        <p:nvPicPr>
          <p:cNvPr id="4" name="Picture 3">
            <a:extLst>
              <a:ext uri="{FF2B5EF4-FFF2-40B4-BE49-F238E27FC236}">
                <a16:creationId xmlns:a16="http://schemas.microsoft.com/office/drawing/2014/main" id="{95693EE8-6A95-AC1F-BDA6-CF16FCE46C02}"/>
              </a:ext>
            </a:extLst>
          </p:cNvPr>
          <p:cNvPicPr>
            <a:picLocks noChangeAspect="1"/>
          </p:cNvPicPr>
          <p:nvPr/>
        </p:nvPicPr>
        <p:blipFill>
          <a:blip r:embed="rId3"/>
          <a:stretch>
            <a:fillRect/>
          </a:stretch>
        </p:blipFill>
        <p:spPr>
          <a:xfrm>
            <a:off x="1445328" y="1854440"/>
            <a:ext cx="2593788" cy="3704704"/>
          </a:xfrm>
          <a:prstGeom prst="rect">
            <a:avLst/>
          </a:prstGeom>
        </p:spPr>
      </p:pic>
      <p:graphicFrame>
        <p:nvGraphicFramePr>
          <p:cNvPr id="2" name="Diagram 1">
            <a:extLst>
              <a:ext uri="{FF2B5EF4-FFF2-40B4-BE49-F238E27FC236}">
                <a16:creationId xmlns:a16="http://schemas.microsoft.com/office/drawing/2014/main" id="{2351A096-D68E-234B-CDDF-A9FA1954D705}"/>
              </a:ext>
            </a:extLst>
          </p:cNvPr>
          <p:cNvGraphicFramePr/>
          <p:nvPr/>
        </p:nvGraphicFramePr>
        <p:xfrm>
          <a:off x="5902037" y="1854440"/>
          <a:ext cx="4109601" cy="385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457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E7DEE-2F6F-BB5F-7920-EEF276001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F356F-A9B1-E26D-596A-DC58FF9F2406}"/>
              </a:ext>
            </a:extLst>
          </p:cNvPr>
          <p:cNvSpPr>
            <a:spLocks noGrp="1"/>
          </p:cNvSpPr>
          <p:nvPr>
            <p:ph type="title"/>
          </p:nvPr>
        </p:nvSpPr>
        <p:spPr>
          <a:xfrm>
            <a:off x="447800" y="420840"/>
            <a:ext cx="11318400" cy="500761"/>
          </a:xfrm>
        </p:spPr>
        <p:txBody>
          <a:bodyPr anchor="ctr">
            <a:normAutofit/>
          </a:bodyPr>
          <a:lstStyle/>
          <a:p>
            <a:pPr>
              <a:lnSpc>
                <a:spcPct val="90000"/>
              </a:lnSpc>
            </a:pPr>
            <a:r>
              <a:rPr lang="en-GB" sz="3600"/>
              <a:t>HIS priorities</a:t>
            </a:r>
          </a:p>
        </p:txBody>
      </p:sp>
      <p:sp>
        <p:nvSpPr>
          <p:cNvPr id="14" name="Content Placeholder 3">
            <a:extLst>
              <a:ext uri="{FF2B5EF4-FFF2-40B4-BE49-F238E27FC236}">
                <a16:creationId xmlns:a16="http://schemas.microsoft.com/office/drawing/2014/main" id="{848242C5-F1DE-EC53-01CA-C5799992A5F8}"/>
              </a:ext>
            </a:extLst>
          </p:cNvPr>
          <p:cNvSpPr>
            <a:spLocks noGrp="1"/>
          </p:cNvSpPr>
          <p:nvPr>
            <p:ph sz="quarter" idx="12"/>
          </p:nvPr>
        </p:nvSpPr>
        <p:spPr>
          <a:xfrm>
            <a:off x="807029" y="1618891"/>
            <a:ext cx="7330696" cy="3772619"/>
          </a:xfrm>
        </p:spPr>
        <p:txBody>
          <a:bodyPr>
            <a:normAutofit fontScale="92500"/>
          </a:bodyPr>
          <a:lstStyle/>
          <a:p>
            <a:pPr marL="0" indent="0">
              <a:buNone/>
            </a:pPr>
            <a:endParaRPr lang="en-GB" sz="2133"/>
          </a:p>
          <a:p>
            <a:pPr>
              <a:lnSpc>
                <a:spcPct val="90000"/>
              </a:lnSpc>
            </a:pPr>
            <a:r>
              <a:rPr lang="en-GB" sz="3733"/>
              <a:t>Use data to maintain and improve quality.</a:t>
            </a:r>
          </a:p>
          <a:p>
            <a:pPr>
              <a:lnSpc>
                <a:spcPct val="90000"/>
              </a:lnSpc>
            </a:pPr>
            <a:r>
              <a:rPr lang="en-GB" sz="3733"/>
              <a:t>Thematic and qualitative analysis.</a:t>
            </a:r>
          </a:p>
          <a:p>
            <a:pPr>
              <a:lnSpc>
                <a:spcPct val="90000"/>
              </a:lnSpc>
            </a:pPr>
            <a:r>
              <a:rPr lang="en-GB" sz="3733"/>
              <a:t>Maintain and plan for quality.</a:t>
            </a:r>
          </a:p>
          <a:p>
            <a:pPr>
              <a:lnSpc>
                <a:spcPct val="90000"/>
              </a:lnSpc>
            </a:pPr>
            <a:r>
              <a:rPr lang="en-GB" sz="3733"/>
              <a:t>Publicly reporting on performance.</a:t>
            </a:r>
          </a:p>
          <a:p>
            <a:pPr marL="0" indent="0">
              <a:buNone/>
            </a:pPr>
            <a:endParaRPr lang="en-GB" sz="2667"/>
          </a:p>
          <a:p>
            <a:pPr marL="0" indent="0">
              <a:buNone/>
            </a:pPr>
            <a:endParaRPr lang="en-US" sz="2667"/>
          </a:p>
        </p:txBody>
      </p:sp>
      <p:graphicFrame>
        <p:nvGraphicFramePr>
          <p:cNvPr id="3" name="Diagram 2">
            <a:extLst>
              <a:ext uri="{FF2B5EF4-FFF2-40B4-BE49-F238E27FC236}">
                <a16:creationId xmlns:a16="http://schemas.microsoft.com/office/drawing/2014/main" id="{A8CAA5D1-29B5-4BA6-C029-B278656691D1}"/>
              </a:ext>
            </a:extLst>
          </p:cNvPr>
          <p:cNvGraphicFramePr/>
          <p:nvPr/>
        </p:nvGraphicFramePr>
        <p:xfrm>
          <a:off x="8878956" y="3798957"/>
          <a:ext cx="2371384" cy="2573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6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5E54C-6E97-B750-C59E-6B454FC1ED6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D315660-37F2-364C-BACF-B63A9A22118C}"/>
              </a:ext>
            </a:extLst>
          </p:cNvPr>
          <p:cNvSpPr>
            <a:spLocks noGrp="1"/>
          </p:cNvSpPr>
          <p:nvPr>
            <p:ph type="title"/>
          </p:nvPr>
        </p:nvSpPr>
        <p:spPr/>
        <p:txBody>
          <a:bodyPr/>
          <a:lstStyle/>
          <a:p>
            <a:r>
              <a:rPr lang="en-GB"/>
              <a:t>The way forward </a:t>
            </a:r>
          </a:p>
        </p:txBody>
      </p:sp>
      <p:pic>
        <p:nvPicPr>
          <p:cNvPr id="4" name="Picture 3">
            <a:extLst>
              <a:ext uri="{FF2B5EF4-FFF2-40B4-BE49-F238E27FC236}">
                <a16:creationId xmlns:a16="http://schemas.microsoft.com/office/drawing/2014/main" id="{07C4B580-C4C2-B17F-CBF5-BB17D166CAD7}"/>
              </a:ext>
            </a:extLst>
          </p:cNvPr>
          <p:cNvPicPr>
            <a:picLocks noChangeAspect="1"/>
          </p:cNvPicPr>
          <p:nvPr/>
        </p:nvPicPr>
        <p:blipFill>
          <a:blip r:embed="rId3"/>
          <a:stretch>
            <a:fillRect/>
          </a:stretch>
        </p:blipFill>
        <p:spPr>
          <a:xfrm>
            <a:off x="1927242" y="2015078"/>
            <a:ext cx="2593788" cy="3704704"/>
          </a:xfrm>
          <a:prstGeom prst="rect">
            <a:avLst/>
          </a:prstGeom>
        </p:spPr>
      </p:pic>
      <p:pic>
        <p:nvPicPr>
          <p:cNvPr id="5" name="Picture 4">
            <a:extLst>
              <a:ext uri="{FF2B5EF4-FFF2-40B4-BE49-F238E27FC236}">
                <a16:creationId xmlns:a16="http://schemas.microsoft.com/office/drawing/2014/main" id="{A9AD7016-C856-1288-D4EB-86DCC0449D0D}"/>
              </a:ext>
            </a:extLst>
          </p:cNvPr>
          <p:cNvPicPr>
            <a:picLocks noChangeAspect="1"/>
          </p:cNvPicPr>
          <p:nvPr/>
        </p:nvPicPr>
        <p:blipFill>
          <a:blip r:embed="rId4"/>
          <a:stretch>
            <a:fillRect/>
          </a:stretch>
        </p:blipFill>
        <p:spPr>
          <a:xfrm>
            <a:off x="5265817" y="1764693"/>
            <a:ext cx="5390020" cy="4399005"/>
          </a:xfrm>
          <a:prstGeom prst="rect">
            <a:avLst/>
          </a:prstGeom>
        </p:spPr>
      </p:pic>
    </p:spTree>
    <p:extLst>
      <p:ext uri="{BB962C8B-B14F-4D97-AF65-F5344CB8AC3E}">
        <p14:creationId xmlns:p14="http://schemas.microsoft.com/office/powerpoint/2010/main" val="415004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9650-78B3-A6D9-4CDD-0E6197A60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10499-AC50-928D-4FCD-6D00CB39003E}"/>
              </a:ext>
            </a:extLst>
          </p:cNvPr>
          <p:cNvSpPr>
            <a:spLocks noGrp="1"/>
          </p:cNvSpPr>
          <p:nvPr>
            <p:ph type="title"/>
          </p:nvPr>
        </p:nvSpPr>
        <p:spPr>
          <a:xfrm>
            <a:off x="447800" y="420840"/>
            <a:ext cx="11318400" cy="500761"/>
          </a:xfrm>
        </p:spPr>
        <p:txBody>
          <a:bodyPr anchor="ctr">
            <a:normAutofit/>
          </a:bodyPr>
          <a:lstStyle/>
          <a:p>
            <a:pPr>
              <a:lnSpc>
                <a:spcPct val="90000"/>
              </a:lnSpc>
            </a:pPr>
            <a:r>
              <a:rPr lang="en-GB" sz="3600" dirty="0"/>
              <a:t>Potential benefits of a notifiable events system:</a:t>
            </a:r>
          </a:p>
        </p:txBody>
      </p:sp>
      <p:sp>
        <p:nvSpPr>
          <p:cNvPr id="14" name="Content Placeholder 3">
            <a:extLst>
              <a:ext uri="{FF2B5EF4-FFF2-40B4-BE49-F238E27FC236}">
                <a16:creationId xmlns:a16="http://schemas.microsoft.com/office/drawing/2014/main" id="{15116A1D-7E2D-280D-4377-73689EE0FB8C}"/>
              </a:ext>
            </a:extLst>
          </p:cNvPr>
          <p:cNvSpPr>
            <a:spLocks noGrp="1"/>
          </p:cNvSpPr>
          <p:nvPr>
            <p:ph sz="quarter" idx="12"/>
          </p:nvPr>
        </p:nvSpPr>
        <p:spPr>
          <a:xfrm>
            <a:off x="594104" y="1915961"/>
            <a:ext cx="11427208" cy="4521200"/>
          </a:xfrm>
        </p:spPr>
        <p:txBody>
          <a:bodyPr>
            <a:normAutofit/>
          </a:bodyPr>
          <a:lstStyle/>
          <a:p>
            <a:pPr>
              <a:lnSpc>
                <a:spcPct val="90000"/>
              </a:lnSpc>
            </a:pPr>
            <a:endParaRPr lang="en-GB" sz="2667" dirty="0"/>
          </a:p>
          <a:p>
            <a:pPr marL="0" indent="0">
              <a:buNone/>
            </a:pPr>
            <a:endParaRPr lang="en-US" sz="2667" dirty="0"/>
          </a:p>
        </p:txBody>
      </p:sp>
      <p:pic>
        <p:nvPicPr>
          <p:cNvPr id="4" name="Picture 3">
            <a:extLst>
              <a:ext uri="{FF2B5EF4-FFF2-40B4-BE49-F238E27FC236}">
                <a16:creationId xmlns:a16="http://schemas.microsoft.com/office/drawing/2014/main" id="{87E1C8A9-9C32-B9E6-D7B1-CC5879A7882A}"/>
              </a:ext>
            </a:extLst>
          </p:cNvPr>
          <p:cNvPicPr>
            <a:picLocks noChangeAspect="1"/>
          </p:cNvPicPr>
          <p:nvPr/>
        </p:nvPicPr>
        <p:blipFill>
          <a:blip r:embed="rId3"/>
          <a:stretch>
            <a:fillRect/>
          </a:stretch>
        </p:blipFill>
        <p:spPr>
          <a:xfrm>
            <a:off x="1759789" y="1218061"/>
            <a:ext cx="8391368" cy="5639940"/>
          </a:xfrm>
          <a:prstGeom prst="rect">
            <a:avLst/>
          </a:prstGeom>
        </p:spPr>
      </p:pic>
    </p:spTree>
    <p:extLst>
      <p:ext uri="{BB962C8B-B14F-4D97-AF65-F5344CB8AC3E}">
        <p14:creationId xmlns:p14="http://schemas.microsoft.com/office/powerpoint/2010/main" val="401291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83F2-DBD3-020C-5EAA-7D549454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5EBAC-EB6E-ED40-AB52-60AB10D8EA25}"/>
              </a:ext>
            </a:extLst>
          </p:cNvPr>
          <p:cNvSpPr>
            <a:spLocks noGrp="1"/>
          </p:cNvSpPr>
          <p:nvPr>
            <p:ph type="title"/>
          </p:nvPr>
        </p:nvSpPr>
        <p:spPr>
          <a:xfrm>
            <a:off x="447800" y="420840"/>
            <a:ext cx="11318400" cy="500761"/>
          </a:xfrm>
        </p:spPr>
        <p:txBody>
          <a:bodyPr anchor="ctr">
            <a:normAutofit/>
          </a:bodyPr>
          <a:lstStyle/>
          <a:p>
            <a:pPr>
              <a:lnSpc>
                <a:spcPct val="90000"/>
              </a:lnSpc>
            </a:pPr>
            <a:r>
              <a:rPr lang="en-GB" sz="3600" dirty="0"/>
              <a:t>Potential challenges of a notifiable events system:</a:t>
            </a:r>
          </a:p>
        </p:txBody>
      </p:sp>
      <p:sp>
        <p:nvSpPr>
          <p:cNvPr id="14" name="Content Placeholder 3">
            <a:extLst>
              <a:ext uri="{FF2B5EF4-FFF2-40B4-BE49-F238E27FC236}">
                <a16:creationId xmlns:a16="http://schemas.microsoft.com/office/drawing/2014/main" id="{942B6DCB-5A0D-1423-7AC8-E9A5C015E6F3}"/>
              </a:ext>
            </a:extLst>
          </p:cNvPr>
          <p:cNvSpPr>
            <a:spLocks noGrp="1"/>
          </p:cNvSpPr>
          <p:nvPr>
            <p:ph sz="quarter" idx="12"/>
          </p:nvPr>
        </p:nvSpPr>
        <p:spPr>
          <a:xfrm>
            <a:off x="594104" y="1915961"/>
            <a:ext cx="11427208" cy="4521200"/>
          </a:xfrm>
        </p:spPr>
        <p:txBody>
          <a:bodyPr>
            <a:normAutofit/>
          </a:bodyPr>
          <a:lstStyle/>
          <a:p>
            <a:pPr>
              <a:lnSpc>
                <a:spcPct val="90000"/>
              </a:lnSpc>
            </a:pPr>
            <a:endParaRPr lang="en-GB" sz="2667" dirty="0"/>
          </a:p>
          <a:p>
            <a:pPr marL="0" indent="0">
              <a:buNone/>
            </a:pPr>
            <a:endParaRPr lang="en-US" sz="2667" dirty="0"/>
          </a:p>
        </p:txBody>
      </p:sp>
      <p:pic>
        <p:nvPicPr>
          <p:cNvPr id="9" name="Picture 8">
            <a:extLst>
              <a:ext uri="{FF2B5EF4-FFF2-40B4-BE49-F238E27FC236}">
                <a16:creationId xmlns:a16="http://schemas.microsoft.com/office/drawing/2014/main" id="{21A4030E-E987-95BB-5ED6-6B91EBC8FF38}"/>
              </a:ext>
            </a:extLst>
          </p:cNvPr>
          <p:cNvPicPr>
            <a:picLocks noChangeAspect="1"/>
          </p:cNvPicPr>
          <p:nvPr/>
        </p:nvPicPr>
        <p:blipFill>
          <a:blip r:embed="rId3"/>
          <a:stretch>
            <a:fillRect/>
          </a:stretch>
        </p:blipFill>
        <p:spPr>
          <a:xfrm>
            <a:off x="1875236" y="1227016"/>
            <a:ext cx="8441528" cy="5630984"/>
          </a:xfrm>
          <a:prstGeom prst="rect">
            <a:avLst/>
          </a:prstGeom>
        </p:spPr>
      </p:pic>
    </p:spTree>
    <p:extLst>
      <p:ext uri="{BB962C8B-B14F-4D97-AF65-F5344CB8AC3E}">
        <p14:creationId xmlns:p14="http://schemas.microsoft.com/office/powerpoint/2010/main" val="29766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8F07-7F4B-7ADF-E25D-764B5AFD94BC}"/>
              </a:ext>
            </a:extLst>
          </p:cNvPr>
          <p:cNvSpPr>
            <a:spLocks noGrp="1"/>
          </p:cNvSpPr>
          <p:nvPr>
            <p:ph type="title"/>
          </p:nvPr>
        </p:nvSpPr>
        <p:spPr/>
        <p:txBody>
          <a:bodyPr/>
          <a:lstStyle/>
          <a:p>
            <a:r>
              <a:rPr lang="en-GB"/>
              <a:t>Range of Significant Adverse events</a:t>
            </a:r>
          </a:p>
        </p:txBody>
      </p:sp>
      <p:graphicFrame>
        <p:nvGraphicFramePr>
          <p:cNvPr id="3" name="Table 2">
            <a:extLst>
              <a:ext uri="{FF2B5EF4-FFF2-40B4-BE49-F238E27FC236}">
                <a16:creationId xmlns:a16="http://schemas.microsoft.com/office/drawing/2014/main" id="{716B4E55-F0F5-B292-4278-1DFF4056E32C}"/>
              </a:ext>
            </a:extLst>
          </p:cNvPr>
          <p:cNvGraphicFramePr>
            <a:graphicFrameLocks noGrp="1"/>
          </p:cNvGraphicFramePr>
          <p:nvPr/>
        </p:nvGraphicFramePr>
        <p:xfrm>
          <a:off x="3632705" y="1312330"/>
          <a:ext cx="4263262" cy="4898014"/>
        </p:xfrm>
        <a:graphic>
          <a:graphicData uri="http://schemas.openxmlformats.org/drawingml/2006/table">
            <a:tbl>
              <a:tblPr firstRow="1" firstCol="1" bandRow="1">
                <a:tableStyleId>{5C22544A-7EE6-4342-B048-85BDC9FD1C3A}</a:tableStyleId>
              </a:tblPr>
              <a:tblGrid>
                <a:gridCol w="4263262">
                  <a:extLst>
                    <a:ext uri="{9D8B030D-6E8A-4147-A177-3AD203B41FA5}">
                      <a16:colId xmlns:a16="http://schemas.microsoft.com/office/drawing/2014/main" val="344540997"/>
                    </a:ext>
                  </a:extLst>
                </a:gridCol>
              </a:tblGrid>
              <a:tr h="105598">
                <a:tc>
                  <a:txBody>
                    <a:bodyPr/>
                    <a:lstStyle/>
                    <a:p>
                      <a:pPr algn="l">
                        <a:lnSpc>
                          <a:spcPct val="107000"/>
                        </a:lnSpc>
                        <a:spcAft>
                          <a:spcPts val="800"/>
                        </a:spcAft>
                        <a:buNone/>
                      </a:pPr>
                      <a:r>
                        <a:rPr lang="en-GB" sz="600" kern="0">
                          <a:effectLst/>
                        </a:rPr>
                        <a:t>Absconsion or abduction, including unauthorised or unknown departure from ward</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5250041"/>
                  </a:ext>
                </a:extLst>
              </a:tr>
              <a:tr h="105598">
                <a:tc>
                  <a:txBody>
                    <a:bodyPr/>
                    <a:lstStyle/>
                    <a:p>
                      <a:pPr algn="l">
                        <a:lnSpc>
                          <a:spcPct val="107000"/>
                        </a:lnSpc>
                        <a:spcAft>
                          <a:spcPts val="800"/>
                        </a:spcAft>
                        <a:buNone/>
                      </a:pPr>
                      <a:r>
                        <a:rPr lang="en-GB" sz="600" kern="0">
                          <a:effectLst/>
                        </a:rPr>
                        <a:t>Deterioration</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218199934"/>
                  </a:ext>
                </a:extLst>
              </a:tr>
              <a:tr h="0">
                <a:tc>
                  <a:txBody>
                    <a:bodyPr/>
                    <a:lstStyle/>
                    <a:p>
                      <a:pPr algn="l">
                        <a:lnSpc>
                          <a:spcPct val="107000"/>
                        </a:lnSpc>
                        <a:spcAft>
                          <a:spcPts val="800"/>
                        </a:spcAft>
                        <a:buNone/>
                      </a:pPr>
                      <a:r>
                        <a:rPr lang="en-GB" sz="600" kern="0">
                          <a:effectLst/>
                        </a:rPr>
                        <a:t>Diagnosis - delay or failure to diagnose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744237199"/>
                  </a:ext>
                </a:extLst>
              </a:tr>
              <a:tr h="126181">
                <a:tc>
                  <a:txBody>
                    <a:bodyPr/>
                    <a:lstStyle/>
                    <a:p>
                      <a:pPr algn="l">
                        <a:lnSpc>
                          <a:spcPct val="107000"/>
                        </a:lnSpc>
                        <a:spcAft>
                          <a:spcPts val="800"/>
                        </a:spcAft>
                        <a:buNone/>
                      </a:pPr>
                      <a:r>
                        <a:rPr lang="en-GB" sz="600" kern="0">
                          <a:effectLst/>
                        </a:rPr>
                        <a:t>Unexpected death</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96544530"/>
                  </a:ext>
                </a:extLst>
              </a:tr>
              <a:tr h="239868">
                <a:tc>
                  <a:txBody>
                    <a:bodyPr/>
                    <a:lstStyle/>
                    <a:p>
                      <a:pPr algn="l">
                        <a:lnSpc>
                          <a:spcPct val="107000"/>
                        </a:lnSpc>
                        <a:spcAft>
                          <a:spcPts val="800"/>
                        </a:spcAft>
                        <a:buNone/>
                      </a:pPr>
                      <a:r>
                        <a:rPr lang="en-GB" sz="600" kern="0">
                          <a:effectLst/>
                        </a:rPr>
                        <a:t>Falls with harm</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4089080801"/>
                  </a:ext>
                </a:extLst>
              </a:tr>
              <a:tr h="105598">
                <a:tc>
                  <a:txBody>
                    <a:bodyPr/>
                    <a:lstStyle/>
                    <a:p>
                      <a:pPr algn="l">
                        <a:lnSpc>
                          <a:spcPct val="107000"/>
                        </a:lnSpc>
                        <a:spcAft>
                          <a:spcPts val="800"/>
                        </a:spcAft>
                        <a:buNone/>
                      </a:pPr>
                      <a:r>
                        <a:rPr lang="en-GB" sz="600" kern="0">
                          <a:effectLst/>
                        </a:rPr>
                        <a:t>Cardiac Arrest</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303123486"/>
                  </a:ext>
                </a:extLst>
              </a:tr>
              <a:tr h="105598">
                <a:tc>
                  <a:txBody>
                    <a:bodyPr/>
                    <a:lstStyle/>
                    <a:p>
                      <a:pPr algn="l">
                        <a:lnSpc>
                          <a:spcPct val="107000"/>
                        </a:lnSpc>
                        <a:spcAft>
                          <a:spcPts val="800"/>
                        </a:spcAft>
                        <a:buNone/>
                      </a:pPr>
                      <a:r>
                        <a:rPr lang="en-GB" sz="600" kern="0">
                          <a:effectLst/>
                        </a:rPr>
                        <a:t>Patient death or serious harm as a result of failure to identify and treat metabolic disturbances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432920140"/>
                  </a:ext>
                </a:extLst>
              </a:tr>
              <a:tr h="105598">
                <a:tc>
                  <a:txBody>
                    <a:bodyPr/>
                    <a:lstStyle/>
                    <a:p>
                      <a:pPr algn="l">
                        <a:lnSpc>
                          <a:spcPct val="107000"/>
                        </a:lnSpc>
                        <a:spcAft>
                          <a:spcPts val="800"/>
                        </a:spcAft>
                        <a:buNone/>
                      </a:pPr>
                      <a:r>
                        <a:rPr lang="en-GB" sz="600" kern="0">
                          <a:effectLst/>
                        </a:rPr>
                        <a:t>Air embolism</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036788920"/>
                  </a:ext>
                </a:extLst>
              </a:tr>
              <a:tr h="119934">
                <a:tc>
                  <a:txBody>
                    <a:bodyPr/>
                    <a:lstStyle/>
                    <a:p>
                      <a:pPr algn="l">
                        <a:lnSpc>
                          <a:spcPct val="107000"/>
                        </a:lnSpc>
                        <a:spcAft>
                          <a:spcPts val="800"/>
                        </a:spcAft>
                        <a:buNone/>
                      </a:pPr>
                      <a:r>
                        <a:rPr lang="en-GB" sz="600" kern="0">
                          <a:effectLst/>
                        </a:rPr>
                        <a:t>Maternal death;</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b"/>
                </a:tc>
                <a:extLst>
                  <a:ext uri="{0D108BD9-81ED-4DB2-BD59-A6C34878D82A}">
                    <a16:rowId xmlns:a16="http://schemas.microsoft.com/office/drawing/2014/main" val="1828905550"/>
                  </a:ext>
                </a:extLst>
              </a:tr>
              <a:tr h="119934">
                <a:tc>
                  <a:txBody>
                    <a:bodyPr/>
                    <a:lstStyle/>
                    <a:p>
                      <a:pPr algn="l">
                        <a:lnSpc>
                          <a:spcPct val="107000"/>
                        </a:lnSpc>
                        <a:spcAft>
                          <a:spcPts val="800"/>
                        </a:spcAft>
                        <a:buNone/>
                      </a:pPr>
                      <a:r>
                        <a:rPr lang="en-GB" sz="600" kern="0">
                          <a:effectLst/>
                        </a:rPr>
                        <a:t>Neonatal hypoxic-ischaemic encephalopathy (HIE) requiring therapeutic hypothermia;</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b"/>
                </a:tc>
                <a:extLst>
                  <a:ext uri="{0D108BD9-81ED-4DB2-BD59-A6C34878D82A}">
                    <a16:rowId xmlns:a16="http://schemas.microsoft.com/office/drawing/2014/main" val="4060181907"/>
                  </a:ext>
                </a:extLst>
              </a:tr>
              <a:tr h="239868">
                <a:tc>
                  <a:txBody>
                    <a:bodyPr/>
                    <a:lstStyle/>
                    <a:p>
                      <a:pPr algn="l">
                        <a:lnSpc>
                          <a:spcPct val="107000"/>
                        </a:lnSpc>
                        <a:spcAft>
                          <a:spcPts val="800"/>
                        </a:spcAft>
                        <a:buNone/>
                      </a:pPr>
                      <a:r>
                        <a:rPr lang="en-GB" sz="600" kern="0">
                          <a:effectLst/>
                        </a:rPr>
                        <a:t>Unexpected stillbirth during inpatient stay (includes intrapartum stillbirth in any setting, using Each Baby Counts definition of intrapartum stillbirth – see Appendix C)</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2526464"/>
                  </a:ext>
                </a:extLst>
              </a:tr>
              <a:tr h="119934">
                <a:tc>
                  <a:txBody>
                    <a:bodyPr/>
                    <a:lstStyle/>
                    <a:p>
                      <a:pPr algn="l">
                        <a:lnSpc>
                          <a:spcPct val="107000"/>
                        </a:lnSpc>
                        <a:spcAft>
                          <a:spcPts val="800"/>
                        </a:spcAft>
                        <a:buNone/>
                      </a:pPr>
                      <a:r>
                        <a:rPr lang="en-GB" sz="600" kern="0">
                          <a:effectLst/>
                        </a:rPr>
                        <a:t>Unexpected neonatal death (&gt;37 weeks) within 7 days of birth. </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b"/>
                </a:tc>
                <a:extLst>
                  <a:ext uri="{0D108BD9-81ED-4DB2-BD59-A6C34878D82A}">
                    <a16:rowId xmlns:a16="http://schemas.microsoft.com/office/drawing/2014/main" val="3305546509"/>
                  </a:ext>
                </a:extLst>
              </a:tr>
              <a:tr h="105598">
                <a:tc>
                  <a:txBody>
                    <a:bodyPr/>
                    <a:lstStyle/>
                    <a:p>
                      <a:pPr algn="l">
                        <a:lnSpc>
                          <a:spcPct val="107000"/>
                        </a:lnSpc>
                        <a:spcAft>
                          <a:spcPts val="800"/>
                        </a:spcAft>
                        <a:buNone/>
                      </a:pPr>
                      <a:r>
                        <a:rPr lang="en-GB" sz="600" kern="0">
                          <a:effectLst/>
                        </a:rPr>
                        <a:t>Medication error:  wrong drug including allergies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338707675"/>
                  </a:ext>
                </a:extLst>
              </a:tr>
              <a:tr h="105598">
                <a:tc>
                  <a:txBody>
                    <a:bodyPr/>
                    <a:lstStyle/>
                    <a:p>
                      <a:pPr algn="l">
                        <a:lnSpc>
                          <a:spcPct val="107000"/>
                        </a:lnSpc>
                        <a:spcAft>
                          <a:spcPts val="800"/>
                        </a:spcAft>
                        <a:buNone/>
                      </a:pPr>
                      <a:r>
                        <a:rPr lang="en-GB" sz="600" kern="0">
                          <a:effectLst/>
                        </a:rPr>
                        <a:t>Medication error: Wrong dose, time or duration</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030254778"/>
                  </a:ext>
                </a:extLst>
              </a:tr>
              <a:tr h="105598">
                <a:tc>
                  <a:txBody>
                    <a:bodyPr/>
                    <a:lstStyle/>
                    <a:p>
                      <a:pPr algn="l">
                        <a:lnSpc>
                          <a:spcPct val="107000"/>
                        </a:lnSpc>
                        <a:spcAft>
                          <a:spcPts val="800"/>
                        </a:spcAft>
                        <a:buNone/>
                      </a:pPr>
                      <a:r>
                        <a:rPr lang="en-GB" sz="600" kern="0">
                          <a:effectLst/>
                        </a:rPr>
                        <a:t>Medication error: Wrong route of administration</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660795770"/>
                  </a:ext>
                </a:extLst>
              </a:tr>
              <a:tr h="105598">
                <a:tc>
                  <a:txBody>
                    <a:bodyPr/>
                    <a:lstStyle/>
                    <a:p>
                      <a:pPr algn="l">
                        <a:lnSpc>
                          <a:spcPct val="107000"/>
                        </a:lnSpc>
                        <a:spcAft>
                          <a:spcPts val="800"/>
                        </a:spcAft>
                        <a:buNone/>
                      </a:pPr>
                      <a:r>
                        <a:rPr lang="en-GB" sz="600" kern="0">
                          <a:effectLst/>
                        </a:rPr>
                        <a:t>Medication error: Essential medication missed medication </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453462842"/>
                  </a:ext>
                </a:extLst>
              </a:tr>
              <a:tr h="105598">
                <a:tc>
                  <a:txBody>
                    <a:bodyPr/>
                    <a:lstStyle/>
                    <a:p>
                      <a:pPr algn="l">
                        <a:lnSpc>
                          <a:spcPct val="107000"/>
                        </a:lnSpc>
                        <a:spcAft>
                          <a:spcPts val="800"/>
                        </a:spcAft>
                        <a:buNone/>
                      </a:pPr>
                      <a:r>
                        <a:rPr lang="en-GB" sz="600" kern="0">
                          <a:effectLst/>
                        </a:rPr>
                        <a:t>Suicide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794086370"/>
                  </a:ext>
                </a:extLst>
              </a:tr>
              <a:tr h="105598">
                <a:tc>
                  <a:txBody>
                    <a:bodyPr/>
                    <a:lstStyle/>
                    <a:p>
                      <a:pPr algn="l">
                        <a:lnSpc>
                          <a:spcPct val="107000"/>
                        </a:lnSpc>
                        <a:spcAft>
                          <a:spcPts val="800"/>
                        </a:spcAft>
                        <a:buNone/>
                      </a:pPr>
                      <a:r>
                        <a:rPr lang="en-GB" sz="600" kern="0">
                          <a:effectLst/>
                        </a:rPr>
                        <a:t>Self-Harm / self-injurious behaviour </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740026865"/>
                  </a:ext>
                </a:extLst>
              </a:tr>
              <a:tr h="119934">
                <a:tc>
                  <a:txBody>
                    <a:bodyPr/>
                    <a:lstStyle/>
                    <a:p>
                      <a:pPr algn="l">
                        <a:lnSpc>
                          <a:spcPct val="107000"/>
                        </a:lnSpc>
                        <a:spcAft>
                          <a:spcPts val="800"/>
                        </a:spcAft>
                        <a:buNone/>
                      </a:pPr>
                      <a:r>
                        <a:rPr lang="en-GB" sz="600" kern="0">
                          <a:effectLst/>
                          <a:highlight>
                            <a:srgbClr val="008B8B"/>
                          </a:highlight>
                        </a:rPr>
                        <a:t>Rong patient treated??/</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030138687"/>
                  </a:ext>
                </a:extLst>
              </a:tr>
              <a:tr h="119934">
                <a:tc>
                  <a:txBody>
                    <a:bodyPr/>
                    <a:lstStyle/>
                    <a:p>
                      <a:pPr algn="l">
                        <a:lnSpc>
                          <a:spcPct val="107000"/>
                        </a:lnSpc>
                        <a:spcAft>
                          <a:spcPts val="800"/>
                        </a:spcAft>
                        <a:buNone/>
                      </a:pPr>
                      <a:r>
                        <a:rPr lang="en-GB" sz="600" kern="0">
                          <a:effectLst/>
                        </a:rPr>
                        <a:t>Wrong patient received surgical treatment</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103101818"/>
                  </a:ext>
                </a:extLst>
              </a:tr>
              <a:tr h="119934">
                <a:tc>
                  <a:txBody>
                    <a:bodyPr/>
                    <a:lstStyle/>
                    <a:p>
                      <a:pPr algn="l">
                        <a:lnSpc>
                          <a:spcPct val="107000"/>
                        </a:lnSpc>
                        <a:spcAft>
                          <a:spcPts val="800"/>
                        </a:spcAft>
                        <a:buNone/>
                      </a:pPr>
                      <a:r>
                        <a:rPr lang="en-GB" sz="600" kern="0">
                          <a:effectLst/>
                        </a:rPr>
                        <a:t>Wrong site surgery</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228224334"/>
                  </a:ext>
                </a:extLst>
              </a:tr>
              <a:tr h="119934">
                <a:tc>
                  <a:txBody>
                    <a:bodyPr/>
                    <a:lstStyle/>
                    <a:p>
                      <a:pPr algn="l">
                        <a:lnSpc>
                          <a:spcPct val="107000"/>
                        </a:lnSpc>
                        <a:spcAft>
                          <a:spcPts val="800"/>
                        </a:spcAft>
                        <a:buNone/>
                      </a:pPr>
                      <a:r>
                        <a:rPr lang="en-GB" sz="600" kern="0">
                          <a:effectLst/>
                        </a:rPr>
                        <a:t>Wrong implant/prosthesis </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573217652"/>
                  </a:ext>
                </a:extLst>
              </a:tr>
              <a:tr h="119934">
                <a:tc>
                  <a:txBody>
                    <a:bodyPr/>
                    <a:lstStyle/>
                    <a:p>
                      <a:pPr algn="l">
                        <a:lnSpc>
                          <a:spcPct val="107000"/>
                        </a:lnSpc>
                        <a:spcAft>
                          <a:spcPts val="800"/>
                        </a:spcAft>
                        <a:buNone/>
                      </a:pPr>
                      <a:r>
                        <a:rPr lang="en-GB" sz="600" kern="0">
                          <a:effectLst/>
                        </a:rPr>
                        <a:t>Retained foreign object post procedure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029794312"/>
                  </a:ext>
                </a:extLst>
              </a:tr>
              <a:tr h="239868">
                <a:tc>
                  <a:txBody>
                    <a:bodyPr/>
                    <a:lstStyle/>
                    <a:p>
                      <a:pPr algn="l">
                        <a:lnSpc>
                          <a:spcPct val="107000"/>
                        </a:lnSpc>
                        <a:spcAft>
                          <a:spcPts val="800"/>
                        </a:spcAft>
                        <a:buNone/>
                      </a:pPr>
                      <a:r>
                        <a:rPr lang="en-GB" sz="600" kern="0">
                          <a:effectLst/>
                        </a:rPr>
                        <a:t>Patient death or serious harm arising from the use of improperly sterilized instruments or equipment provided by the health care facility</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30920176"/>
                  </a:ext>
                </a:extLst>
              </a:tr>
              <a:tr h="105598">
                <a:tc>
                  <a:txBody>
                    <a:bodyPr/>
                    <a:lstStyle/>
                    <a:p>
                      <a:pPr algn="l">
                        <a:lnSpc>
                          <a:spcPct val="107000"/>
                        </a:lnSpc>
                        <a:spcAft>
                          <a:spcPts val="800"/>
                        </a:spcAft>
                        <a:buNone/>
                      </a:pPr>
                      <a:r>
                        <a:rPr lang="en-GB" sz="600" kern="0">
                          <a:effectLst/>
                        </a:rPr>
                        <a:t>HAI/ Infection Prevention &amp; Control </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988242135"/>
                  </a:ext>
                </a:extLst>
              </a:tr>
              <a:tr h="119934">
                <a:tc>
                  <a:txBody>
                    <a:bodyPr/>
                    <a:lstStyle/>
                    <a:p>
                      <a:pPr algn="l">
                        <a:lnSpc>
                          <a:spcPct val="107000"/>
                        </a:lnSpc>
                        <a:spcAft>
                          <a:spcPts val="800"/>
                        </a:spcAft>
                        <a:buNone/>
                      </a:pPr>
                      <a:r>
                        <a:rPr lang="en-GB" sz="600" kern="0">
                          <a:effectLst/>
                        </a:rPr>
                        <a:t>Errors in blood or blood product administration</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168865762"/>
                  </a:ext>
                </a:extLst>
              </a:tr>
              <a:tr h="119934">
                <a:tc>
                  <a:txBody>
                    <a:bodyPr/>
                    <a:lstStyle/>
                    <a:p>
                      <a:pPr algn="l">
                        <a:lnSpc>
                          <a:spcPct val="107000"/>
                        </a:lnSpc>
                        <a:spcAft>
                          <a:spcPts val="800"/>
                        </a:spcAft>
                        <a:buNone/>
                      </a:pPr>
                      <a:r>
                        <a:rPr lang="en-GB" sz="600" kern="0">
                          <a:effectLst/>
                        </a:rPr>
                        <a:t>Any stage III or IV pressure ulcer acquired after admission to hospital</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30590167"/>
                  </a:ext>
                </a:extLst>
              </a:tr>
              <a:tr h="119934">
                <a:tc>
                  <a:txBody>
                    <a:bodyPr/>
                    <a:lstStyle/>
                    <a:p>
                      <a:pPr algn="l">
                        <a:lnSpc>
                          <a:spcPct val="107000"/>
                        </a:lnSpc>
                        <a:spcAft>
                          <a:spcPts val="800"/>
                        </a:spcAft>
                        <a:buNone/>
                      </a:pPr>
                      <a:r>
                        <a:rPr lang="en-GB" sz="600" kern="0">
                          <a:effectLst/>
                        </a:rPr>
                        <a:t>Stage III and IV pressure ulcers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469540058"/>
                  </a:ext>
                </a:extLst>
              </a:tr>
              <a:tr h="119934">
                <a:tc>
                  <a:txBody>
                    <a:bodyPr/>
                    <a:lstStyle/>
                    <a:p>
                      <a:pPr algn="l">
                        <a:lnSpc>
                          <a:spcPct val="107000"/>
                        </a:lnSpc>
                        <a:spcAft>
                          <a:spcPts val="800"/>
                        </a:spcAft>
                        <a:buNone/>
                      </a:pPr>
                      <a:r>
                        <a:rPr lang="en-GB" sz="600" kern="0">
                          <a:effectLst/>
                        </a:rPr>
                        <a:t>Treatment - delay</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625717595"/>
                  </a:ext>
                </a:extLst>
              </a:tr>
              <a:tr h="119934">
                <a:tc>
                  <a:txBody>
                    <a:bodyPr/>
                    <a:lstStyle/>
                    <a:p>
                      <a:pPr algn="l">
                        <a:lnSpc>
                          <a:spcPct val="107000"/>
                        </a:lnSpc>
                        <a:spcAft>
                          <a:spcPts val="800"/>
                        </a:spcAft>
                        <a:buNone/>
                      </a:pPr>
                      <a:r>
                        <a:rPr lang="en-GB" sz="600" kern="0">
                          <a:effectLst/>
                        </a:rPr>
                        <a:t>Treatment - Incorrect /inappropriate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2352893994"/>
                  </a:ext>
                </a:extLst>
              </a:tr>
              <a:tr h="119934">
                <a:tc>
                  <a:txBody>
                    <a:bodyPr/>
                    <a:lstStyle/>
                    <a:p>
                      <a:pPr algn="l">
                        <a:lnSpc>
                          <a:spcPct val="107000"/>
                        </a:lnSpc>
                        <a:spcAft>
                          <a:spcPts val="800"/>
                        </a:spcAft>
                        <a:buNone/>
                      </a:pPr>
                      <a:r>
                        <a:rPr lang="en-GB" sz="600" kern="0">
                          <a:effectLst/>
                        </a:rPr>
                        <a:t>Treatment - complication</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853944459"/>
                  </a:ext>
                </a:extLst>
              </a:tr>
              <a:tr h="119934">
                <a:tc>
                  <a:txBody>
                    <a:bodyPr/>
                    <a:lstStyle/>
                    <a:p>
                      <a:pPr algn="l">
                        <a:lnSpc>
                          <a:spcPct val="107000"/>
                        </a:lnSpc>
                        <a:spcAft>
                          <a:spcPts val="800"/>
                        </a:spcAft>
                        <a:buNone/>
                      </a:pPr>
                      <a:r>
                        <a:rPr lang="en-GB" sz="600" kern="0">
                          <a:effectLst/>
                        </a:rPr>
                        <a:t>Treatment - failure to carry out relevant investigations/ actions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612626317"/>
                  </a:ext>
                </a:extLst>
              </a:tr>
              <a:tr h="119934">
                <a:tc>
                  <a:txBody>
                    <a:bodyPr/>
                    <a:lstStyle/>
                    <a:p>
                      <a:pPr algn="l">
                        <a:lnSpc>
                          <a:spcPct val="107000"/>
                        </a:lnSpc>
                        <a:spcAft>
                          <a:spcPts val="800"/>
                        </a:spcAft>
                        <a:buNone/>
                      </a:pPr>
                      <a:r>
                        <a:rPr lang="en-GB" sz="600" kern="0">
                          <a:effectLst/>
                        </a:rPr>
                        <a:t>Misplaced naso- or oro-gastric tubes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145560511"/>
                  </a:ext>
                </a:extLst>
              </a:tr>
              <a:tr h="105598">
                <a:tc>
                  <a:txBody>
                    <a:bodyPr/>
                    <a:lstStyle/>
                    <a:p>
                      <a:pPr algn="l">
                        <a:lnSpc>
                          <a:spcPct val="107000"/>
                        </a:lnSpc>
                        <a:spcAft>
                          <a:spcPts val="800"/>
                        </a:spcAft>
                        <a:buNone/>
                      </a:pPr>
                      <a:r>
                        <a:rPr lang="en-GB" sz="600" kern="0">
                          <a:effectLst/>
                        </a:rPr>
                        <a:t>Errors in radiotherapy (wrong patient, body region, procedure or dosage)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527144449"/>
                  </a:ext>
                </a:extLst>
              </a:tr>
              <a:tr h="119934">
                <a:tc>
                  <a:txBody>
                    <a:bodyPr/>
                    <a:lstStyle/>
                    <a:p>
                      <a:pPr algn="l">
                        <a:lnSpc>
                          <a:spcPct val="107000"/>
                        </a:lnSpc>
                        <a:spcAft>
                          <a:spcPts val="800"/>
                        </a:spcAft>
                        <a:buNone/>
                      </a:pPr>
                      <a:r>
                        <a:rPr lang="en-GB" sz="600" kern="0">
                          <a:effectLst/>
                        </a:rPr>
                        <a:t>Blood incompatibility</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607998773"/>
                  </a:ext>
                </a:extLst>
              </a:tr>
              <a:tr h="119934">
                <a:tc>
                  <a:txBody>
                    <a:bodyPr/>
                    <a:lstStyle/>
                    <a:p>
                      <a:pPr algn="l">
                        <a:lnSpc>
                          <a:spcPct val="107000"/>
                        </a:lnSpc>
                        <a:spcAft>
                          <a:spcPts val="800"/>
                        </a:spcAft>
                        <a:buNone/>
                      </a:pPr>
                      <a:r>
                        <a:rPr lang="en-GB" sz="600" kern="0">
                          <a:effectLst/>
                        </a:rPr>
                        <a:t>Manifestations of poor glycemic control</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81945684"/>
                  </a:ext>
                </a:extLst>
              </a:tr>
              <a:tr h="105598">
                <a:tc>
                  <a:txBody>
                    <a:bodyPr/>
                    <a:lstStyle/>
                    <a:p>
                      <a:pPr algn="l">
                        <a:lnSpc>
                          <a:spcPct val="107000"/>
                        </a:lnSpc>
                        <a:spcAft>
                          <a:spcPts val="800"/>
                        </a:spcAft>
                        <a:buNone/>
                      </a:pPr>
                      <a:r>
                        <a:rPr lang="en-GB" sz="600" kern="0">
                          <a:effectLst/>
                        </a:rPr>
                        <a:t>Use of physical or mechanical restraint resulting in serious harm or death</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900584680"/>
                  </a:ext>
                </a:extLst>
              </a:tr>
              <a:tr h="105598">
                <a:tc>
                  <a:txBody>
                    <a:bodyPr/>
                    <a:lstStyle/>
                    <a:p>
                      <a:pPr algn="l">
                        <a:lnSpc>
                          <a:spcPct val="107000"/>
                        </a:lnSpc>
                        <a:spcAft>
                          <a:spcPts val="800"/>
                        </a:spcAft>
                        <a:buNone/>
                      </a:pPr>
                      <a:r>
                        <a:rPr lang="en-GB" sz="600" kern="0">
                          <a:effectLst/>
                        </a:rPr>
                        <a:t>Burns</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1109033659"/>
                  </a:ext>
                </a:extLst>
              </a:tr>
              <a:tr h="214959">
                <a:tc>
                  <a:txBody>
                    <a:bodyPr/>
                    <a:lstStyle/>
                    <a:p>
                      <a:pPr algn="l">
                        <a:lnSpc>
                          <a:spcPct val="107000"/>
                        </a:lnSpc>
                        <a:spcAft>
                          <a:spcPts val="800"/>
                        </a:spcAft>
                        <a:buNone/>
                      </a:pPr>
                      <a:r>
                        <a:rPr lang="en-GB" sz="600" kern="0">
                          <a:effectLst/>
                        </a:rPr>
                        <a:t>Physical or sexual abuse or assault of any patient, staff member, visitor or vendor, either on-site or while involved in care</a:t>
                      </a:r>
                      <a:endParaRPr lang="en-GB" sz="600" kern="100">
                        <a:effectLst/>
                        <a:latin typeface="Aptos" panose="020B0004020202020204" pitchFamily="34" charset="0"/>
                        <a:ea typeface="Aptos" panose="020B0004020202020204" pitchFamily="34" charset="0"/>
                        <a:cs typeface="Times New Roman" panose="02020603050405020304" pitchFamily="18" charset="0"/>
                      </a:endParaRPr>
                    </a:p>
                  </a:txBody>
                  <a:tcPr marL="40243" marR="40243" marT="0" marB="0" anchor="ctr"/>
                </a:tc>
                <a:extLst>
                  <a:ext uri="{0D108BD9-81ED-4DB2-BD59-A6C34878D82A}">
                    <a16:rowId xmlns:a16="http://schemas.microsoft.com/office/drawing/2014/main" val="3704404536"/>
                  </a:ext>
                </a:extLst>
              </a:tr>
            </a:tbl>
          </a:graphicData>
        </a:graphic>
      </p:graphicFrame>
      <p:sp>
        <p:nvSpPr>
          <p:cNvPr id="4" name="Rectangle 1">
            <a:extLst>
              <a:ext uri="{FF2B5EF4-FFF2-40B4-BE49-F238E27FC236}">
                <a16:creationId xmlns:a16="http://schemas.microsoft.com/office/drawing/2014/main" id="{0CA02AF8-D09D-18FE-0314-CEE2CF3CBD50}"/>
              </a:ext>
            </a:extLst>
          </p:cNvPr>
          <p:cNvSpPr>
            <a:spLocks noChangeArrowheads="1"/>
          </p:cNvSpPr>
          <p:nvPr/>
        </p:nvSpPr>
        <p:spPr bwMode="auto">
          <a:xfrm>
            <a:off x="4373563" y="180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2715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3297</TotalTime>
  <Words>1759</Words>
  <Application>Microsoft Office PowerPoint</Application>
  <PresentationFormat>Widescreen</PresentationFormat>
  <Paragraphs>161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PowerPoint Presentation</vt:lpstr>
      <vt:lpstr>Learning is key</vt:lpstr>
      <vt:lpstr>The framework</vt:lpstr>
      <vt:lpstr>The framework</vt:lpstr>
      <vt:lpstr>HIS priorities</vt:lpstr>
      <vt:lpstr>The way forward </vt:lpstr>
      <vt:lpstr>Potential benefits of a notifiable events system:</vt:lpstr>
      <vt:lpstr>Potential challenges of a notifiable events system:</vt:lpstr>
      <vt:lpstr>Range of Significant Adverse events</vt:lpstr>
      <vt:lpstr>Questions?</vt:lpstr>
    </vt:vector>
  </TitlesOfParts>
  <Company>Healthcare Improvement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Catriona Hutcheson (NHS Healthcare Improvement Scotland)</dc:creator>
  <cp:lastModifiedBy>Catriona Hutcheson (NHS Healthcare Improvement Scotland)</cp:lastModifiedBy>
  <cp:revision>2</cp:revision>
  <cp:lastPrinted>2025-05-06T18:13:05Z</cp:lastPrinted>
  <dcterms:created xsi:type="dcterms:W3CDTF">2025-04-30T08:04:52Z</dcterms:created>
  <dcterms:modified xsi:type="dcterms:W3CDTF">2025-05-07T15:05:19Z</dcterms:modified>
</cp:coreProperties>
</file>