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1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32"/>
  </p:normalViewPr>
  <p:slideViewPr>
    <p:cSldViewPr snapToGrid="0">
      <p:cViewPr varScale="1">
        <p:scale>
          <a:sx n="106" d="100"/>
          <a:sy n="106" d="100"/>
        </p:scale>
        <p:origin x="79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DE6C8-AB1D-4204-BC9C-3366B0BF04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088" y="889820"/>
            <a:ext cx="9989574" cy="3598606"/>
          </a:xfrm>
        </p:spPr>
        <p:txBody>
          <a:bodyPr anchor="t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7B9009-EE50-4EE5-B6EB-CD6EC83D3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4088" y="4488426"/>
            <a:ext cx="6991776" cy="1302774"/>
          </a:xfrm>
        </p:spPr>
        <p:txBody>
          <a:bodyPr anchor="b"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8667E-058A-436F-B8EA-5B3A99D43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1EADE-8E88-4C7C-8AC5-FB148DE4940E}" type="datetime1">
              <a:rPr lang="en-US" smtClean="0"/>
              <a:t>5/7/25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680305-1AD7-482D-BFFD-6CDB83AB3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5762A1-52E9-402D-B65E-DF193E44C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98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359C1-C098-4BF4-A55D-782F4E606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343C7E-1E8B-4D38-9B81-1AA2A8978E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A70B00-53AE-4D3F-91BE-A8D789ED9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3C8B9C-477D-492A-96AD-1FC2CC997A73}" type="datetime1">
              <a:rPr lang="en-US" smtClean="0"/>
              <a:t>5/7/25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47FC7-8124-4F70-A849-B6BCC5189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7CEBE4-50DC-47DB-B699-CCC024336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103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B418279-D3B8-4C6A-AB74-9DE3777712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242322" y="997974"/>
            <a:ext cx="2349043" cy="49849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8F733C-9309-4197-BACA-207CDC8935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8927" y="997973"/>
            <a:ext cx="8473395" cy="49849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ACD4D0-5BE6-412D-B08B-5DFFD59351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3AED5-E26D-4E29-B1B3-7847B6779594}" type="datetime1">
              <a:rPr lang="en-US" smtClean="0"/>
              <a:t>5/7/25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021651-B786-4A39-A10F-F5231D0A2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504D2D-9379-40DE-9F45-3004BE54F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81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987CA6-BFD9-4CB1-8892-F6B062E824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CDA8C3-9C0C-4E52-9A62-E4DB159E6B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C3EC35-E02F-41FF-9232-F90692A90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B6794-849E-4626-908B-D15793550EFB}" type="datetime1">
              <a:rPr lang="en-US" smtClean="0"/>
              <a:t>5/7/25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D13D38-5DF1-443B-8A12-71E834FDC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5E644A-4A37-4757-9809-5B035E287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582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E6578B-CD85-4BF1-A729-E8E8079B5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383" y="1709738"/>
            <a:ext cx="10632067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8448C1-C13F-4826-8347-EEB00A664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5383" y="4589463"/>
            <a:ext cx="10632067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06546A-957F-4C4D-9744-1177AD258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64E7-5594-42A3-ADBF-E95A7ACEAD64}" type="datetime1">
              <a:rPr lang="en-US" smtClean="0"/>
              <a:t>5/7/25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DB149C-CC63-4E3A-A83D-EF637EB519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94775-7982-41EC-B584-D51224D38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238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4BD8-507D-48E4-A624-F16A741C3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A07E4-3A39-457C-A059-7DFB6039D9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04088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141E17-47CE-4A78-B0FA-0E9786DA67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1344" y="2221992"/>
            <a:ext cx="5212080" cy="373989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F02C13-D3ED-4044-9716-F29D79A18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462B0B-D248-4FFB-8695-AD7FA4B1284A}" type="datetime1">
              <a:rPr lang="en-US" smtClean="0"/>
              <a:t>5/7/25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334AD-FB29-4355-B5CF-85E61B4F3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5AA154-790C-4774-9C21-8C543E733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23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7DD35-7673-4F88-86B0-634883B5E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7" y="929147"/>
            <a:ext cx="10689336" cy="7984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C820D7-3E0B-47C6-A583-C4C839C5AF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088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839A7B-97D5-400F-B802-A0FF28FE9F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4088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E0ECA2-DBF1-4681-9DFA-93AFD1B371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81344" y="1756538"/>
            <a:ext cx="5212080" cy="657225"/>
          </a:xfrm>
        </p:spPr>
        <p:txBody>
          <a:bodyPr anchor="b">
            <a:normAutofit/>
          </a:bodyPr>
          <a:lstStyle>
            <a:lvl1pPr marL="0" indent="0">
              <a:buNone/>
              <a:defRPr sz="1600" b="1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0EBBBB-517F-4ED7-9E51-CF0F7590B4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1344" y="2442702"/>
            <a:ext cx="5212080" cy="351918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11B5C7-1E37-478F-B4B0-C7202FFE4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78EFB-9159-4510-B73F-4F0409ADE937}" type="datetime1">
              <a:rPr lang="en-US" smtClean="0"/>
              <a:t>5/7/25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53F7EF-507C-4CB3-86C5-8B34FFFC1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8E3DEA6-E4EB-4C2A-8B4F-55EC965B6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088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32964-A933-4B98-A141-A4B316DAFA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684C9D-23DA-42B0-9DD3-7592F72E8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C9412-2452-4BED-A324-9D8C115361AD}" type="datetime1">
              <a:rPr lang="en-US" smtClean="0"/>
              <a:t>5/7/25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F8F05-876F-49D8-AE30-5BB2A91ECD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3D20DA-9260-4577-BB51-789570A24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66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2C1F24-E0A1-45A7-8EF5-92CD97993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318F62-D251-40E8-A23C-F4CFE9FEAB41}" type="datetime1">
              <a:rPr lang="en-US" smtClean="0"/>
              <a:t>5/7/25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021C19-210E-46B0-9036-5D8AECC92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880FEF-487E-44DF-8615-DF221041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394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568EE-74C8-43A6-90BC-2DDD965CF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9848"/>
            <a:ext cx="4093599" cy="131673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1C35AC-CAE3-48CF-A3E4-A075C9FDD7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9848"/>
            <a:ext cx="6172200" cy="47912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9D03EA-5FAD-4609-A2B8-624E426847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1176"/>
            <a:ext cx="4093599" cy="331927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58D2EA-2191-4216-B64D-067BDFE12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F76144-149E-4874-93A5-554A0357CF82}" type="datetime1">
              <a:rPr lang="en-US" smtClean="0"/>
              <a:t>5/7/25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42128-DAB4-481C-BEE6-3523E8E88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50E382-C500-4A4C-A7C6-43860383A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87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9FE98B-EACF-4251-A8AF-0D9EDD17C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088" y="1066800"/>
            <a:ext cx="4103431" cy="131752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905F473-761A-4002-AF70-9FF878D01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6172200" cy="47942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0C2E6A-F834-4540-BB00-E13CB45D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04088" y="2552700"/>
            <a:ext cx="4103431" cy="33162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C38EAB-AD63-415C-B263-BA1D8FBE3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A65D8-0540-4835-AE5C-25D29DBA01BE}" type="datetime1">
              <a:rPr lang="en-US" smtClean="0"/>
              <a:t>5/7/25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2E5541-B6DE-45E8-BCFE-0DFC4F574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B78D45-289B-46AF-8CB9-E6150BEA1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12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A362AC-B59F-4AC7-B279-57DDD533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635" y="914400"/>
            <a:ext cx="10691265" cy="13075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6042DB-75BD-4EC1-B6D9-8A72EF940C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0635" y="2221992"/>
            <a:ext cx="10691265" cy="37398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DD1378-7C96-4079-B44C-3D86B46575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69448" y="6356350"/>
            <a:ext cx="25495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fld id="{E31BA835-12AC-4E8F-955A-EA3F4DE2791F}" type="datetime1">
              <a:rPr lang="en-US" smtClean="0"/>
              <a:t>5/7/25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B6B78-577F-43F5-BAEE-BF72484C98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04088" y="6356350"/>
            <a:ext cx="45397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/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C75B8-AF8F-4D8A-9B3D-D1951A64BA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19012" y="6356350"/>
            <a:ext cx="6723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/>
                </a:solidFill>
              </a:defRPr>
            </a:lvl1pPr>
          </a:lstStyle>
          <a:p>
            <a:fld id="{87E7843D-FF13-4365-9478-9625B70A2705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64F9B95-9045-48D2-B9F3-2927E98F54AA}"/>
              </a:ext>
            </a:extLst>
          </p:cNvPr>
          <p:cNvCxnSpPr>
            <a:cxnSpLocks/>
          </p:cNvCxnSpPr>
          <p:nvPr/>
        </p:nvCxnSpPr>
        <p:spPr>
          <a:xfrm>
            <a:off x="800100" y="723900"/>
            <a:ext cx="10591800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85AA86F-6A4D-4BCB-A045-D992CDC2959B}"/>
              </a:ext>
            </a:extLst>
          </p:cNvPr>
          <p:cNvCxnSpPr>
            <a:cxnSpLocks/>
          </p:cNvCxnSpPr>
          <p:nvPr/>
        </p:nvCxnSpPr>
        <p:spPr>
          <a:xfrm>
            <a:off x="800100" y="6142781"/>
            <a:ext cx="1059180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79713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000" kern="1200" cap="all" spc="3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3E93247-6229-44AB-A550-739E971E6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213E36-D066-72FE-DE44-2E07F726D95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4552" y="871758"/>
            <a:ext cx="5825448" cy="3871143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EPSO Meeting</a:t>
            </a:r>
            <a:br>
              <a:rPr lang="en-US" dirty="0"/>
            </a:br>
            <a:r>
              <a:rPr lang="en-US" dirty="0"/>
              <a:t>May 7</a:t>
            </a:r>
            <a:r>
              <a:rPr lang="en-US" baseline="30000" dirty="0"/>
              <a:t>th</a:t>
            </a:r>
            <a:r>
              <a:rPr lang="en-US" dirty="0"/>
              <a:t>,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9B93C9-6EFD-F6AF-8A66-5A45DF0F27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9964" y="4785543"/>
            <a:ext cx="5322013" cy="100565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Stephanie Newell - Australia</a:t>
            </a:r>
          </a:p>
        </p:txBody>
      </p:sp>
      <p:pic>
        <p:nvPicPr>
          <p:cNvPr id="4" name="Picture 3" descr="Colourful patterns on the sky">
            <a:extLst>
              <a:ext uri="{FF2B5EF4-FFF2-40B4-BE49-F238E27FC236}">
                <a16:creationId xmlns:a16="http://schemas.microsoft.com/office/drawing/2014/main" id="{162732AC-EC18-475F-8147-27AE128155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9407" r="33126" b="-1"/>
          <a:stretch/>
        </p:blipFill>
        <p:spPr>
          <a:xfrm>
            <a:off x="1" y="10"/>
            <a:ext cx="4876799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E2E603F-4A95-4FE8-BB06-211DFD75DB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723900"/>
            <a:ext cx="57062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2CF06E40-3ECB-4820-95B5-8A70B07D4B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6134100"/>
            <a:ext cx="56681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73398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82886-D7AA-FAAC-F1E8-AE8797B27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51FA"/>
                </a:solidFill>
              </a:rPr>
              <a:t>Consumers as partners</a:t>
            </a:r>
          </a:p>
        </p:txBody>
      </p:sp>
      <p:pic>
        <p:nvPicPr>
          <p:cNvPr id="5" name="Content Placeholder 4" descr="A poster of a health care company&#10;&#10;AI-generated content may be incorrect.">
            <a:extLst>
              <a:ext uri="{FF2B5EF4-FFF2-40B4-BE49-F238E27FC236}">
                <a16:creationId xmlns:a16="http://schemas.microsoft.com/office/drawing/2014/main" id="{E05D08A9-B51C-FC09-B62E-70B6E85D57C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0100" y="1822449"/>
            <a:ext cx="2686050" cy="4335463"/>
          </a:xfrm>
        </p:spPr>
      </p:pic>
      <p:pic>
        <p:nvPicPr>
          <p:cNvPr id="11" name="Picture 10" descr="A close-up of a chart&#10;&#10;AI-generated content may be incorrect.">
            <a:extLst>
              <a:ext uri="{FF2B5EF4-FFF2-40B4-BE49-F238E27FC236}">
                <a16:creationId xmlns:a16="http://schemas.microsoft.com/office/drawing/2014/main" id="{79F7DAD4-5137-3474-D7E1-DAC186F5AB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6150" y="3130040"/>
            <a:ext cx="8261350" cy="247065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8B7F3A2-E730-AEE6-2767-6DD74BA083C1}"/>
              </a:ext>
            </a:extLst>
          </p:cNvPr>
          <p:cNvSpPr txBox="1"/>
          <p:nvPr/>
        </p:nvSpPr>
        <p:spPr>
          <a:xfrm>
            <a:off x="3886200" y="1971675"/>
            <a:ext cx="51577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j-lt"/>
              </a:rPr>
              <a:t>WHO Global Patient Safety Action Plan 2021 - 2030 </a:t>
            </a:r>
          </a:p>
          <a:p>
            <a:r>
              <a:rPr lang="en-US" dirty="0">
                <a:latin typeface="+mj-lt"/>
              </a:rPr>
              <a:t>Strategic Objective 4 –</a:t>
            </a:r>
          </a:p>
          <a:p>
            <a:r>
              <a:rPr lang="en-US" dirty="0">
                <a:latin typeface="+mj-lt"/>
              </a:rPr>
              <a:t>Patient and Family Engagement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2DD8E9D-279E-9E9F-40ED-E92B16BE3896}"/>
              </a:ext>
            </a:extLst>
          </p:cNvPr>
          <p:cNvSpPr txBox="1"/>
          <p:nvPr/>
        </p:nvSpPr>
        <p:spPr>
          <a:xfrm>
            <a:off x="4857750" y="5835734"/>
            <a:ext cx="579245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https://</a:t>
            </a:r>
            <a:r>
              <a:rPr lang="en-US" sz="1100" dirty="0" err="1"/>
              <a:t>iris.who.int</a:t>
            </a:r>
            <a:r>
              <a:rPr lang="en-US" sz="1100" dirty="0"/>
              <a:t>/bitstream/handle/10665/343477/9789240032705-eng.pdf?sequence=1</a:t>
            </a:r>
          </a:p>
        </p:txBody>
      </p:sp>
    </p:spTree>
    <p:extLst>
      <p:ext uri="{BB962C8B-B14F-4D97-AF65-F5344CB8AC3E}">
        <p14:creationId xmlns:p14="http://schemas.microsoft.com/office/powerpoint/2010/main" val="574163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5E1B1-C28C-3D75-B11F-0533C0B08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51FA"/>
                </a:solidFill>
              </a:rPr>
              <a:t>Partnering with Consumers</a:t>
            </a:r>
            <a:br>
              <a:rPr lang="en-US" dirty="0">
                <a:solidFill>
                  <a:srgbClr val="FF51FA"/>
                </a:solidFill>
              </a:rPr>
            </a:br>
            <a:r>
              <a:rPr lang="en-US" dirty="0">
                <a:solidFill>
                  <a:srgbClr val="FF51FA"/>
                </a:solidFill>
              </a:rPr>
              <a:t>National Health Services Standards</a:t>
            </a:r>
            <a:br>
              <a:rPr lang="en-US" dirty="0">
                <a:solidFill>
                  <a:srgbClr val="FF51FA"/>
                </a:solidFill>
              </a:rPr>
            </a:br>
            <a:endParaRPr lang="en-US" dirty="0">
              <a:solidFill>
                <a:srgbClr val="FF51FA"/>
              </a:solidFill>
            </a:endParaRPr>
          </a:p>
        </p:txBody>
      </p:sp>
      <p:pic>
        <p:nvPicPr>
          <p:cNvPr id="5" name="Content Placeholder 4" descr="A document with text on it&#10;&#10;AI-generated content may be incorrect.">
            <a:extLst>
              <a:ext uri="{FF2B5EF4-FFF2-40B4-BE49-F238E27FC236}">
                <a16:creationId xmlns:a16="http://schemas.microsoft.com/office/drawing/2014/main" id="{E8BACBD2-A673-5BCC-E463-1144BDFC77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13021" y="2203450"/>
            <a:ext cx="6910096" cy="3740150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6385D2-C679-3C25-0197-AFDF7234E5EA}"/>
              </a:ext>
            </a:extLst>
          </p:cNvPr>
          <p:cNvSpPr txBox="1"/>
          <p:nvPr/>
        </p:nvSpPr>
        <p:spPr>
          <a:xfrm>
            <a:off x="700635" y="6372225"/>
            <a:ext cx="11955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https://</a:t>
            </a:r>
            <a:r>
              <a:rPr lang="en-US" sz="1100" dirty="0" err="1"/>
              <a:t>www.safetyandquality.gov.au</a:t>
            </a:r>
            <a:r>
              <a:rPr lang="en-US" sz="1100" dirty="0"/>
              <a:t>/sites/default/files/2021-05/national_safety_and_quality_health_service_nsqhs_standards_second_edition_-_updated</a:t>
            </a:r>
            <a:r>
              <a:rPr lang="en-US" dirty="0"/>
              <a:t>_</a:t>
            </a:r>
            <a:r>
              <a:rPr lang="en-US" sz="1100" dirty="0"/>
              <a:t>may_2021.pdf</a:t>
            </a:r>
          </a:p>
        </p:txBody>
      </p:sp>
    </p:spTree>
    <p:extLst>
      <p:ext uri="{BB962C8B-B14F-4D97-AF65-F5344CB8AC3E}">
        <p14:creationId xmlns:p14="http://schemas.microsoft.com/office/powerpoint/2010/main" val="1239733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4681BD-0A58-703F-AF3A-E1FC4D1B9E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51FA"/>
                </a:solidFill>
              </a:rPr>
              <a:t>Consumer members </a:t>
            </a:r>
            <a:br>
              <a:rPr lang="en-US" dirty="0">
                <a:solidFill>
                  <a:srgbClr val="FF51FA"/>
                </a:solidFill>
              </a:rPr>
            </a:br>
            <a:r>
              <a:rPr lang="en-US" dirty="0">
                <a:solidFill>
                  <a:srgbClr val="FF51FA"/>
                </a:solidFill>
              </a:rPr>
              <a:t>Health care Regulation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BB4F4D-DE13-E937-7BFC-080334FECD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Pharmaceutical Benefits Advisory Committee (PBAC)</a:t>
            </a:r>
          </a:p>
          <a:p>
            <a:r>
              <a:rPr lang="en-US" dirty="0">
                <a:latin typeface="+mj-lt"/>
              </a:rPr>
              <a:t>Medical Services Advisory Committees  (MSAC)</a:t>
            </a:r>
          </a:p>
          <a:p>
            <a:r>
              <a:rPr lang="en-US" dirty="0">
                <a:latin typeface="+mj-lt"/>
              </a:rPr>
              <a:t>Australian Commission on Safety and Quality in Health Care Advisory Committees (ACSQHC)</a:t>
            </a:r>
          </a:p>
          <a:p>
            <a:r>
              <a:rPr lang="en-US" dirty="0">
                <a:latin typeface="+mj-lt"/>
              </a:rPr>
              <a:t>Therapeutic Goods Administration</a:t>
            </a:r>
          </a:p>
          <a:p>
            <a:pPr lvl="1"/>
            <a:r>
              <a:rPr lang="en-US" dirty="0">
                <a:latin typeface="+mj-lt"/>
              </a:rPr>
              <a:t>Vaccine </a:t>
            </a:r>
          </a:p>
          <a:p>
            <a:pPr lvl="1"/>
            <a:r>
              <a:rPr lang="en-US" dirty="0">
                <a:latin typeface="+mj-lt"/>
              </a:rPr>
              <a:t>Medicines</a:t>
            </a:r>
          </a:p>
          <a:p>
            <a:pPr lvl="1"/>
            <a:r>
              <a:rPr lang="en-US" dirty="0">
                <a:latin typeface="+mj-lt"/>
              </a:rPr>
              <a:t>Complementary Medicines</a:t>
            </a:r>
          </a:p>
          <a:p>
            <a:pPr lvl="1"/>
            <a:r>
              <a:rPr lang="en-US" dirty="0">
                <a:latin typeface="+mj-lt"/>
              </a:rPr>
              <a:t>Chemicals</a:t>
            </a:r>
          </a:p>
          <a:p>
            <a:endParaRPr lang="en-US" dirty="0">
              <a:latin typeface="+mj-lt"/>
            </a:endParaRPr>
          </a:p>
          <a:p>
            <a:r>
              <a:rPr lang="en-US" dirty="0">
                <a:latin typeface="+mj-lt"/>
              </a:rPr>
              <a:t>Accreditation</a:t>
            </a:r>
          </a:p>
          <a:p>
            <a:pPr lvl="1"/>
            <a:endParaRPr lang="en-US" dirty="0">
              <a:latin typeface="+mj-lt"/>
            </a:endParaRPr>
          </a:p>
          <a:p>
            <a:pPr marL="457200" lvl="1" indent="0">
              <a:buNone/>
            </a:pPr>
            <a:endParaRPr lang="en-US" dirty="0">
              <a:latin typeface="+mj-lt"/>
            </a:endParaRPr>
          </a:p>
          <a:p>
            <a:pPr lvl="1"/>
            <a:endParaRPr lang="en-US" dirty="0">
              <a:latin typeface="+mj-lt"/>
            </a:endParaRPr>
          </a:p>
          <a:p>
            <a:pPr lvl="1"/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770973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925FA0C1-F8C6-7444-2143-BACF9F6A12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994BCB0-EA08-7D1B-40EE-94424F78DB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D12D5B4-F754-C897-D76D-6D6115D6A4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04552" y="871758"/>
            <a:ext cx="5825448" cy="3871143"/>
          </a:xfrm>
        </p:spPr>
        <p:txBody>
          <a:bodyPr>
            <a:normAutofit/>
          </a:bodyPr>
          <a:lstStyle/>
          <a:p>
            <a:br>
              <a:rPr lang="en-US" dirty="0"/>
            </a:br>
            <a:r>
              <a:rPr lang="en-US" dirty="0"/>
              <a:t>EPSO Meeting</a:t>
            </a:r>
            <a:br>
              <a:rPr lang="en-US" dirty="0"/>
            </a:br>
            <a:r>
              <a:rPr lang="en-US" dirty="0"/>
              <a:t>May 7</a:t>
            </a:r>
            <a:r>
              <a:rPr lang="en-US" baseline="30000" dirty="0"/>
              <a:t>th</a:t>
            </a:r>
            <a:r>
              <a:rPr lang="en-US" dirty="0"/>
              <a:t>, 2025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B7D91E-2172-0982-19ED-53A665D6F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19964" y="4785543"/>
            <a:ext cx="5322013" cy="1005657"/>
          </a:xfrm>
        </p:spPr>
        <p:txBody>
          <a:bodyPr>
            <a:normAutofit/>
          </a:bodyPr>
          <a:lstStyle/>
          <a:p>
            <a:r>
              <a:rPr lang="en-US" dirty="0">
                <a:latin typeface="+mj-lt"/>
              </a:rPr>
              <a:t>Stephanie Newell - Australia</a:t>
            </a:r>
          </a:p>
        </p:txBody>
      </p:sp>
      <p:pic>
        <p:nvPicPr>
          <p:cNvPr id="4" name="Picture 3" descr="Colourful patterns on the sky">
            <a:extLst>
              <a:ext uri="{FF2B5EF4-FFF2-40B4-BE49-F238E27FC236}">
                <a16:creationId xmlns:a16="http://schemas.microsoft.com/office/drawing/2014/main" id="{E5141448-50DB-558E-C2A3-85DE759E48F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9407" r="33126" b="-1"/>
          <a:stretch/>
        </p:blipFill>
        <p:spPr>
          <a:xfrm>
            <a:off x="1" y="10"/>
            <a:ext cx="4876799" cy="6857989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7909FF2-8C44-DB92-1FD6-CB84ED87CB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723900"/>
            <a:ext cx="5706224" cy="0"/>
          </a:xfrm>
          <a:prstGeom prst="line">
            <a:avLst/>
          </a:prstGeom>
          <a:ln w="444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3F6BC91F-AE7F-5CCA-D443-41F7654AA0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23776" y="6134100"/>
            <a:ext cx="5668124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9607467"/>
      </p:ext>
    </p:extLst>
  </p:cSld>
  <p:clrMapOvr>
    <a:masterClrMapping/>
  </p:clrMapOvr>
</p:sld>
</file>

<file path=ppt/theme/theme1.xml><?xml version="1.0" encoding="utf-8"?>
<a:theme xmlns:a="http://schemas.openxmlformats.org/drawingml/2006/main" name="ChronicleVTI">
  <a:themeElements>
    <a:clrScheme name="Chronicle">
      <a:dk1>
        <a:srgbClr val="000000"/>
      </a:dk1>
      <a:lt1>
        <a:srgbClr val="FFFFFF"/>
      </a:lt1>
      <a:dk2>
        <a:srgbClr val="1C1C32"/>
      </a:dk2>
      <a:lt2>
        <a:srgbClr val="F8F4F1"/>
      </a:lt2>
      <a:accent1>
        <a:srgbClr val="734B67"/>
      </a:accent1>
      <a:accent2>
        <a:srgbClr val="959EBB"/>
      </a:accent2>
      <a:accent3>
        <a:srgbClr val="596781"/>
      </a:accent3>
      <a:accent4>
        <a:srgbClr val="7F6E8C"/>
      </a:accent4>
      <a:accent5>
        <a:srgbClr val="DB9A8F"/>
      </a:accent5>
      <a:accent6>
        <a:srgbClr val="C29AB1"/>
      </a:accent6>
      <a:hlink>
        <a:srgbClr val="778BA2"/>
      </a:hlink>
      <a:folHlink>
        <a:srgbClr val="A27C99"/>
      </a:folHlink>
    </a:clrScheme>
    <a:fontScheme name="Univers Calisto">
      <a:majorFont>
        <a:latin typeface="Univers Condensed"/>
        <a:ea typeface=""/>
        <a:cs typeface=""/>
      </a:majorFont>
      <a:minorFont>
        <a:latin typeface="Calisto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 w="12700" cap="flat" cmpd="sng" algn="ctr">
          <a:noFill/>
          <a:prstDash val="solid"/>
          <a:miter lim="800000"/>
        </a:ln>
        <a:effectLst/>
        <a:extLst>
          <a:ext uri="{91240B29-F687-4F45-9708-019B960494DF}">
            <a14:hiddenLine xmlns:a14="http://schemas.microsoft.com/office/drawing/2010/main" w="12700" cap="flat" cmpd="sng" algn="ctr">
              <a:solidFill>
                <a:schemeClr val="accent1">
                  <a:shade val="50000"/>
                </a:schemeClr>
              </a:solidFill>
              <a:prstDash val="solid"/>
              <a:miter lim="800000"/>
            </a14:hiddenLine>
          </a:ext>
        </a:extLst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ChronicleVTI" id="{508E4D90-5116-4BF0-876B-3F422DD1F65F}" vid="{AA21DC3D-92A8-43A4-8358-ED428371CD5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160</Words>
  <Application>Microsoft Macintosh PowerPoint</Application>
  <PresentationFormat>Widescreen</PresentationFormat>
  <Paragraphs>25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Calisto MT</vt:lpstr>
      <vt:lpstr>Univers Condensed</vt:lpstr>
      <vt:lpstr>ChronicleVTI</vt:lpstr>
      <vt:lpstr> EPSO Meeting May 7th, 2025</vt:lpstr>
      <vt:lpstr>Consumers as partners</vt:lpstr>
      <vt:lpstr>Partnering with Consumers National Health Services Standards </vt:lpstr>
      <vt:lpstr>Consumer members  Health care Regulation</vt:lpstr>
      <vt:lpstr> EPSO Meeting May 7th,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Steph Newell</dc:creator>
  <cp:lastModifiedBy>Steph Newell</cp:lastModifiedBy>
  <cp:revision>2</cp:revision>
  <dcterms:created xsi:type="dcterms:W3CDTF">2025-05-07T05:44:32Z</dcterms:created>
  <dcterms:modified xsi:type="dcterms:W3CDTF">2025-05-07T07:01:17Z</dcterms:modified>
</cp:coreProperties>
</file>