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1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088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4088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EADE-8E88-4C7C-8AC5-FB148DE4940E}" type="datetime1">
              <a:rPr lang="en-US" smtClean="0"/>
              <a:t>5/7/25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B9C-477D-492A-96AD-1FC2CC997A73}" type="datetime1">
              <a:rPr lang="en-US" smtClean="0"/>
              <a:t>5/7/25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03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8927" y="997973"/>
            <a:ext cx="8473395" cy="49849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AED5-E26D-4E29-B1B3-7847B6779594}" type="datetime1">
              <a:rPr lang="en-US" smtClean="0"/>
              <a:t>5/7/25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1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6794-849E-4626-908B-D15793550EFB}" type="datetime1">
              <a:rPr lang="en-US" smtClean="0"/>
              <a:t>5/7/25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82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64E7-5594-42A3-ADBF-E95A7ACEAD64}" type="datetime1">
              <a:rPr lang="en-US" smtClean="0"/>
              <a:t>5/7/25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3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14400"/>
            <a:ext cx="10691265" cy="13075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4088" y="2221992"/>
            <a:ext cx="5212080" cy="3739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1344" y="2221992"/>
            <a:ext cx="5212080" cy="3739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2B0B-D248-4FFB-8695-AD7FA4B1284A}" type="datetime1">
              <a:rPr lang="en-US" smtClean="0"/>
              <a:t>5/7/25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3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7" y="929147"/>
            <a:ext cx="10689336" cy="7984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088" y="1756538"/>
            <a:ext cx="5212080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4088" y="2442702"/>
            <a:ext cx="5212080" cy="3519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81344" y="1756538"/>
            <a:ext cx="5212080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1344" y="2442702"/>
            <a:ext cx="5212080" cy="3519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8EFB-9159-4510-B73F-4F0409ADE937}" type="datetime1">
              <a:rPr lang="en-US" smtClean="0"/>
              <a:t>5/7/25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08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9412-2452-4BED-A324-9D8C115361AD}" type="datetime1">
              <a:rPr lang="en-US" smtClean="0"/>
              <a:t>5/7/25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66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8F62-D251-40E8-A23C-F4CFE9FEAB41}" type="datetime1">
              <a:rPr lang="en-US" smtClean="0"/>
              <a:t>5/7/25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94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8" y="1069848"/>
            <a:ext cx="4093599" cy="131673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9848"/>
            <a:ext cx="6172200" cy="47912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4088" y="2551176"/>
            <a:ext cx="4093599" cy="3319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76144-149E-4874-93A5-554A0357CF82}" type="datetime1">
              <a:rPr lang="en-US" smtClean="0"/>
              <a:t>5/7/25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7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8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4088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65D8-0540-4835-AE5C-25D29DBA01BE}" type="datetime1">
              <a:rPr lang="en-US" smtClean="0"/>
              <a:t>5/7/25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1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14400"/>
            <a:ext cx="10691265" cy="13075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21992"/>
            <a:ext cx="10691265" cy="3739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49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E31BA835-12AC-4E8F-955A-EA3F4DE2791F}" type="datetime1">
              <a:rPr lang="en-US" smtClean="0"/>
              <a:t>5/7/25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4088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71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213E36-D066-72FE-DE44-2E07F726D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04552" y="871758"/>
            <a:ext cx="5825448" cy="3871143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EPSO Meeting</a:t>
            </a:r>
            <a:br>
              <a:rPr lang="en-US" dirty="0"/>
            </a:br>
            <a:r>
              <a:rPr lang="en-US" dirty="0"/>
              <a:t>May 7</a:t>
            </a:r>
            <a:r>
              <a:rPr lang="en-US" baseline="30000" dirty="0"/>
              <a:t>th</a:t>
            </a:r>
            <a:r>
              <a:rPr lang="en-US" dirty="0"/>
              <a:t>, 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9B93C9-6EFD-F6AF-8A66-5A45DF0F2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9964" y="4785543"/>
            <a:ext cx="5322013" cy="1005657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Stephanie Newell - Australia</a:t>
            </a:r>
          </a:p>
        </p:txBody>
      </p:sp>
      <p:pic>
        <p:nvPicPr>
          <p:cNvPr id="4" name="Picture 3" descr="Colourful patterns on the sky">
            <a:extLst>
              <a:ext uri="{FF2B5EF4-FFF2-40B4-BE49-F238E27FC236}">
                <a16:creationId xmlns:a16="http://schemas.microsoft.com/office/drawing/2014/main" id="{162732AC-EC18-475F-8147-27AE128155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9407" r="33126" b="-1"/>
          <a:stretch/>
        </p:blipFill>
        <p:spPr>
          <a:xfrm>
            <a:off x="1" y="10"/>
            <a:ext cx="4876799" cy="685798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723900"/>
            <a:ext cx="5706224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CF06E40-3ECB-4820-95B5-8A70B07D4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6134100"/>
            <a:ext cx="56681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398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82886-D7AA-FAAC-F1E8-AE8797B27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51FA"/>
                </a:solidFill>
              </a:rPr>
              <a:t>Consumers as partners</a:t>
            </a:r>
          </a:p>
        </p:txBody>
      </p:sp>
      <p:pic>
        <p:nvPicPr>
          <p:cNvPr id="5" name="Content Placeholder 4" descr="A poster of a health care company&#10;&#10;AI-generated content may be incorrect.">
            <a:extLst>
              <a:ext uri="{FF2B5EF4-FFF2-40B4-BE49-F238E27FC236}">
                <a16:creationId xmlns:a16="http://schemas.microsoft.com/office/drawing/2014/main" id="{E05D08A9-B51C-FC09-B62E-70B6E85D57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0100" y="1822449"/>
            <a:ext cx="2686050" cy="4335463"/>
          </a:xfrm>
        </p:spPr>
      </p:pic>
      <p:pic>
        <p:nvPicPr>
          <p:cNvPr id="11" name="Picture 10" descr="A close-up of a chart&#10;&#10;AI-generated content may be incorrect.">
            <a:extLst>
              <a:ext uri="{FF2B5EF4-FFF2-40B4-BE49-F238E27FC236}">
                <a16:creationId xmlns:a16="http://schemas.microsoft.com/office/drawing/2014/main" id="{79F7DAD4-5137-3474-D7E1-DAC186F5AB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6150" y="3130040"/>
            <a:ext cx="8261350" cy="247065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8B7F3A2-E730-AEE6-2767-6DD74BA083C1}"/>
              </a:ext>
            </a:extLst>
          </p:cNvPr>
          <p:cNvSpPr txBox="1"/>
          <p:nvPr/>
        </p:nvSpPr>
        <p:spPr>
          <a:xfrm>
            <a:off x="3886200" y="1971675"/>
            <a:ext cx="51577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WHO Global Patient Safety Action Plan 2021 - 2030 </a:t>
            </a:r>
          </a:p>
          <a:p>
            <a:r>
              <a:rPr lang="en-US" dirty="0">
                <a:latin typeface="+mj-lt"/>
              </a:rPr>
              <a:t>Strategic Objective 4 –</a:t>
            </a:r>
          </a:p>
          <a:p>
            <a:r>
              <a:rPr lang="en-US" dirty="0">
                <a:latin typeface="+mj-lt"/>
              </a:rPr>
              <a:t>Patient and Family Engagement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DD8E9D-279E-9E9F-40ED-E92B16BE3896}"/>
              </a:ext>
            </a:extLst>
          </p:cNvPr>
          <p:cNvSpPr txBox="1"/>
          <p:nvPr/>
        </p:nvSpPr>
        <p:spPr>
          <a:xfrm>
            <a:off x="4857750" y="5835734"/>
            <a:ext cx="57924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https://</a:t>
            </a:r>
            <a:r>
              <a:rPr lang="en-US" sz="1100" dirty="0" err="1"/>
              <a:t>iris.who.int</a:t>
            </a:r>
            <a:r>
              <a:rPr lang="en-US" sz="1100" dirty="0"/>
              <a:t>/bitstream/handle/10665/343477/9789240032705-eng.pdf?sequence=1</a:t>
            </a:r>
          </a:p>
        </p:txBody>
      </p:sp>
    </p:spTree>
    <p:extLst>
      <p:ext uri="{BB962C8B-B14F-4D97-AF65-F5344CB8AC3E}">
        <p14:creationId xmlns:p14="http://schemas.microsoft.com/office/powerpoint/2010/main" val="574163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5E1B1-C28C-3D75-B11F-0533C0B08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51FA"/>
                </a:solidFill>
              </a:rPr>
              <a:t>Partnering with Consumers</a:t>
            </a:r>
            <a:br>
              <a:rPr lang="en-US" dirty="0">
                <a:solidFill>
                  <a:srgbClr val="FF51FA"/>
                </a:solidFill>
              </a:rPr>
            </a:br>
            <a:r>
              <a:rPr lang="en-US" dirty="0">
                <a:solidFill>
                  <a:srgbClr val="FF51FA"/>
                </a:solidFill>
              </a:rPr>
              <a:t>National Health Services Standards</a:t>
            </a:r>
            <a:br>
              <a:rPr lang="en-US" dirty="0">
                <a:solidFill>
                  <a:srgbClr val="FF51FA"/>
                </a:solidFill>
              </a:rPr>
            </a:br>
            <a:endParaRPr lang="en-US" dirty="0">
              <a:solidFill>
                <a:srgbClr val="FF51FA"/>
              </a:solidFill>
            </a:endParaRPr>
          </a:p>
        </p:txBody>
      </p:sp>
      <p:pic>
        <p:nvPicPr>
          <p:cNvPr id="5" name="Content Placeholder 4" descr="A document with text on it&#10;&#10;AI-generated content may be incorrect.">
            <a:extLst>
              <a:ext uri="{FF2B5EF4-FFF2-40B4-BE49-F238E27FC236}">
                <a16:creationId xmlns:a16="http://schemas.microsoft.com/office/drawing/2014/main" id="{E8BACBD2-A673-5BCC-E463-1144BDFC77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3021" y="2203450"/>
            <a:ext cx="6910096" cy="374015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6385D2-C679-3C25-0197-AFDF7234E5EA}"/>
              </a:ext>
            </a:extLst>
          </p:cNvPr>
          <p:cNvSpPr txBox="1"/>
          <p:nvPr/>
        </p:nvSpPr>
        <p:spPr>
          <a:xfrm>
            <a:off x="700635" y="6372225"/>
            <a:ext cx="11955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https://</a:t>
            </a:r>
            <a:r>
              <a:rPr lang="en-US" sz="1100" dirty="0" err="1"/>
              <a:t>www.safetyandquality.gov.au</a:t>
            </a:r>
            <a:r>
              <a:rPr lang="en-US" sz="1100" dirty="0"/>
              <a:t>/sites/default/files/2021-05/national_safety_and_quality_health_service_nsqhs_standards_second_edition_-_updated</a:t>
            </a:r>
            <a:r>
              <a:rPr lang="en-US" dirty="0"/>
              <a:t>_</a:t>
            </a:r>
            <a:r>
              <a:rPr lang="en-US" sz="1100" dirty="0"/>
              <a:t>may_2021.pdf</a:t>
            </a:r>
          </a:p>
        </p:txBody>
      </p:sp>
    </p:spTree>
    <p:extLst>
      <p:ext uri="{BB962C8B-B14F-4D97-AF65-F5344CB8AC3E}">
        <p14:creationId xmlns:p14="http://schemas.microsoft.com/office/powerpoint/2010/main" val="1239733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681BD-0A58-703F-AF3A-E1FC4D1B9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51FA"/>
                </a:solidFill>
              </a:rPr>
              <a:t>Consumer members </a:t>
            </a:r>
            <a:br>
              <a:rPr lang="en-US" dirty="0">
                <a:solidFill>
                  <a:srgbClr val="FF51FA"/>
                </a:solidFill>
              </a:rPr>
            </a:br>
            <a:r>
              <a:rPr lang="en-US" dirty="0">
                <a:solidFill>
                  <a:srgbClr val="FF51FA"/>
                </a:solidFill>
              </a:rPr>
              <a:t>Health care Regulation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B4F4D-DE13-E937-7BFC-080334FEC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Pharmaceutical Benefits Advisory Committee (PBAC)</a:t>
            </a:r>
          </a:p>
          <a:p>
            <a:r>
              <a:rPr lang="en-US" dirty="0">
                <a:latin typeface="+mj-lt"/>
              </a:rPr>
              <a:t>Medical Services Advisory Committees  (MSAC)</a:t>
            </a:r>
          </a:p>
          <a:p>
            <a:r>
              <a:rPr lang="en-US" dirty="0">
                <a:latin typeface="+mj-lt"/>
              </a:rPr>
              <a:t>Australian Commission on Safety and Quality in Health Care Advisory Committees (ACSQHC)</a:t>
            </a:r>
          </a:p>
          <a:p>
            <a:r>
              <a:rPr lang="en-US" dirty="0">
                <a:latin typeface="+mj-lt"/>
              </a:rPr>
              <a:t>Therapeutic Goods Administration</a:t>
            </a:r>
          </a:p>
          <a:p>
            <a:pPr lvl="1"/>
            <a:r>
              <a:rPr lang="en-US" dirty="0">
                <a:latin typeface="+mj-lt"/>
              </a:rPr>
              <a:t>Vaccine </a:t>
            </a:r>
          </a:p>
          <a:p>
            <a:pPr lvl="1"/>
            <a:r>
              <a:rPr lang="en-US" dirty="0">
                <a:latin typeface="+mj-lt"/>
              </a:rPr>
              <a:t>Medicines</a:t>
            </a:r>
          </a:p>
          <a:p>
            <a:pPr lvl="1"/>
            <a:r>
              <a:rPr lang="en-US" dirty="0">
                <a:latin typeface="+mj-lt"/>
              </a:rPr>
              <a:t>Complementary Medicines</a:t>
            </a:r>
          </a:p>
          <a:p>
            <a:pPr lvl="1"/>
            <a:r>
              <a:rPr lang="en-US" dirty="0">
                <a:latin typeface="+mj-lt"/>
              </a:rPr>
              <a:t>Chemicals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Accreditation</a:t>
            </a:r>
          </a:p>
          <a:p>
            <a:pPr lvl="1"/>
            <a:endParaRPr lang="en-US" dirty="0">
              <a:latin typeface="+mj-lt"/>
            </a:endParaRPr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77097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25FA0C1-F8C6-7444-2143-BACF9F6A12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994BCB0-EA08-7D1B-40EE-94424F78D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12D5B4-F754-C897-D76D-6D6115D6A4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04552" y="871758"/>
            <a:ext cx="5825448" cy="3871143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EPSO Meeting</a:t>
            </a:r>
            <a:br>
              <a:rPr lang="en-US" dirty="0"/>
            </a:br>
            <a:r>
              <a:rPr lang="en-US" dirty="0"/>
              <a:t>May 7</a:t>
            </a:r>
            <a:r>
              <a:rPr lang="en-US" baseline="30000" dirty="0"/>
              <a:t>th</a:t>
            </a:r>
            <a:r>
              <a:rPr lang="en-US" dirty="0"/>
              <a:t>, 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B7D91E-2172-0982-19ED-53A665D6F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9964" y="4785543"/>
            <a:ext cx="5322013" cy="1005657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Stephanie Newell - Australia</a:t>
            </a:r>
          </a:p>
        </p:txBody>
      </p:sp>
      <p:pic>
        <p:nvPicPr>
          <p:cNvPr id="4" name="Picture 3" descr="Colourful patterns on the sky">
            <a:extLst>
              <a:ext uri="{FF2B5EF4-FFF2-40B4-BE49-F238E27FC236}">
                <a16:creationId xmlns:a16="http://schemas.microsoft.com/office/drawing/2014/main" id="{E5141448-50DB-558E-C2A3-85DE759E48F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9407" r="33126" b="-1"/>
          <a:stretch/>
        </p:blipFill>
        <p:spPr>
          <a:xfrm>
            <a:off x="1" y="10"/>
            <a:ext cx="4876799" cy="685798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7909FF2-8C44-DB92-1FD6-CB84ED87C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723900"/>
            <a:ext cx="5706224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F6BC91F-AE7F-5CCA-D443-41F7654AA0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6134100"/>
            <a:ext cx="56681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9607467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12700" cap="flat" cmpd="sng" algn="ctr">
          <a:noFill/>
          <a:prstDash val="solid"/>
          <a:miter lim="800000"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accent1">
                  <a:shade val="50000"/>
                </a:schemeClr>
              </a:solidFill>
              <a:prstDash val="solid"/>
              <a:miter lim="800000"/>
            </a14:hiddenLine>
          </a:ext>
        </a:ex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160</Words>
  <Application>Microsoft Macintosh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Calisto MT</vt:lpstr>
      <vt:lpstr>Univers Condensed</vt:lpstr>
      <vt:lpstr>ChronicleVTI</vt:lpstr>
      <vt:lpstr> EPSO Meeting May 7th, 2025</vt:lpstr>
      <vt:lpstr>Consumers as partners</vt:lpstr>
      <vt:lpstr>Partnering with Consumers National Health Services Standards </vt:lpstr>
      <vt:lpstr>Consumer members  Health care Regulation</vt:lpstr>
      <vt:lpstr> EPSO Meeting May 7th,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Steph Newell</dc:creator>
  <cp:lastModifiedBy>Steph Newell</cp:lastModifiedBy>
  <cp:revision>2</cp:revision>
  <dcterms:created xsi:type="dcterms:W3CDTF">2025-05-07T05:44:32Z</dcterms:created>
  <dcterms:modified xsi:type="dcterms:W3CDTF">2025-05-07T07:01:17Z</dcterms:modified>
</cp:coreProperties>
</file>