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notesMasterIdLst>
    <p:notesMasterId r:id="rId29"/>
  </p:notesMasterIdLst>
  <p:sldIdLst>
    <p:sldId id="323" r:id="rId3"/>
    <p:sldId id="620" r:id="rId4"/>
    <p:sldId id="341" r:id="rId5"/>
    <p:sldId id="587" r:id="rId6"/>
    <p:sldId id="589" r:id="rId7"/>
    <p:sldId id="293" r:id="rId8"/>
    <p:sldId id="294" r:id="rId9"/>
    <p:sldId id="639" r:id="rId10"/>
    <p:sldId id="593" r:id="rId11"/>
    <p:sldId id="621" r:id="rId12"/>
    <p:sldId id="640" r:id="rId13"/>
    <p:sldId id="634" r:id="rId14"/>
    <p:sldId id="367" r:id="rId15"/>
    <p:sldId id="256" r:id="rId16"/>
    <p:sldId id="629" r:id="rId17"/>
    <p:sldId id="642" r:id="rId18"/>
    <p:sldId id="641" r:id="rId19"/>
    <p:sldId id="592" r:id="rId20"/>
    <p:sldId id="607" r:id="rId21"/>
    <p:sldId id="608" r:id="rId22"/>
    <p:sldId id="644" r:id="rId23"/>
    <p:sldId id="645" r:id="rId24"/>
    <p:sldId id="646" r:id="rId25"/>
    <p:sldId id="337" r:id="rId26"/>
    <p:sldId id="647" r:id="rId27"/>
    <p:sldId id="320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814"/>
    <a:srgbClr val="009CB4"/>
    <a:srgbClr val="003741"/>
    <a:srgbClr val="6AB650"/>
    <a:srgbClr val="E89E00"/>
    <a:srgbClr val="CED9E5"/>
    <a:srgbClr val="0037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6" autoAdjust="0"/>
    <p:restoredTop sz="95301" autoAdjust="0"/>
  </p:normalViewPr>
  <p:slideViewPr>
    <p:cSldViewPr snapToGrid="0">
      <p:cViewPr varScale="1">
        <p:scale>
          <a:sx n="105" d="100"/>
          <a:sy n="105" d="100"/>
        </p:scale>
        <p:origin x="33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ue.local\public\public\IZ\Onderzoek\_Gebruikers\SCampman\1.%20HELIUS\4.%20HELIUS%20COVID-19%20antibodies%20wave%203\3.%20Resultaten\Figure%20infection%20vaccination%20history_corrected%20for%20sampling%20&amp;%20poststr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3397917826193"/>
          <c:y val="3.7658336186237588E-2"/>
          <c:w val="0.86636034832007625"/>
          <c:h val="0.666420193709952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'Corrected estimates'!$A$4</c:f>
              <c:strCache>
                <c:ptCount val="1"/>
                <c:pt idx="0">
                  <c:v>Infection and vaccination</c:v>
                </c:pt>
              </c:strCache>
            </c:strRef>
          </c:tx>
          <c:spPr>
            <a:solidFill>
              <a:srgbClr val="6F8F8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'Corrected estimates'!$B$3:$G$3</c:f>
              <c:strCache>
                <c:ptCount val="6"/>
                <c:pt idx="0">
                  <c:v>Dutch                                                     (n=370)</c:v>
                </c:pt>
                <c:pt idx="1">
                  <c:v>South-Asian Surinamese (n=324)</c:v>
                </c:pt>
                <c:pt idx="2">
                  <c:v>African Surinamese (n=273)</c:v>
                </c:pt>
                <c:pt idx="3">
                  <c:v>Ghanaian                               (n=133)</c:v>
                </c:pt>
                <c:pt idx="4">
                  <c:v>Turkish                            (n=178)</c:v>
                </c:pt>
                <c:pt idx="5">
                  <c:v>Moroccan     (n=182)</c:v>
                </c:pt>
              </c:strCache>
            </c:strRef>
          </c:cat>
          <c:val>
            <c:numRef>
              <c:f>'Corrected estimates'!$B$4:$G$4</c:f>
              <c:numCache>
                <c:formatCode>General</c:formatCode>
                <c:ptCount val="6"/>
                <c:pt idx="0">
                  <c:v>58.5</c:v>
                </c:pt>
                <c:pt idx="1">
                  <c:v>52.8</c:v>
                </c:pt>
                <c:pt idx="2">
                  <c:v>41.5</c:v>
                </c:pt>
                <c:pt idx="3">
                  <c:v>60.4</c:v>
                </c:pt>
                <c:pt idx="4">
                  <c:v>67.099999999999994</c:v>
                </c:pt>
                <c:pt idx="5">
                  <c:v>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31-4B7F-BA9F-C3197360901E}"/>
            </c:ext>
          </c:extLst>
        </c:ser>
        <c:ser>
          <c:idx val="1"/>
          <c:order val="1"/>
          <c:tx>
            <c:strRef>
              <c:f>'Corrected estimates'!$A$5</c:f>
              <c:strCache>
                <c:ptCount val="1"/>
                <c:pt idx="0">
                  <c:v>Only vaccination</c:v>
                </c:pt>
              </c:strCache>
            </c:strRef>
          </c:tx>
          <c:spPr>
            <a:solidFill>
              <a:srgbClr val="A4B8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'Corrected estimates'!$B$3:$G$3</c:f>
              <c:strCache>
                <c:ptCount val="6"/>
                <c:pt idx="0">
                  <c:v>Dutch                                                     (n=370)</c:v>
                </c:pt>
                <c:pt idx="1">
                  <c:v>South-Asian Surinamese (n=324)</c:v>
                </c:pt>
                <c:pt idx="2">
                  <c:v>African Surinamese (n=273)</c:v>
                </c:pt>
                <c:pt idx="3">
                  <c:v>Ghanaian                               (n=133)</c:v>
                </c:pt>
                <c:pt idx="4">
                  <c:v>Turkish                            (n=178)</c:v>
                </c:pt>
                <c:pt idx="5">
                  <c:v>Moroccan     (n=182)</c:v>
                </c:pt>
              </c:strCache>
            </c:strRef>
          </c:cat>
          <c:val>
            <c:numRef>
              <c:f>'Corrected estimates'!$B$5:$G$5</c:f>
              <c:numCache>
                <c:formatCode>General</c:formatCode>
                <c:ptCount val="6"/>
                <c:pt idx="0">
                  <c:v>37.9</c:v>
                </c:pt>
                <c:pt idx="1">
                  <c:v>37.700000000000003</c:v>
                </c:pt>
                <c:pt idx="2">
                  <c:v>33.700000000000003</c:v>
                </c:pt>
                <c:pt idx="3">
                  <c:v>34.9</c:v>
                </c:pt>
                <c:pt idx="4">
                  <c:v>15.6</c:v>
                </c:pt>
                <c:pt idx="5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31-4B7F-BA9F-C3197360901E}"/>
            </c:ext>
          </c:extLst>
        </c:ser>
        <c:ser>
          <c:idx val="2"/>
          <c:order val="2"/>
          <c:tx>
            <c:strRef>
              <c:f>'Corrected estimates'!$A$6</c:f>
              <c:strCache>
                <c:ptCount val="1"/>
                <c:pt idx="0">
                  <c:v>Only infection</c:v>
                </c:pt>
              </c:strCache>
            </c:strRef>
          </c:tx>
          <c:spPr>
            <a:solidFill>
              <a:srgbClr val="DEE6E3"/>
            </a:solidFill>
            <a:ln>
              <a:noFill/>
            </a:ln>
            <a:effectLst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fld id="{A9FF6094-9A29-423B-9152-4525AA39AE5A}" type="VALUE">
                      <a:rPr lang="en-US"/>
                      <a:pPr/>
                      <a:t>[WAARDE]</a:t>
                    </a:fld>
                    <a:r>
                      <a:rPr lang="en-US"/>
                      <a:t>.0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131-4B7F-BA9F-C319736090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'Corrected estimates'!$B$3:$G$3</c:f>
              <c:strCache>
                <c:ptCount val="6"/>
                <c:pt idx="0">
                  <c:v>Dutch                                                     (n=370)</c:v>
                </c:pt>
                <c:pt idx="1">
                  <c:v>South-Asian Surinamese (n=324)</c:v>
                </c:pt>
                <c:pt idx="2">
                  <c:v>African Surinamese (n=273)</c:v>
                </c:pt>
                <c:pt idx="3">
                  <c:v>Ghanaian                               (n=133)</c:v>
                </c:pt>
                <c:pt idx="4">
                  <c:v>Turkish                            (n=178)</c:v>
                </c:pt>
                <c:pt idx="5">
                  <c:v>Moroccan     (n=182)</c:v>
                </c:pt>
              </c:strCache>
            </c:strRef>
          </c:cat>
          <c:val>
            <c:numRef>
              <c:f>'Corrected estimates'!$B$6:$G$6</c:f>
              <c:numCache>
                <c:formatCode>General</c:formatCode>
                <c:ptCount val="6"/>
                <c:pt idx="0">
                  <c:v>3.6</c:v>
                </c:pt>
                <c:pt idx="1">
                  <c:v>9.5</c:v>
                </c:pt>
                <c:pt idx="2">
                  <c:v>24.9</c:v>
                </c:pt>
                <c:pt idx="3">
                  <c:v>4.7</c:v>
                </c:pt>
                <c:pt idx="4">
                  <c:v>17.399999999999999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31-4B7F-BA9F-C319736090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91111232"/>
        <c:axId val="691112216"/>
      </c:barChart>
      <c:catAx>
        <c:axId val="691111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Ethnicity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1112216"/>
        <c:crosses val="autoZero"/>
        <c:auto val="1"/>
        <c:lblAlgn val="ctr"/>
        <c:lblOffset val="100"/>
        <c:noMultiLvlLbl val="0"/>
      </c:catAx>
      <c:valAx>
        <c:axId val="69111221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111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8-12-2024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7B00EE0-83F6-236C-7A03-7CD886BD2F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D1D49717-78F7-3E74-81EA-FB737A865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8300" cy="4475162"/>
          </a:xfrm>
          <a:noFill/>
        </p:spPr>
        <p:txBody>
          <a:bodyPr/>
          <a:lstStyle/>
          <a:p>
            <a:endParaRPr lang="nl-NL" altLang="nl-NL">
              <a:latin typeface="Arial" panose="020B0604020202020204" pitchFamily="34" charset="0"/>
              <a:ea typeface="Geneva" panose="020B05030304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056748F5-30F4-FAC0-EC03-4D77AB27D8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64F005AC-BEF0-8665-841F-9AA6D6792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8300" cy="4475162"/>
          </a:xfrm>
          <a:noFill/>
        </p:spPr>
        <p:txBody>
          <a:bodyPr/>
          <a:lstStyle/>
          <a:p>
            <a:endParaRPr lang="nl-NL" altLang="nl-NL">
              <a:latin typeface="Arial" panose="020B0604020202020204" pitchFamily="34" charset="0"/>
              <a:ea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7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598714"/>
            <a:ext cx="12192000" cy="2943610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23432A2F-9573-4D30-A457-51313B3F8441}"/>
              </a:ext>
            </a:extLst>
          </p:cNvPr>
          <p:cNvGrpSpPr/>
          <p:nvPr userDrawn="1"/>
        </p:nvGrpSpPr>
        <p:grpSpPr>
          <a:xfrm>
            <a:off x="4309680" y="-733"/>
            <a:ext cx="3565908" cy="992921"/>
            <a:chOff x="4309680" y="-733"/>
            <a:chExt cx="3565908" cy="992921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78C8C806-1C8D-4CAE-B87E-C4933CC01D6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3F361E0-61C0-45A7-B38F-0F04302A48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0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1497 h 10000"/>
                <a:gd name="connsiteX6" fmla="*/ 0 w 10000"/>
                <a:gd name="connsiteY6" fmla="*/ 0 h 10000"/>
                <a:gd name="connsiteX0" fmla="*/ 0 w 10010"/>
                <a:gd name="connsiteY0" fmla="*/ 125 h 8503"/>
                <a:gd name="connsiteX1" fmla="*/ 10 w 10010"/>
                <a:gd name="connsiteY1" fmla="*/ 5550 h 8503"/>
                <a:gd name="connsiteX2" fmla="*/ 973 w 10010"/>
                <a:gd name="connsiteY2" fmla="*/ 8503 h 8503"/>
                <a:gd name="connsiteX3" fmla="*/ 9047 w 10010"/>
                <a:gd name="connsiteY3" fmla="*/ 8503 h 8503"/>
                <a:gd name="connsiteX4" fmla="*/ 10010 w 10010"/>
                <a:gd name="connsiteY4" fmla="*/ 5550 h 8503"/>
                <a:gd name="connsiteX5" fmla="*/ 10010 w 10010"/>
                <a:gd name="connsiteY5" fmla="*/ 0 h 8503"/>
                <a:gd name="connsiteX6" fmla="*/ 0 w 10010"/>
                <a:gd name="connsiteY6" fmla="*/ 125 h 8503"/>
                <a:gd name="connsiteX0" fmla="*/ 0 w 10000"/>
                <a:gd name="connsiteY0" fmla="*/ 37 h 10000"/>
                <a:gd name="connsiteX1" fmla="*/ 10 w 10000"/>
                <a:gd name="connsiteY1" fmla="*/ 6527 h 10000"/>
                <a:gd name="connsiteX2" fmla="*/ 972 w 10000"/>
                <a:gd name="connsiteY2" fmla="*/ 10000 h 10000"/>
                <a:gd name="connsiteX3" fmla="*/ 9038 w 10000"/>
                <a:gd name="connsiteY3" fmla="*/ 10000 h 10000"/>
                <a:gd name="connsiteX4" fmla="*/ 10000 w 10000"/>
                <a:gd name="connsiteY4" fmla="*/ 6527 h 10000"/>
                <a:gd name="connsiteX5" fmla="*/ 10000 w 10000"/>
                <a:gd name="connsiteY5" fmla="*/ 0 h 10000"/>
                <a:gd name="connsiteX6" fmla="*/ 0 w 10000"/>
                <a:gd name="connsiteY6" fmla="*/ 37 h 10000"/>
                <a:gd name="connsiteX0" fmla="*/ 0 w 10000"/>
                <a:gd name="connsiteY0" fmla="*/ 8 h 9971"/>
                <a:gd name="connsiteX1" fmla="*/ 10 w 10000"/>
                <a:gd name="connsiteY1" fmla="*/ 6498 h 9971"/>
                <a:gd name="connsiteX2" fmla="*/ 972 w 10000"/>
                <a:gd name="connsiteY2" fmla="*/ 9971 h 9971"/>
                <a:gd name="connsiteX3" fmla="*/ 9038 w 10000"/>
                <a:gd name="connsiteY3" fmla="*/ 9971 h 9971"/>
                <a:gd name="connsiteX4" fmla="*/ 10000 w 10000"/>
                <a:gd name="connsiteY4" fmla="*/ 6498 h 9971"/>
                <a:gd name="connsiteX5" fmla="*/ 9992 w 10000"/>
                <a:gd name="connsiteY5" fmla="*/ 0 h 9971"/>
                <a:gd name="connsiteX6" fmla="*/ 0 w 10000"/>
                <a:gd name="connsiteY6" fmla="*/ 8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58" name="Afbeelding 57">
              <a:extLst>
                <a:ext uri="{FF2B5EF4-FFF2-40B4-BE49-F238E27FC236}">
                  <a16:creationId xmlns:a16="http://schemas.microsoft.com/office/drawing/2014/main" id="{7FA52067-A26A-4DC2-9C65-6AA60AED6E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88" y="297838"/>
              <a:ext cx="2790888" cy="504057"/>
            </a:xfrm>
            <a:prstGeom prst="rect">
              <a:avLst/>
            </a:prstGeom>
          </p:spPr>
        </p:pic>
      </p:grpSp>
      <p:sp>
        <p:nvSpPr>
          <p:cNvPr id="10" name="Titel 1">
            <a:extLst>
              <a:ext uri="{FF2B5EF4-FFF2-40B4-BE49-F238E27FC236}">
                <a16:creationId xmlns:a16="http://schemas.microsoft.com/office/drawing/2014/main" id="{1CAAE213-2384-4B05-822C-4E2B7D8236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F8916971-DD3E-4173-80E9-A5B8E4B786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Enter sub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3725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1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it colored bg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31945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colored bg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tekst or </a:t>
            </a:r>
            <a:r>
              <a:rPr lang="nl-NL" dirty="0" err="1"/>
              <a:t>bullet</a:t>
            </a:r>
            <a:r>
              <a:rPr lang="nl-NL" dirty="0"/>
              <a:t> tekst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24562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Second </a:t>
            </a:r>
            <a:r>
              <a:rPr lang="nl-NL" dirty="0" err="1"/>
              <a:t>title</a:t>
            </a:r>
            <a:r>
              <a:rPr lang="nl-NL" dirty="0"/>
              <a:t> line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8744D87F-F65F-4818-B6A9-319B33602989}"/>
              </a:ext>
            </a:extLst>
          </p:cNvPr>
          <p:cNvGrpSpPr/>
          <p:nvPr userDrawn="1"/>
        </p:nvGrpSpPr>
        <p:grpSpPr>
          <a:xfrm>
            <a:off x="4309680" y="-733"/>
            <a:ext cx="3565908" cy="992921"/>
            <a:chOff x="4309680" y="-733"/>
            <a:chExt cx="3565908" cy="992921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255AD987-97B1-46C2-B7B7-AFED11E03D1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C0AF222-F84B-4A7F-989F-B00781BA91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0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1497 h 10000"/>
                <a:gd name="connsiteX6" fmla="*/ 0 w 10000"/>
                <a:gd name="connsiteY6" fmla="*/ 0 h 10000"/>
                <a:gd name="connsiteX0" fmla="*/ 0 w 10010"/>
                <a:gd name="connsiteY0" fmla="*/ 125 h 8503"/>
                <a:gd name="connsiteX1" fmla="*/ 10 w 10010"/>
                <a:gd name="connsiteY1" fmla="*/ 5550 h 8503"/>
                <a:gd name="connsiteX2" fmla="*/ 973 w 10010"/>
                <a:gd name="connsiteY2" fmla="*/ 8503 h 8503"/>
                <a:gd name="connsiteX3" fmla="*/ 9047 w 10010"/>
                <a:gd name="connsiteY3" fmla="*/ 8503 h 8503"/>
                <a:gd name="connsiteX4" fmla="*/ 10010 w 10010"/>
                <a:gd name="connsiteY4" fmla="*/ 5550 h 8503"/>
                <a:gd name="connsiteX5" fmla="*/ 10010 w 10010"/>
                <a:gd name="connsiteY5" fmla="*/ 0 h 8503"/>
                <a:gd name="connsiteX6" fmla="*/ 0 w 10010"/>
                <a:gd name="connsiteY6" fmla="*/ 125 h 8503"/>
                <a:gd name="connsiteX0" fmla="*/ 0 w 10000"/>
                <a:gd name="connsiteY0" fmla="*/ 37 h 10000"/>
                <a:gd name="connsiteX1" fmla="*/ 10 w 10000"/>
                <a:gd name="connsiteY1" fmla="*/ 6527 h 10000"/>
                <a:gd name="connsiteX2" fmla="*/ 972 w 10000"/>
                <a:gd name="connsiteY2" fmla="*/ 10000 h 10000"/>
                <a:gd name="connsiteX3" fmla="*/ 9038 w 10000"/>
                <a:gd name="connsiteY3" fmla="*/ 10000 h 10000"/>
                <a:gd name="connsiteX4" fmla="*/ 10000 w 10000"/>
                <a:gd name="connsiteY4" fmla="*/ 6527 h 10000"/>
                <a:gd name="connsiteX5" fmla="*/ 10000 w 10000"/>
                <a:gd name="connsiteY5" fmla="*/ 0 h 10000"/>
                <a:gd name="connsiteX6" fmla="*/ 0 w 10000"/>
                <a:gd name="connsiteY6" fmla="*/ 37 h 10000"/>
                <a:gd name="connsiteX0" fmla="*/ 0 w 10000"/>
                <a:gd name="connsiteY0" fmla="*/ 8 h 9971"/>
                <a:gd name="connsiteX1" fmla="*/ 10 w 10000"/>
                <a:gd name="connsiteY1" fmla="*/ 6498 h 9971"/>
                <a:gd name="connsiteX2" fmla="*/ 972 w 10000"/>
                <a:gd name="connsiteY2" fmla="*/ 9971 h 9971"/>
                <a:gd name="connsiteX3" fmla="*/ 9038 w 10000"/>
                <a:gd name="connsiteY3" fmla="*/ 9971 h 9971"/>
                <a:gd name="connsiteX4" fmla="*/ 10000 w 10000"/>
                <a:gd name="connsiteY4" fmla="*/ 6498 h 9971"/>
                <a:gd name="connsiteX5" fmla="*/ 9992 w 10000"/>
                <a:gd name="connsiteY5" fmla="*/ 0 h 9971"/>
                <a:gd name="connsiteX6" fmla="*/ 0 w 10000"/>
                <a:gd name="connsiteY6" fmla="*/ 8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242ABA24-DA60-4A2C-B5AD-3FD2D6AC5A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88" y="297838"/>
              <a:ext cx="2790888" cy="50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Or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22366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24426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colored bg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0733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colored bg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9913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Second </a:t>
            </a:r>
            <a:r>
              <a:rPr lang="nl-NL" dirty="0" err="1"/>
              <a:t>title</a:t>
            </a:r>
            <a:r>
              <a:rPr lang="nl-NL" dirty="0"/>
              <a:t> line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3C544A4-2E78-48AB-AE0E-D3A4C53372B3}"/>
              </a:ext>
            </a:extLst>
          </p:cNvPr>
          <p:cNvGrpSpPr/>
          <p:nvPr userDrawn="1"/>
        </p:nvGrpSpPr>
        <p:grpSpPr>
          <a:xfrm>
            <a:off x="4309680" y="-733"/>
            <a:ext cx="3565908" cy="992921"/>
            <a:chOff x="4309680" y="-733"/>
            <a:chExt cx="3565908" cy="992921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D339B49-063C-47AB-8D1E-FF2E6986F1B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F26F29A-AFED-4F5D-A512-F938D5C34F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0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1497 h 10000"/>
                <a:gd name="connsiteX6" fmla="*/ 0 w 10000"/>
                <a:gd name="connsiteY6" fmla="*/ 0 h 10000"/>
                <a:gd name="connsiteX0" fmla="*/ 0 w 10010"/>
                <a:gd name="connsiteY0" fmla="*/ 125 h 8503"/>
                <a:gd name="connsiteX1" fmla="*/ 10 w 10010"/>
                <a:gd name="connsiteY1" fmla="*/ 5550 h 8503"/>
                <a:gd name="connsiteX2" fmla="*/ 973 w 10010"/>
                <a:gd name="connsiteY2" fmla="*/ 8503 h 8503"/>
                <a:gd name="connsiteX3" fmla="*/ 9047 w 10010"/>
                <a:gd name="connsiteY3" fmla="*/ 8503 h 8503"/>
                <a:gd name="connsiteX4" fmla="*/ 10010 w 10010"/>
                <a:gd name="connsiteY4" fmla="*/ 5550 h 8503"/>
                <a:gd name="connsiteX5" fmla="*/ 10010 w 10010"/>
                <a:gd name="connsiteY5" fmla="*/ 0 h 8503"/>
                <a:gd name="connsiteX6" fmla="*/ 0 w 10010"/>
                <a:gd name="connsiteY6" fmla="*/ 125 h 8503"/>
                <a:gd name="connsiteX0" fmla="*/ 0 w 10000"/>
                <a:gd name="connsiteY0" fmla="*/ 37 h 10000"/>
                <a:gd name="connsiteX1" fmla="*/ 10 w 10000"/>
                <a:gd name="connsiteY1" fmla="*/ 6527 h 10000"/>
                <a:gd name="connsiteX2" fmla="*/ 972 w 10000"/>
                <a:gd name="connsiteY2" fmla="*/ 10000 h 10000"/>
                <a:gd name="connsiteX3" fmla="*/ 9038 w 10000"/>
                <a:gd name="connsiteY3" fmla="*/ 10000 h 10000"/>
                <a:gd name="connsiteX4" fmla="*/ 10000 w 10000"/>
                <a:gd name="connsiteY4" fmla="*/ 6527 h 10000"/>
                <a:gd name="connsiteX5" fmla="*/ 10000 w 10000"/>
                <a:gd name="connsiteY5" fmla="*/ 0 h 10000"/>
                <a:gd name="connsiteX6" fmla="*/ 0 w 10000"/>
                <a:gd name="connsiteY6" fmla="*/ 37 h 10000"/>
                <a:gd name="connsiteX0" fmla="*/ 0 w 10000"/>
                <a:gd name="connsiteY0" fmla="*/ 8 h 9971"/>
                <a:gd name="connsiteX1" fmla="*/ 10 w 10000"/>
                <a:gd name="connsiteY1" fmla="*/ 6498 h 9971"/>
                <a:gd name="connsiteX2" fmla="*/ 972 w 10000"/>
                <a:gd name="connsiteY2" fmla="*/ 9971 h 9971"/>
                <a:gd name="connsiteX3" fmla="*/ 9038 w 10000"/>
                <a:gd name="connsiteY3" fmla="*/ 9971 h 9971"/>
                <a:gd name="connsiteX4" fmla="*/ 10000 w 10000"/>
                <a:gd name="connsiteY4" fmla="*/ 6498 h 9971"/>
                <a:gd name="connsiteX5" fmla="*/ 9992 w 10000"/>
                <a:gd name="connsiteY5" fmla="*/ 0 h 9971"/>
                <a:gd name="connsiteX6" fmla="*/ 0 w 10000"/>
                <a:gd name="connsiteY6" fmla="*/ 8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347BE6D8-7723-4362-BBF6-20F5AE089B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88" y="297838"/>
              <a:ext cx="2790888" cy="50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41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Regular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Or </a:t>
            </a:r>
            <a:r>
              <a:rPr lang="nl-NL" dirty="0" err="1"/>
              <a:t>use</a:t>
            </a:r>
            <a:r>
              <a:rPr lang="nl-NL" dirty="0"/>
              <a:t> a </a:t>
            </a:r>
            <a:r>
              <a:rPr lang="nl-NL" dirty="0" err="1"/>
              <a:t>bullet</a:t>
            </a:r>
            <a:r>
              <a:rPr lang="nl-NL" dirty="0"/>
              <a:t> list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13674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5302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29754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colored bg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4344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colored bg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21715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DA58A6F3-534A-40A0-83C6-89CBA2926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968198D8-F9D5-466F-B081-D48DCE325626}"/>
              </a:ext>
            </a:extLst>
          </p:cNvPr>
          <p:cNvGrpSpPr/>
          <p:nvPr userDrawn="1"/>
        </p:nvGrpSpPr>
        <p:grpSpPr>
          <a:xfrm>
            <a:off x="4309680" y="-733"/>
            <a:ext cx="3565908" cy="992921"/>
            <a:chOff x="4309680" y="-733"/>
            <a:chExt cx="3565908" cy="992921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7F68AFAE-ACDE-45F8-9005-12041EE103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DBC6344-822B-41DC-A605-CFB48858EE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0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1497 h 10000"/>
                <a:gd name="connsiteX6" fmla="*/ 0 w 10000"/>
                <a:gd name="connsiteY6" fmla="*/ 0 h 10000"/>
                <a:gd name="connsiteX0" fmla="*/ 0 w 10010"/>
                <a:gd name="connsiteY0" fmla="*/ 125 h 8503"/>
                <a:gd name="connsiteX1" fmla="*/ 10 w 10010"/>
                <a:gd name="connsiteY1" fmla="*/ 5550 h 8503"/>
                <a:gd name="connsiteX2" fmla="*/ 973 w 10010"/>
                <a:gd name="connsiteY2" fmla="*/ 8503 h 8503"/>
                <a:gd name="connsiteX3" fmla="*/ 9047 w 10010"/>
                <a:gd name="connsiteY3" fmla="*/ 8503 h 8503"/>
                <a:gd name="connsiteX4" fmla="*/ 10010 w 10010"/>
                <a:gd name="connsiteY4" fmla="*/ 5550 h 8503"/>
                <a:gd name="connsiteX5" fmla="*/ 10010 w 10010"/>
                <a:gd name="connsiteY5" fmla="*/ 0 h 8503"/>
                <a:gd name="connsiteX6" fmla="*/ 0 w 10010"/>
                <a:gd name="connsiteY6" fmla="*/ 125 h 8503"/>
                <a:gd name="connsiteX0" fmla="*/ 0 w 10000"/>
                <a:gd name="connsiteY0" fmla="*/ 37 h 10000"/>
                <a:gd name="connsiteX1" fmla="*/ 10 w 10000"/>
                <a:gd name="connsiteY1" fmla="*/ 6527 h 10000"/>
                <a:gd name="connsiteX2" fmla="*/ 972 w 10000"/>
                <a:gd name="connsiteY2" fmla="*/ 10000 h 10000"/>
                <a:gd name="connsiteX3" fmla="*/ 9038 w 10000"/>
                <a:gd name="connsiteY3" fmla="*/ 10000 h 10000"/>
                <a:gd name="connsiteX4" fmla="*/ 10000 w 10000"/>
                <a:gd name="connsiteY4" fmla="*/ 6527 h 10000"/>
                <a:gd name="connsiteX5" fmla="*/ 10000 w 10000"/>
                <a:gd name="connsiteY5" fmla="*/ 0 h 10000"/>
                <a:gd name="connsiteX6" fmla="*/ 0 w 10000"/>
                <a:gd name="connsiteY6" fmla="*/ 37 h 10000"/>
                <a:gd name="connsiteX0" fmla="*/ 0 w 10000"/>
                <a:gd name="connsiteY0" fmla="*/ 8 h 9971"/>
                <a:gd name="connsiteX1" fmla="*/ 10 w 10000"/>
                <a:gd name="connsiteY1" fmla="*/ 6498 h 9971"/>
                <a:gd name="connsiteX2" fmla="*/ 972 w 10000"/>
                <a:gd name="connsiteY2" fmla="*/ 9971 h 9971"/>
                <a:gd name="connsiteX3" fmla="*/ 9038 w 10000"/>
                <a:gd name="connsiteY3" fmla="*/ 9971 h 9971"/>
                <a:gd name="connsiteX4" fmla="*/ 10000 w 10000"/>
                <a:gd name="connsiteY4" fmla="*/ 6498 h 9971"/>
                <a:gd name="connsiteX5" fmla="*/ 9992 w 10000"/>
                <a:gd name="connsiteY5" fmla="*/ 0 h 9971"/>
                <a:gd name="connsiteX6" fmla="*/ 0 w 10000"/>
                <a:gd name="connsiteY6" fmla="*/ 8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588EF8EA-60D8-4FF4-9BF9-DEBB3A6B0C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88" y="297838"/>
              <a:ext cx="2790888" cy="50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304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78995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01EB-8193-4228-9D81-3383E6491D8F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EA9F-5E6B-404D-B107-DE454BDEBBD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45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35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598714"/>
            <a:ext cx="12192000" cy="2943610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23432A2F-9573-4D30-A457-51313B3F8441}"/>
              </a:ext>
            </a:extLst>
          </p:cNvPr>
          <p:cNvGrpSpPr/>
          <p:nvPr userDrawn="1"/>
        </p:nvGrpSpPr>
        <p:grpSpPr>
          <a:xfrm>
            <a:off x="4309680" y="-733"/>
            <a:ext cx="3565908" cy="992921"/>
            <a:chOff x="4309680" y="-733"/>
            <a:chExt cx="3565908" cy="992921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78C8C806-1C8D-4CAE-B87E-C4933CC01D6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3F361E0-61C0-45A7-B38F-0F04302A48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0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1497 h 10000"/>
                <a:gd name="connsiteX6" fmla="*/ 0 w 10000"/>
                <a:gd name="connsiteY6" fmla="*/ 0 h 10000"/>
                <a:gd name="connsiteX0" fmla="*/ 0 w 10010"/>
                <a:gd name="connsiteY0" fmla="*/ 125 h 8503"/>
                <a:gd name="connsiteX1" fmla="*/ 10 w 10010"/>
                <a:gd name="connsiteY1" fmla="*/ 5550 h 8503"/>
                <a:gd name="connsiteX2" fmla="*/ 973 w 10010"/>
                <a:gd name="connsiteY2" fmla="*/ 8503 h 8503"/>
                <a:gd name="connsiteX3" fmla="*/ 9047 w 10010"/>
                <a:gd name="connsiteY3" fmla="*/ 8503 h 8503"/>
                <a:gd name="connsiteX4" fmla="*/ 10010 w 10010"/>
                <a:gd name="connsiteY4" fmla="*/ 5550 h 8503"/>
                <a:gd name="connsiteX5" fmla="*/ 10010 w 10010"/>
                <a:gd name="connsiteY5" fmla="*/ 0 h 8503"/>
                <a:gd name="connsiteX6" fmla="*/ 0 w 10010"/>
                <a:gd name="connsiteY6" fmla="*/ 125 h 8503"/>
                <a:gd name="connsiteX0" fmla="*/ 0 w 10000"/>
                <a:gd name="connsiteY0" fmla="*/ 37 h 10000"/>
                <a:gd name="connsiteX1" fmla="*/ 10 w 10000"/>
                <a:gd name="connsiteY1" fmla="*/ 6527 h 10000"/>
                <a:gd name="connsiteX2" fmla="*/ 972 w 10000"/>
                <a:gd name="connsiteY2" fmla="*/ 10000 h 10000"/>
                <a:gd name="connsiteX3" fmla="*/ 9038 w 10000"/>
                <a:gd name="connsiteY3" fmla="*/ 10000 h 10000"/>
                <a:gd name="connsiteX4" fmla="*/ 10000 w 10000"/>
                <a:gd name="connsiteY4" fmla="*/ 6527 h 10000"/>
                <a:gd name="connsiteX5" fmla="*/ 10000 w 10000"/>
                <a:gd name="connsiteY5" fmla="*/ 0 h 10000"/>
                <a:gd name="connsiteX6" fmla="*/ 0 w 10000"/>
                <a:gd name="connsiteY6" fmla="*/ 37 h 10000"/>
                <a:gd name="connsiteX0" fmla="*/ 0 w 10000"/>
                <a:gd name="connsiteY0" fmla="*/ 8 h 9971"/>
                <a:gd name="connsiteX1" fmla="*/ 10 w 10000"/>
                <a:gd name="connsiteY1" fmla="*/ 6498 h 9971"/>
                <a:gd name="connsiteX2" fmla="*/ 972 w 10000"/>
                <a:gd name="connsiteY2" fmla="*/ 9971 h 9971"/>
                <a:gd name="connsiteX3" fmla="*/ 9038 w 10000"/>
                <a:gd name="connsiteY3" fmla="*/ 9971 h 9971"/>
                <a:gd name="connsiteX4" fmla="*/ 10000 w 10000"/>
                <a:gd name="connsiteY4" fmla="*/ 6498 h 9971"/>
                <a:gd name="connsiteX5" fmla="*/ 9992 w 10000"/>
                <a:gd name="connsiteY5" fmla="*/ 0 h 9971"/>
                <a:gd name="connsiteX6" fmla="*/ 0 w 10000"/>
                <a:gd name="connsiteY6" fmla="*/ 8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58" name="Afbeelding 57">
              <a:extLst>
                <a:ext uri="{FF2B5EF4-FFF2-40B4-BE49-F238E27FC236}">
                  <a16:creationId xmlns:a16="http://schemas.microsoft.com/office/drawing/2014/main" id="{7FA52067-A26A-4DC2-9C65-6AA60AED6E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88" y="297838"/>
              <a:ext cx="2790888" cy="504057"/>
            </a:xfrm>
            <a:prstGeom prst="rect">
              <a:avLst/>
            </a:prstGeom>
          </p:spPr>
        </p:pic>
      </p:grpSp>
      <p:sp>
        <p:nvSpPr>
          <p:cNvPr id="10" name="Titel 1">
            <a:extLst>
              <a:ext uri="{FF2B5EF4-FFF2-40B4-BE49-F238E27FC236}">
                <a16:creationId xmlns:a16="http://schemas.microsoft.com/office/drawing/2014/main" id="{1CAAE213-2384-4B05-822C-4E2B7D8236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F8916971-DD3E-4173-80E9-A5B8E4B786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Enter sub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26932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bullet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21282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Regular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Or </a:t>
            </a:r>
            <a:r>
              <a:rPr lang="nl-NL" dirty="0" err="1"/>
              <a:t>use</a:t>
            </a:r>
            <a:r>
              <a:rPr lang="nl-NL" dirty="0"/>
              <a:t> a </a:t>
            </a:r>
            <a:r>
              <a:rPr lang="nl-NL" dirty="0" err="1"/>
              <a:t>bullet</a:t>
            </a:r>
            <a:r>
              <a:rPr lang="nl-NL" dirty="0"/>
              <a:t> list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804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bullet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22302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64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it colored bg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plain</a:t>
            </a:r>
            <a:r>
              <a:rPr lang="nl-NL" dirty="0"/>
              <a:t> tekst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 dpi="0" rotWithShape="1">
            <a:blip r:embed="rId2"/>
            <a:srcRect/>
            <a:tile tx="0" ty="0" sx="60000" sy="60000" flip="none" algn="tl"/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42405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colored bg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plain</a:t>
            </a:r>
            <a:r>
              <a:rPr lang="nl-NL" dirty="0"/>
              <a:t> tekst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307070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Enter sub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455BB8EC-FD7C-4339-9B77-EF3A7A679195}"/>
              </a:ext>
            </a:extLst>
          </p:cNvPr>
          <p:cNvGrpSpPr/>
          <p:nvPr userDrawn="1"/>
        </p:nvGrpSpPr>
        <p:grpSpPr>
          <a:xfrm>
            <a:off x="4309680" y="-733"/>
            <a:ext cx="3565908" cy="992921"/>
            <a:chOff x="4309680" y="-733"/>
            <a:chExt cx="3565908" cy="992921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41C2ED93-ADB9-4842-B417-6FB7F6480FF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7C4B3ED-6D5B-4985-91AE-C72238182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0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1497 h 10000"/>
                <a:gd name="connsiteX6" fmla="*/ 0 w 10000"/>
                <a:gd name="connsiteY6" fmla="*/ 0 h 10000"/>
                <a:gd name="connsiteX0" fmla="*/ 0 w 10010"/>
                <a:gd name="connsiteY0" fmla="*/ 125 h 8503"/>
                <a:gd name="connsiteX1" fmla="*/ 10 w 10010"/>
                <a:gd name="connsiteY1" fmla="*/ 5550 h 8503"/>
                <a:gd name="connsiteX2" fmla="*/ 973 w 10010"/>
                <a:gd name="connsiteY2" fmla="*/ 8503 h 8503"/>
                <a:gd name="connsiteX3" fmla="*/ 9047 w 10010"/>
                <a:gd name="connsiteY3" fmla="*/ 8503 h 8503"/>
                <a:gd name="connsiteX4" fmla="*/ 10010 w 10010"/>
                <a:gd name="connsiteY4" fmla="*/ 5550 h 8503"/>
                <a:gd name="connsiteX5" fmla="*/ 10010 w 10010"/>
                <a:gd name="connsiteY5" fmla="*/ 0 h 8503"/>
                <a:gd name="connsiteX6" fmla="*/ 0 w 10010"/>
                <a:gd name="connsiteY6" fmla="*/ 125 h 8503"/>
                <a:gd name="connsiteX0" fmla="*/ 0 w 10000"/>
                <a:gd name="connsiteY0" fmla="*/ 37 h 10000"/>
                <a:gd name="connsiteX1" fmla="*/ 10 w 10000"/>
                <a:gd name="connsiteY1" fmla="*/ 6527 h 10000"/>
                <a:gd name="connsiteX2" fmla="*/ 972 w 10000"/>
                <a:gd name="connsiteY2" fmla="*/ 10000 h 10000"/>
                <a:gd name="connsiteX3" fmla="*/ 9038 w 10000"/>
                <a:gd name="connsiteY3" fmla="*/ 10000 h 10000"/>
                <a:gd name="connsiteX4" fmla="*/ 10000 w 10000"/>
                <a:gd name="connsiteY4" fmla="*/ 6527 h 10000"/>
                <a:gd name="connsiteX5" fmla="*/ 10000 w 10000"/>
                <a:gd name="connsiteY5" fmla="*/ 0 h 10000"/>
                <a:gd name="connsiteX6" fmla="*/ 0 w 10000"/>
                <a:gd name="connsiteY6" fmla="*/ 37 h 10000"/>
                <a:gd name="connsiteX0" fmla="*/ 0 w 10000"/>
                <a:gd name="connsiteY0" fmla="*/ 8 h 9971"/>
                <a:gd name="connsiteX1" fmla="*/ 10 w 10000"/>
                <a:gd name="connsiteY1" fmla="*/ 6498 h 9971"/>
                <a:gd name="connsiteX2" fmla="*/ 972 w 10000"/>
                <a:gd name="connsiteY2" fmla="*/ 9971 h 9971"/>
                <a:gd name="connsiteX3" fmla="*/ 9038 w 10000"/>
                <a:gd name="connsiteY3" fmla="*/ 9971 h 9971"/>
                <a:gd name="connsiteX4" fmla="*/ 10000 w 10000"/>
                <a:gd name="connsiteY4" fmla="*/ 6498 h 9971"/>
                <a:gd name="connsiteX5" fmla="*/ 9992 w 10000"/>
                <a:gd name="connsiteY5" fmla="*/ 0 h 9971"/>
                <a:gd name="connsiteX6" fmla="*/ 0 w 10000"/>
                <a:gd name="connsiteY6" fmla="*/ 8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0949537F-98A9-4146-8DF4-81598976B8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88" y="297838"/>
              <a:ext cx="2790888" cy="50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108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Or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32995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bullet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176775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4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it colored bg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234042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6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colored bg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tekst or </a:t>
            </a:r>
            <a:r>
              <a:rPr lang="nl-NL" dirty="0" err="1"/>
              <a:t>bullet</a:t>
            </a:r>
            <a:r>
              <a:rPr lang="nl-NL" dirty="0"/>
              <a:t> tekst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72941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Second </a:t>
            </a:r>
            <a:r>
              <a:rPr lang="nl-NL" dirty="0" err="1"/>
              <a:t>title</a:t>
            </a:r>
            <a:r>
              <a:rPr lang="nl-NL" dirty="0"/>
              <a:t> line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8744D87F-F65F-4818-B6A9-319B33602989}"/>
              </a:ext>
            </a:extLst>
          </p:cNvPr>
          <p:cNvGrpSpPr/>
          <p:nvPr userDrawn="1"/>
        </p:nvGrpSpPr>
        <p:grpSpPr>
          <a:xfrm>
            <a:off x="4309680" y="-733"/>
            <a:ext cx="3565908" cy="992921"/>
            <a:chOff x="4309680" y="-733"/>
            <a:chExt cx="3565908" cy="992921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255AD987-97B1-46C2-B7B7-AFED11E03D1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C0AF222-F84B-4A7F-989F-B00781BA91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0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1497 h 10000"/>
                <a:gd name="connsiteX6" fmla="*/ 0 w 10000"/>
                <a:gd name="connsiteY6" fmla="*/ 0 h 10000"/>
                <a:gd name="connsiteX0" fmla="*/ 0 w 10010"/>
                <a:gd name="connsiteY0" fmla="*/ 125 h 8503"/>
                <a:gd name="connsiteX1" fmla="*/ 10 w 10010"/>
                <a:gd name="connsiteY1" fmla="*/ 5550 h 8503"/>
                <a:gd name="connsiteX2" fmla="*/ 973 w 10010"/>
                <a:gd name="connsiteY2" fmla="*/ 8503 h 8503"/>
                <a:gd name="connsiteX3" fmla="*/ 9047 w 10010"/>
                <a:gd name="connsiteY3" fmla="*/ 8503 h 8503"/>
                <a:gd name="connsiteX4" fmla="*/ 10010 w 10010"/>
                <a:gd name="connsiteY4" fmla="*/ 5550 h 8503"/>
                <a:gd name="connsiteX5" fmla="*/ 10010 w 10010"/>
                <a:gd name="connsiteY5" fmla="*/ 0 h 8503"/>
                <a:gd name="connsiteX6" fmla="*/ 0 w 10010"/>
                <a:gd name="connsiteY6" fmla="*/ 125 h 8503"/>
                <a:gd name="connsiteX0" fmla="*/ 0 w 10000"/>
                <a:gd name="connsiteY0" fmla="*/ 37 h 10000"/>
                <a:gd name="connsiteX1" fmla="*/ 10 w 10000"/>
                <a:gd name="connsiteY1" fmla="*/ 6527 h 10000"/>
                <a:gd name="connsiteX2" fmla="*/ 972 w 10000"/>
                <a:gd name="connsiteY2" fmla="*/ 10000 h 10000"/>
                <a:gd name="connsiteX3" fmla="*/ 9038 w 10000"/>
                <a:gd name="connsiteY3" fmla="*/ 10000 h 10000"/>
                <a:gd name="connsiteX4" fmla="*/ 10000 w 10000"/>
                <a:gd name="connsiteY4" fmla="*/ 6527 h 10000"/>
                <a:gd name="connsiteX5" fmla="*/ 10000 w 10000"/>
                <a:gd name="connsiteY5" fmla="*/ 0 h 10000"/>
                <a:gd name="connsiteX6" fmla="*/ 0 w 10000"/>
                <a:gd name="connsiteY6" fmla="*/ 37 h 10000"/>
                <a:gd name="connsiteX0" fmla="*/ 0 w 10000"/>
                <a:gd name="connsiteY0" fmla="*/ 8 h 9971"/>
                <a:gd name="connsiteX1" fmla="*/ 10 w 10000"/>
                <a:gd name="connsiteY1" fmla="*/ 6498 h 9971"/>
                <a:gd name="connsiteX2" fmla="*/ 972 w 10000"/>
                <a:gd name="connsiteY2" fmla="*/ 9971 h 9971"/>
                <a:gd name="connsiteX3" fmla="*/ 9038 w 10000"/>
                <a:gd name="connsiteY3" fmla="*/ 9971 h 9971"/>
                <a:gd name="connsiteX4" fmla="*/ 10000 w 10000"/>
                <a:gd name="connsiteY4" fmla="*/ 6498 h 9971"/>
                <a:gd name="connsiteX5" fmla="*/ 9992 w 10000"/>
                <a:gd name="connsiteY5" fmla="*/ 0 h 9971"/>
                <a:gd name="connsiteX6" fmla="*/ 0 w 10000"/>
                <a:gd name="connsiteY6" fmla="*/ 8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242ABA24-DA60-4A2C-B5AD-3FD2D6AC5A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88" y="297838"/>
              <a:ext cx="2790888" cy="50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680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Or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32529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296982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4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colored bg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416918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colored bg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312233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Second </a:t>
            </a:r>
            <a:r>
              <a:rPr lang="nl-NL" dirty="0" err="1"/>
              <a:t>title</a:t>
            </a:r>
            <a:r>
              <a:rPr lang="nl-NL" dirty="0"/>
              <a:t> line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3C544A4-2E78-48AB-AE0E-D3A4C53372B3}"/>
              </a:ext>
            </a:extLst>
          </p:cNvPr>
          <p:cNvGrpSpPr/>
          <p:nvPr userDrawn="1"/>
        </p:nvGrpSpPr>
        <p:grpSpPr>
          <a:xfrm>
            <a:off x="4309680" y="-733"/>
            <a:ext cx="3565908" cy="992921"/>
            <a:chOff x="4309680" y="-733"/>
            <a:chExt cx="3565908" cy="992921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D339B49-063C-47AB-8D1E-FF2E6986F1B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F26F29A-AFED-4F5D-A512-F938D5C34F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0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1497 h 10000"/>
                <a:gd name="connsiteX6" fmla="*/ 0 w 10000"/>
                <a:gd name="connsiteY6" fmla="*/ 0 h 10000"/>
                <a:gd name="connsiteX0" fmla="*/ 0 w 10010"/>
                <a:gd name="connsiteY0" fmla="*/ 125 h 8503"/>
                <a:gd name="connsiteX1" fmla="*/ 10 w 10010"/>
                <a:gd name="connsiteY1" fmla="*/ 5550 h 8503"/>
                <a:gd name="connsiteX2" fmla="*/ 973 w 10010"/>
                <a:gd name="connsiteY2" fmla="*/ 8503 h 8503"/>
                <a:gd name="connsiteX3" fmla="*/ 9047 w 10010"/>
                <a:gd name="connsiteY3" fmla="*/ 8503 h 8503"/>
                <a:gd name="connsiteX4" fmla="*/ 10010 w 10010"/>
                <a:gd name="connsiteY4" fmla="*/ 5550 h 8503"/>
                <a:gd name="connsiteX5" fmla="*/ 10010 w 10010"/>
                <a:gd name="connsiteY5" fmla="*/ 0 h 8503"/>
                <a:gd name="connsiteX6" fmla="*/ 0 w 10010"/>
                <a:gd name="connsiteY6" fmla="*/ 125 h 8503"/>
                <a:gd name="connsiteX0" fmla="*/ 0 w 10000"/>
                <a:gd name="connsiteY0" fmla="*/ 37 h 10000"/>
                <a:gd name="connsiteX1" fmla="*/ 10 w 10000"/>
                <a:gd name="connsiteY1" fmla="*/ 6527 h 10000"/>
                <a:gd name="connsiteX2" fmla="*/ 972 w 10000"/>
                <a:gd name="connsiteY2" fmla="*/ 10000 h 10000"/>
                <a:gd name="connsiteX3" fmla="*/ 9038 w 10000"/>
                <a:gd name="connsiteY3" fmla="*/ 10000 h 10000"/>
                <a:gd name="connsiteX4" fmla="*/ 10000 w 10000"/>
                <a:gd name="connsiteY4" fmla="*/ 6527 h 10000"/>
                <a:gd name="connsiteX5" fmla="*/ 10000 w 10000"/>
                <a:gd name="connsiteY5" fmla="*/ 0 h 10000"/>
                <a:gd name="connsiteX6" fmla="*/ 0 w 10000"/>
                <a:gd name="connsiteY6" fmla="*/ 37 h 10000"/>
                <a:gd name="connsiteX0" fmla="*/ 0 w 10000"/>
                <a:gd name="connsiteY0" fmla="*/ 8 h 9971"/>
                <a:gd name="connsiteX1" fmla="*/ 10 w 10000"/>
                <a:gd name="connsiteY1" fmla="*/ 6498 h 9971"/>
                <a:gd name="connsiteX2" fmla="*/ 972 w 10000"/>
                <a:gd name="connsiteY2" fmla="*/ 9971 h 9971"/>
                <a:gd name="connsiteX3" fmla="*/ 9038 w 10000"/>
                <a:gd name="connsiteY3" fmla="*/ 9971 h 9971"/>
                <a:gd name="connsiteX4" fmla="*/ 10000 w 10000"/>
                <a:gd name="connsiteY4" fmla="*/ 6498 h 9971"/>
                <a:gd name="connsiteX5" fmla="*/ 9992 w 10000"/>
                <a:gd name="connsiteY5" fmla="*/ 0 h 9971"/>
                <a:gd name="connsiteX6" fmla="*/ 0 w 10000"/>
                <a:gd name="connsiteY6" fmla="*/ 8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347BE6D8-7723-4362-BBF6-20F5AE089B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88" y="297838"/>
              <a:ext cx="2790888" cy="50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42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403139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87796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it colored bg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plain</a:t>
            </a:r>
            <a:r>
              <a:rPr lang="nl-NL" dirty="0"/>
              <a:t> tekst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 dpi="0" rotWithShape="1">
            <a:blip r:embed="rId2"/>
            <a:srcRect/>
            <a:tile tx="0" ty="0" sx="60000" sy="60000" flip="none" algn="tl"/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6597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91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colored bg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3029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colored bg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59254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DA58A6F3-534A-40A0-83C6-89CBA2926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968198D8-F9D5-466F-B081-D48DCE325626}"/>
              </a:ext>
            </a:extLst>
          </p:cNvPr>
          <p:cNvGrpSpPr/>
          <p:nvPr userDrawn="1"/>
        </p:nvGrpSpPr>
        <p:grpSpPr>
          <a:xfrm>
            <a:off x="4309680" y="-733"/>
            <a:ext cx="3565908" cy="992921"/>
            <a:chOff x="4309680" y="-733"/>
            <a:chExt cx="3565908" cy="992921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7F68AFAE-ACDE-45F8-9005-12041EE103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DBC6344-822B-41DC-A605-CFB48858EE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0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1497 h 10000"/>
                <a:gd name="connsiteX6" fmla="*/ 0 w 10000"/>
                <a:gd name="connsiteY6" fmla="*/ 0 h 10000"/>
                <a:gd name="connsiteX0" fmla="*/ 0 w 10010"/>
                <a:gd name="connsiteY0" fmla="*/ 125 h 8503"/>
                <a:gd name="connsiteX1" fmla="*/ 10 w 10010"/>
                <a:gd name="connsiteY1" fmla="*/ 5550 h 8503"/>
                <a:gd name="connsiteX2" fmla="*/ 973 w 10010"/>
                <a:gd name="connsiteY2" fmla="*/ 8503 h 8503"/>
                <a:gd name="connsiteX3" fmla="*/ 9047 w 10010"/>
                <a:gd name="connsiteY3" fmla="*/ 8503 h 8503"/>
                <a:gd name="connsiteX4" fmla="*/ 10010 w 10010"/>
                <a:gd name="connsiteY4" fmla="*/ 5550 h 8503"/>
                <a:gd name="connsiteX5" fmla="*/ 10010 w 10010"/>
                <a:gd name="connsiteY5" fmla="*/ 0 h 8503"/>
                <a:gd name="connsiteX6" fmla="*/ 0 w 10010"/>
                <a:gd name="connsiteY6" fmla="*/ 125 h 8503"/>
                <a:gd name="connsiteX0" fmla="*/ 0 w 10000"/>
                <a:gd name="connsiteY0" fmla="*/ 37 h 10000"/>
                <a:gd name="connsiteX1" fmla="*/ 10 w 10000"/>
                <a:gd name="connsiteY1" fmla="*/ 6527 h 10000"/>
                <a:gd name="connsiteX2" fmla="*/ 972 w 10000"/>
                <a:gd name="connsiteY2" fmla="*/ 10000 h 10000"/>
                <a:gd name="connsiteX3" fmla="*/ 9038 w 10000"/>
                <a:gd name="connsiteY3" fmla="*/ 10000 h 10000"/>
                <a:gd name="connsiteX4" fmla="*/ 10000 w 10000"/>
                <a:gd name="connsiteY4" fmla="*/ 6527 h 10000"/>
                <a:gd name="connsiteX5" fmla="*/ 10000 w 10000"/>
                <a:gd name="connsiteY5" fmla="*/ 0 h 10000"/>
                <a:gd name="connsiteX6" fmla="*/ 0 w 10000"/>
                <a:gd name="connsiteY6" fmla="*/ 37 h 10000"/>
                <a:gd name="connsiteX0" fmla="*/ 0 w 10000"/>
                <a:gd name="connsiteY0" fmla="*/ 8 h 9971"/>
                <a:gd name="connsiteX1" fmla="*/ 10 w 10000"/>
                <a:gd name="connsiteY1" fmla="*/ 6498 h 9971"/>
                <a:gd name="connsiteX2" fmla="*/ 972 w 10000"/>
                <a:gd name="connsiteY2" fmla="*/ 9971 h 9971"/>
                <a:gd name="connsiteX3" fmla="*/ 9038 w 10000"/>
                <a:gd name="connsiteY3" fmla="*/ 9971 h 9971"/>
                <a:gd name="connsiteX4" fmla="*/ 10000 w 10000"/>
                <a:gd name="connsiteY4" fmla="*/ 6498 h 9971"/>
                <a:gd name="connsiteX5" fmla="*/ 9992 w 10000"/>
                <a:gd name="connsiteY5" fmla="*/ 0 h 9971"/>
                <a:gd name="connsiteX6" fmla="*/ 0 w 10000"/>
                <a:gd name="connsiteY6" fmla="*/ 8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588EF8EA-60D8-4FF4-9BF9-DEBB3A6B0C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88" y="297838"/>
              <a:ext cx="2790888" cy="50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199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DB697-01CD-49B2-92F9-C5B85A584DC1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016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7FD5A06-ADE3-46CC-B854-8A5297ED8FC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429360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colored bg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plain</a:t>
            </a:r>
            <a:r>
              <a:rPr lang="nl-NL" dirty="0"/>
              <a:t> tekst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4141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Enter sub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455BB8EC-FD7C-4339-9B77-EF3A7A679195}"/>
              </a:ext>
            </a:extLst>
          </p:cNvPr>
          <p:cNvGrpSpPr/>
          <p:nvPr userDrawn="1"/>
        </p:nvGrpSpPr>
        <p:grpSpPr>
          <a:xfrm>
            <a:off x="4309680" y="-733"/>
            <a:ext cx="3565908" cy="992921"/>
            <a:chOff x="4309680" y="-733"/>
            <a:chExt cx="3565908" cy="992921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41C2ED93-ADB9-4842-B417-6FB7F6480FF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7C4B3ED-6D5B-4985-91AE-C72238182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0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1497 h 10000"/>
                <a:gd name="connsiteX6" fmla="*/ 0 w 10000"/>
                <a:gd name="connsiteY6" fmla="*/ 0 h 10000"/>
                <a:gd name="connsiteX0" fmla="*/ 0 w 10010"/>
                <a:gd name="connsiteY0" fmla="*/ 125 h 8503"/>
                <a:gd name="connsiteX1" fmla="*/ 10 w 10010"/>
                <a:gd name="connsiteY1" fmla="*/ 5550 h 8503"/>
                <a:gd name="connsiteX2" fmla="*/ 973 w 10010"/>
                <a:gd name="connsiteY2" fmla="*/ 8503 h 8503"/>
                <a:gd name="connsiteX3" fmla="*/ 9047 w 10010"/>
                <a:gd name="connsiteY3" fmla="*/ 8503 h 8503"/>
                <a:gd name="connsiteX4" fmla="*/ 10010 w 10010"/>
                <a:gd name="connsiteY4" fmla="*/ 5550 h 8503"/>
                <a:gd name="connsiteX5" fmla="*/ 10010 w 10010"/>
                <a:gd name="connsiteY5" fmla="*/ 0 h 8503"/>
                <a:gd name="connsiteX6" fmla="*/ 0 w 10010"/>
                <a:gd name="connsiteY6" fmla="*/ 125 h 8503"/>
                <a:gd name="connsiteX0" fmla="*/ 0 w 10000"/>
                <a:gd name="connsiteY0" fmla="*/ 37 h 10000"/>
                <a:gd name="connsiteX1" fmla="*/ 10 w 10000"/>
                <a:gd name="connsiteY1" fmla="*/ 6527 h 10000"/>
                <a:gd name="connsiteX2" fmla="*/ 972 w 10000"/>
                <a:gd name="connsiteY2" fmla="*/ 10000 h 10000"/>
                <a:gd name="connsiteX3" fmla="*/ 9038 w 10000"/>
                <a:gd name="connsiteY3" fmla="*/ 10000 h 10000"/>
                <a:gd name="connsiteX4" fmla="*/ 10000 w 10000"/>
                <a:gd name="connsiteY4" fmla="*/ 6527 h 10000"/>
                <a:gd name="connsiteX5" fmla="*/ 10000 w 10000"/>
                <a:gd name="connsiteY5" fmla="*/ 0 h 10000"/>
                <a:gd name="connsiteX6" fmla="*/ 0 w 10000"/>
                <a:gd name="connsiteY6" fmla="*/ 37 h 10000"/>
                <a:gd name="connsiteX0" fmla="*/ 0 w 10000"/>
                <a:gd name="connsiteY0" fmla="*/ 8 h 9971"/>
                <a:gd name="connsiteX1" fmla="*/ 10 w 10000"/>
                <a:gd name="connsiteY1" fmla="*/ 6498 h 9971"/>
                <a:gd name="connsiteX2" fmla="*/ 972 w 10000"/>
                <a:gd name="connsiteY2" fmla="*/ 9971 h 9971"/>
                <a:gd name="connsiteX3" fmla="*/ 9038 w 10000"/>
                <a:gd name="connsiteY3" fmla="*/ 9971 h 9971"/>
                <a:gd name="connsiteX4" fmla="*/ 10000 w 10000"/>
                <a:gd name="connsiteY4" fmla="*/ 6498 h 9971"/>
                <a:gd name="connsiteX5" fmla="*/ 9992 w 10000"/>
                <a:gd name="connsiteY5" fmla="*/ 0 h 9971"/>
                <a:gd name="connsiteX6" fmla="*/ 0 w 10000"/>
                <a:gd name="connsiteY6" fmla="*/ 8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0949537F-98A9-4146-8DF4-81598976B8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88" y="297838"/>
              <a:ext cx="2790888" cy="50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3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Or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2210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bullet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29827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nl-NL"/>
              <a:t>Example footer | July 2018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55" r:id="rId25"/>
    <p:sldLayoutId id="2147483685" r:id="rId26"/>
    <p:sldLayoutId id="2147483686" r:id="rId27"/>
    <p:sldLayoutId id="2147483687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nl-NL"/>
              <a:t>Example footer | July 2018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9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w.waterlander@amsterdamumc.nl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27C79-C680-4A7F-8DF6-D93FA9B64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88" y="1471141"/>
            <a:ext cx="11349671" cy="1152751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sz="3600" b="0" dirty="0" err="1">
                <a:ea typeface="+mn-ea"/>
                <a:cs typeface="+mn-cs"/>
              </a:rPr>
              <a:t>Why</a:t>
            </a:r>
            <a:r>
              <a:rPr lang="nl-NL" sz="3600" b="0" dirty="0">
                <a:ea typeface="+mn-ea"/>
                <a:cs typeface="+mn-cs"/>
              </a:rPr>
              <a:t> health </a:t>
            </a:r>
            <a:r>
              <a:rPr lang="nl-NL" sz="3600" b="0" dirty="0" err="1">
                <a:ea typeface="+mn-ea"/>
                <a:cs typeface="+mn-cs"/>
              </a:rPr>
              <a:t>inequalities</a:t>
            </a:r>
            <a:r>
              <a:rPr lang="nl-NL" sz="3600" b="0" dirty="0">
                <a:ea typeface="+mn-ea"/>
                <a:cs typeface="+mn-cs"/>
              </a:rPr>
              <a:t> </a:t>
            </a:r>
            <a:r>
              <a:rPr lang="nl-NL" sz="3600" b="0" dirty="0" err="1">
                <a:ea typeface="+mn-ea"/>
                <a:cs typeface="+mn-cs"/>
              </a:rPr>
              <a:t>arise</a:t>
            </a:r>
            <a:r>
              <a:rPr lang="nl-NL" sz="3600" b="0" dirty="0">
                <a:ea typeface="+mn-ea"/>
                <a:cs typeface="+mn-cs"/>
              </a:rPr>
              <a:t>, </a:t>
            </a:r>
            <a:br>
              <a:rPr lang="nl-NL" sz="3600" b="0" dirty="0">
                <a:ea typeface="+mn-ea"/>
                <a:cs typeface="+mn-cs"/>
              </a:rPr>
            </a:br>
            <a:r>
              <a:rPr lang="nl-NL" sz="3600" b="0" dirty="0" err="1">
                <a:ea typeface="+mn-ea"/>
                <a:cs typeface="+mn-cs"/>
              </a:rPr>
              <a:t>and</a:t>
            </a:r>
            <a:r>
              <a:rPr lang="nl-NL" sz="3600" b="0" dirty="0">
                <a:ea typeface="+mn-ea"/>
                <a:cs typeface="+mn-cs"/>
              </a:rPr>
              <a:t> </a:t>
            </a:r>
            <a:r>
              <a:rPr lang="nl-NL" sz="3600" b="0" dirty="0" err="1">
                <a:ea typeface="+mn-ea"/>
                <a:cs typeface="+mn-cs"/>
              </a:rPr>
              <a:t>how</a:t>
            </a:r>
            <a:r>
              <a:rPr lang="nl-NL" sz="3600" b="0" dirty="0">
                <a:ea typeface="+mn-ea"/>
                <a:cs typeface="+mn-cs"/>
              </a:rPr>
              <a:t> </a:t>
            </a:r>
            <a:r>
              <a:rPr lang="nl-NL" sz="3600" b="0" dirty="0" err="1">
                <a:ea typeface="+mn-ea"/>
                <a:cs typeface="+mn-cs"/>
              </a:rPr>
              <a:t>to</a:t>
            </a:r>
            <a:r>
              <a:rPr lang="nl-NL" sz="3600" b="0" dirty="0">
                <a:ea typeface="+mn-ea"/>
                <a:cs typeface="+mn-cs"/>
              </a:rPr>
              <a:t> </a:t>
            </a:r>
            <a:r>
              <a:rPr lang="nl-NL" sz="3600" b="0" dirty="0" err="1">
                <a:ea typeface="+mn-ea"/>
                <a:cs typeface="+mn-cs"/>
              </a:rPr>
              <a:t>effectively</a:t>
            </a:r>
            <a:r>
              <a:rPr lang="nl-NL" sz="3600" b="0" dirty="0">
                <a:ea typeface="+mn-ea"/>
                <a:cs typeface="+mn-cs"/>
              </a:rPr>
              <a:t> </a:t>
            </a:r>
            <a:r>
              <a:rPr lang="nl-NL" sz="3600" b="0" dirty="0" err="1">
                <a:ea typeface="+mn-ea"/>
                <a:cs typeface="+mn-cs"/>
              </a:rPr>
              <a:t>combat</a:t>
            </a:r>
            <a:r>
              <a:rPr lang="nl-NL" sz="3600" b="0" dirty="0">
                <a:ea typeface="+mn-ea"/>
                <a:cs typeface="+mn-cs"/>
              </a:rPr>
              <a:t> </a:t>
            </a:r>
            <a:r>
              <a:rPr lang="nl-NL" sz="3600" b="0" dirty="0" err="1">
                <a:ea typeface="+mn-ea"/>
                <a:cs typeface="+mn-cs"/>
              </a:rPr>
              <a:t>them</a:t>
            </a:r>
            <a:br>
              <a:rPr lang="nl-NL" sz="3600" b="0" dirty="0">
                <a:ea typeface="+mn-ea"/>
                <a:cs typeface="+mn-cs"/>
              </a:rPr>
            </a:br>
            <a:r>
              <a:rPr lang="en-US" sz="3600" b="0" dirty="0">
                <a:ea typeface="+mn-ea"/>
                <a:cs typeface="+mn-cs"/>
              </a:rPr>
              <a:t>	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9CBB0D-5C54-4D58-8000-D86D3E690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234" y="2623892"/>
            <a:ext cx="11324580" cy="65314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800" dirty="0"/>
              <a:t>EPSO conference, Utrecht, December 12 2024</a:t>
            </a:r>
            <a:endParaRPr lang="en-US" sz="2800" i="1" noProof="0" dirty="0"/>
          </a:p>
          <a:p>
            <a:pPr algn="ctr"/>
            <a:r>
              <a:rPr lang="en-US" sz="2800" i="1" noProof="0" dirty="0"/>
              <a:t>Karien Stronks, dept. of Public and Occupational Health, Amsterdam UMC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9E0864B0-44FE-4A65-9018-5BBCEEE4C0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23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38" y="1593959"/>
            <a:ext cx="4160839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46" y="1593959"/>
            <a:ext cx="33067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41A9D9F-AE76-53A5-5CAE-839745F1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724" y="4894852"/>
            <a:ext cx="10515600" cy="1325563"/>
          </a:xfrm>
        </p:spPr>
        <p:txBody>
          <a:bodyPr/>
          <a:lstStyle/>
          <a:p>
            <a:r>
              <a:rPr lang="nl-NL" dirty="0" err="1">
                <a:solidFill>
                  <a:srgbClr val="009CB4"/>
                </a:solidFill>
              </a:rPr>
              <a:t>This</a:t>
            </a:r>
            <a:r>
              <a:rPr lang="nl-NL" dirty="0">
                <a:solidFill>
                  <a:srgbClr val="009CB4"/>
                </a:solidFill>
              </a:rPr>
              <a:t> is </a:t>
            </a:r>
            <a:r>
              <a:rPr lang="nl-NL" dirty="0" err="1">
                <a:solidFill>
                  <a:srgbClr val="009CB4"/>
                </a:solidFill>
              </a:rPr>
              <a:t>too</a:t>
            </a:r>
            <a:r>
              <a:rPr lang="nl-NL" dirty="0">
                <a:solidFill>
                  <a:srgbClr val="009CB4"/>
                </a:solidFill>
              </a:rPr>
              <a:t> </a:t>
            </a:r>
            <a:r>
              <a:rPr lang="nl-NL" dirty="0" err="1">
                <a:solidFill>
                  <a:srgbClr val="009CB4"/>
                </a:solidFill>
              </a:rPr>
              <a:t>simple</a:t>
            </a:r>
            <a:r>
              <a:rPr lang="nl-NL" dirty="0">
                <a:solidFill>
                  <a:srgbClr val="009CB4"/>
                </a:solidFill>
              </a:rPr>
              <a:t> </a:t>
            </a:r>
            <a:r>
              <a:rPr lang="nl-NL" dirty="0" err="1">
                <a:solidFill>
                  <a:srgbClr val="009CB4"/>
                </a:solidFill>
              </a:rPr>
              <a:t>an</a:t>
            </a:r>
            <a:r>
              <a:rPr lang="nl-NL" dirty="0">
                <a:solidFill>
                  <a:srgbClr val="009CB4"/>
                </a:solidFill>
              </a:rPr>
              <a:t> </a:t>
            </a:r>
            <a:r>
              <a:rPr lang="nl-NL" dirty="0" err="1">
                <a:solidFill>
                  <a:srgbClr val="009CB4"/>
                </a:solidFill>
              </a:rPr>
              <a:t>answer</a:t>
            </a:r>
            <a:endParaRPr lang="nl-NL" dirty="0">
              <a:solidFill>
                <a:srgbClr val="009C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8827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33894CB1-08A3-85C5-13B7-D67A4E09A6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20" y="1644836"/>
            <a:ext cx="6240000" cy="4680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41A9D9F-AE76-53A5-5CAE-839745F1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88" y="533164"/>
            <a:ext cx="10515600" cy="1325563"/>
          </a:xfrm>
        </p:spPr>
        <p:txBody>
          <a:bodyPr/>
          <a:lstStyle/>
          <a:p>
            <a:r>
              <a:rPr lang="nl-NL" dirty="0" err="1">
                <a:solidFill>
                  <a:srgbClr val="009CB4"/>
                </a:solidFill>
              </a:rPr>
              <a:t>Causes</a:t>
            </a:r>
            <a:r>
              <a:rPr lang="nl-NL" dirty="0">
                <a:solidFill>
                  <a:srgbClr val="009CB4"/>
                </a:solidFill>
              </a:rPr>
              <a:t> of </a:t>
            </a:r>
            <a:r>
              <a:rPr lang="nl-NL" dirty="0" err="1">
                <a:solidFill>
                  <a:srgbClr val="009CB4"/>
                </a:solidFill>
              </a:rPr>
              <a:t>the</a:t>
            </a:r>
            <a:r>
              <a:rPr lang="nl-NL" dirty="0">
                <a:solidFill>
                  <a:srgbClr val="009CB4"/>
                </a:solidFill>
              </a:rPr>
              <a:t> </a:t>
            </a:r>
            <a:r>
              <a:rPr lang="nl-NL" dirty="0" err="1">
                <a:solidFill>
                  <a:srgbClr val="009CB4"/>
                </a:solidFill>
              </a:rPr>
              <a:t>causes</a:t>
            </a:r>
            <a:r>
              <a:rPr lang="nl-NL" dirty="0">
                <a:solidFill>
                  <a:srgbClr val="009CB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029044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74" y="861195"/>
            <a:ext cx="11222809" cy="1325563"/>
          </a:xfrm>
        </p:spPr>
        <p:txBody>
          <a:bodyPr/>
          <a:lstStyle/>
          <a:p>
            <a:r>
              <a:rPr lang="en-US" noProof="0" dirty="0"/>
              <a:t>Increasing </a:t>
            </a:r>
            <a:r>
              <a:rPr lang="en-US" dirty="0"/>
              <a:t>attention for c</a:t>
            </a:r>
            <a:r>
              <a:rPr lang="en-US" noProof="0" dirty="0" err="1"/>
              <a:t>omplex</a:t>
            </a:r>
            <a:r>
              <a:rPr lang="en-US" noProof="0" dirty="0"/>
              <a:t> system approaches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160F0-CDA7-42C4-9086-FFFCE783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294" y="2139291"/>
            <a:ext cx="10614740" cy="3751308"/>
          </a:xfrm>
        </p:spPr>
        <p:txBody>
          <a:bodyPr>
            <a:normAutofit lnSpcReduction="10000"/>
          </a:bodyPr>
          <a:lstStyle/>
          <a:p>
            <a:pPr marL="457200" lvl="1" indent="0">
              <a:spcBef>
                <a:spcPct val="0"/>
              </a:spcBef>
              <a:buSzPct val="80000"/>
              <a:buNone/>
              <a:defRPr/>
            </a:pPr>
            <a:endParaRPr lang="nl-NL" sz="2800" dirty="0"/>
          </a:p>
          <a:p>
            <a:pPr algn="l"/>
            <a:r>
              <a:rPr lang="en-US" sz="2500" dirty="0"/>
              <a:t>Population health is an emergent outcome of complex systems that operate across spatial and temporal scales, from cells to society,  </a:t>
            </a:r>
          </a:p>
          <a:p>
            <a:pPr algn="l"/>
            <a:endParaRPr lang="en-US" sz="2500" dirty="0"/>
          </a:p>
          <a:p>
            <a:pPr algn="l"/>
            <a:r>
              <a:rPr lang="en-US" sz="2500" dirty="0"/>
              <a:t>and accordingly is not reducible to the impact of single factors such as smoking or diet</a:t>
            </a:r>
          </a:p>
          <a:p>
            <a:pPr algn="l"/>
            <a:endParaRPr lang="en-US" altLang="nl-NL" sz="2500" dirty="0"/>
          </a:p>
          <a:p>
            <a:pPr algn="l"/>
            <a:r>
              <a:rPr lang="en-US" altLang="nl-NL" sz="2500" dirty="0"/>
              <a:t>Considering the whole as well as its parts</a:t>
            </a:r>
            <a:endParaRPr lang="nl-NL" altLang="nl-NL" sz="2500" dirty="0"/>
          </a:p>
          <a:p>
            <a:pPr>
              <a:spcBef>
                <a:spcPct val="0"/>
              </a:spcBef>
              <a:buSzPct val="80000"/>
              <a:defRPr/>
            </a:pPr>
            <a:endParaRPr lang="nl-NL" altLang="nl-NL" sz="2500" dirty="0"/>
          </a:p>
          <a:p>
            <a:pPr marL="457200" lvl="1" indent="0">
              <a:buNone/>
            </a:pPr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521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endParaRPr lang="nl-NL" altLang="nl-NL"/>
          </a:p>
        </p:txBody>
      </p:sp>
      <p:sp>
        <p:nvSpPr>
          <p:cNvPr id="87043" name="Ondertitel 2"/>
          <p:cNvSpPr>
            <a:spLocks noGrp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123444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81446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3DE55EF5-A927-4A4C-A4D8-D98362A32D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465171"/>
              </p:ext>
            </p:extLst>
          </p:nvPr>
        </p:nvGraphicFramePr>
        <p:xfrm>
          <a:off x="2334508" y="2104683"/>
          <a:ext cx="5731510" cy="3709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EAA8DA44-988B-3885-7F04-33A541EF4617}"/>
              </a:ext>
            </a:extLst>
          </p:cNvPr>
          <p:cNvSpPr txBox="1"/>
          <p:nvPr/>
        </p:nvSpPr>
        <p:spPr>
          <a:xfrm>
            <a:off x="214603" y="6012720"/>
            <a:ext cx="1755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SARS-CoV-2 infection and vaccination status </a:t>
            </a:r>
            <a:r>
              <a:rPr lang="en-US" sz="16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among HELIUS participants with a positive SARS-CoV-2 WANTAI ELISA </a:t>
            </a:r>
          </a:p>
          <a:p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antibody test result, per ethnic group, Amsterdam, the Netherlands, May 17, 2022 - November 21, 2022 (n=1,460). </a:t>
            </a:r>
            <a:endParaRPr lang="nl-N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ea typeface="Calibri" panose="020F0502020204030204" pitchFamily="34" charset="0"/>
                <a:cs typeface="Times New Roman" panose="02020603050405020304" pitchFamily="18" charset="0"/>
              </a:rPr>
              <a:t>(Campman et al. 2024 </a:t>
            </a:r>
            <a:r>
              <a:rPr lang="nl-NL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nl-NL" sz="1600" dirty="0">
                <a:ea typeface="Calibri" panose="020F0502020204030204" pitchFamily="34" charset="0"/>
                <a:cs typeface="Times New Roman" panose="02020603050405020304" pitchFamily="18" charset="0"/>
              </a:rPr>
              <a:t> review)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D4544E7-C6BB-4884-1861-65E3C2EE8316}"/>
              </a:ext>
            </a:extLst>
          </p:cNvPr>
          <p:cNvSpPr txBox="1"/>
          <p:nvPr/>
        </p:nvSpPr>
        <p:spPr>
          <a:xfrm>
            <a:off x="447870" y="582878"/>
            <a:ext cx="119042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 err="1">
                <a:solidFill>
                  <a:srgbClr val="009CB4"/>
                </a:solidFill>
                <a:latin typeface="+mj-lt"/>
                <a:ea typeface="+mj-ea"/>
                <a:cs typeface="+mj-cs"/>
              </a:rPr>
              <a:t>Similarly</a:t>
            </a:r>
            <a:r>
              <a:rPr lang="nl-NL" sz="4000" b="1" dirty="0">
                <a:solidFill>
                  <a:srgbClr val="009CB4"/>
                </a:solidFill>
                <a:latin typeface="+mj-lt"/>
                <a:ea typeface="+mj-ea"/>
                <a:cs typeface="+mj-cs"/>
              </a:rPr>
              <a:t>, in health care, health </a:t>
            </a:r>
            <a:r>
              <a:rPr lang="nl-NL" sz="4000" b="1" dirty="0" err="1">
                <a:solidFill>
                  <a:srgbClr val="009CB4"/>
                </a:solidFill>
                <a:latin typeface="+mj-lt"/>
                <a:ea typeface="+mj-ea"/>
                <a:cs typeface="+mj-cs"/>
              </a:rPr>
              <a:t>inequalities</a:t>
            </a:r>
            <a:r>
              <a:rPr lang="nl-NL" sz="4000" b="1" dirty="0">
                <a:solidFill>
                  <a:srgbClr val="009CB4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nl-NL" sz="4000" b="1" dirty="0" err="1">
                <a:solidFill>
                  <a:srgbClr val="009CB4"/>
                </a:solidFill>
                <a:latin typeface="+mj-lt"/>
                <a:ea typeface="+mj-ea"/>
                <a:cs typeface="+mj-cs"/>
              </a:rPr>
              <a:t>can</a:t>
            </a:r>
            <a:r>
              <a:rPr lang="nl-NL" sz="4000" b="1" dirty="0">
                <a:solidFill>
                  <a:srgbClr val="009CB4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4000" b="1" dirty="0" err="1">
                <a:solidFill>
                  <a:srgbClr val="009CB4"/>
                </a:solidFill>
                <a:latin typeface="+mj-lt"/>
                <a:ea typeface="+mj-ea"/>
                <a:cs typeface="+mj-cs"/>
              </a:rPr>
              <a:t>be</a:t>
            </a:r>
            <a:r>
              <a:rPr lang="nl-NL" sz="4000" b="1" dirty="0">
                <a:solidFill>
                  <a:srgbClr val="009CB4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4000" b="1" dirty="0" err="1">
                <a:solidFill>
                  <a:srgbClr val="009CB4"/>
                </a:solidFill>
                <a:latin typeface="+mj-lt"/>
                <a:ea typeface="+mj-ea"/>
                <a:cs typeface="+mj-cs"/>
              </a:rPr>
              <a:t>seen</a:t>
            </a:r>
            <a:r>
              <a:rPr lang="nl-NL" sz="4000" b="1" dirty="0">
                <a:solidFill>
                  <a:srgbClr val="009CB4"/>
                </a:solidFill>
                <a:latin typeface="+mj-lt"/>
                <a:ea typeface="+mj-ea"/>
                <a:cs typeface="+mj-cs"/>
              </a:rPr>
              <a:t> as </a:t>
            </a:r>
            <a:r>
              <a:rPr lang="nl-NL" sz="4000" b="1" dirty="0" err="1">
                <a:solidFill>
                  <a:srgbClr val="009CB4"/>
                </a:solidFill>
                <a:latin typeface="+mj-lt"/>
                <a:ea typeface="+mj-ea"/>
                <a:cs typeface="+mj-cs"/>
              </a:rPr>
              <a:t>outcome</a:t>
            </a:r>
            <a:r>
              <a:rPr lang="nl-NL" sz="4000" b="1" dirty="0">
                <a:solidFill>
                  <a:srgbClr val="009CB4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nl-NL" sz="4000" b="1" dirty="0" err="1">
                <a:solidFill>
                  <a:srgbClr val="009CB4"/>
                </a:solidFill>
                <a:latin typeface="+mj-lt"/>
                <a:ea typeface="+mj-ea"/>
                <a:cs typeface="+mj-cs"/>
              </a:rPr>
              <a:t>how</a:t>
            </a:r>
            <a:r>
              <a:rPr lang="nl-NL" sz="4000" b="1" dirty="0">
                <a:solidFill>
                  <a:srgbClr val="009CB4"/>
                </a:solidFill>
                <a:latin typeface="+mj-lt"/>
                <a:ea typeface="+mj-ea"/>
                <a:cs typeface="+mj-cs"/>
              </a:rPr>
              <a:t> care is </a:t>
            </a:r>
            <a:r>
              <a:rPr lang="nl-NL" sz="4000" b="1" dirty="0" err="1">
                <a:solidFill>
                  <a:srgbClr val="009CB4"/>
                </a:solidFill>
                <a:latin typeface="+mj-lt"/>
                <a:ea typeface="+mj-ea"/>
                <a:cs typeface="+mj-cs"/>
              </a:rPr>
              <a:t>organised</a:t>
            </a:r>
            <a:endParaRPr lang="nl-NL" sz="4000" b="1" dirty="0">
              <a:solidFill>
                <a:srgbClr val="009CB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7632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74" y="861195"/>
            <a:ext cx="11222809" cy="1325563"/>
          </a:xfrm>
        </p:spPr>
        <p:txBody>
          <a:bodyPr/>
          <a:lstStyle/>
          <a:p>
            <a:r>
              <a:rPr lang="en-US" dirty="0"/>
              <a:t>Why are health inequalities persistent? </a:t>
            </a:r>
            <a:endParaRPr lang="en-US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160F0-CDA7-42C4-9086-FFFCE783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294" y="2139291"/>
            <a:ext cx="10614740" cy="3751308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nl-NL" sz="2800" dirty="0" err="1"/>
              <a:t>ChatGPT</a:t>
            </a:r>
            <a:r>
              <a:rPr lang="nl-NL" sz="2800" dirty="0"/>
              <a:t>: </a:t>
            </a:r>
          </a:p>
          <a:p>
            <a:pPr lvl="1"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en-US" sz="2000" dirty="0">
                <a:solidFill>
                  <a:srgbClr val="374151"/>
                </a:solidFill>
              </a:rPr>
              <a:t>”H</a:t>
            </a:r>
            <a:r>
              <a:rPr lang="en-US" sz="2000" b="0" i="0" dirty="0">
                <a:solidFill>
                  <a:srgbClr val="374151"/>
                </a:solidFill>
                <a:effectLst/>
              </a:rPr>
              <a:t>ealth inequalities persist for a variety of </a:t>
            </a:r>
            <a:r>
              <a:rPr lang="en-US" sz="2000" b="0" dirty="0">
                <a:solidFill>
                  <a:srgbClr val="FF0000"/>
                </a:solidFill>
                <a:effectLst/>
              </a:rPr>
              <a:t>complex</a:t>
            </a:r>
            <a:r>
              <a:rPr lang="en-US" sz="2000" b="0" dirty="0">
                <a:solidFill>
                  <a:srgbClr val="374151"/>
                </a:solidFill>
                <a:effectLst/>
              </a:rPr>
              <a:t> and </a:t>
            </a:r>
            <a:r>
              <a:rPr lang="en-US" sz="2000" b="0" dirty="0">
                <a:solidFill>
                  <a:srgbClr val="FF0000"/>
                </a:solidFill>
                <a:effectLst/>
              </a:rPr>
              <a:t>interconnected</a:t>
            </a:r>
            <a:r>
              <a:rPr lang="en-US" sz="2000" b="0" dirty="0">
                <a:solidFill>
                  <a:srgbClr val="374151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374151"/>
                </a:solidFill>
                <a:effectLst/>
              </a:rPr>
              <a:t>reasons, and addressing them requires a </a:t>
            </a:r>
            <a:r>
              <a:rPr lang="en-US" sz="2000" b="0" i="0" dirty="0">
                <a:solidFill>
                  <a:srgbClr val="FF0000"/>
                </a:solidFill>
                <a:effectLst/>
              </a:rPr>
              <a:t>comprehensive</a:t>
            </a:r>
            <a:r>
              <a:rPr lang="en-US" sz="2000" b="0" i="0" dirty="0">
                <a:solidFill>
                  <a:srgbClr val="374151"/>
                </a:solidFill>
                <a:effectLst/>
              </a:rPr>
              <a:t> understanding of the social, economic, and environmental factors that contribute to disparities in health outcomes.”</a:t>
            </a:r>
          </a:p>
          <a:p>
            <a:pPr lvl="1"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endParaRPr lang="en-US" sz="2000" dirty="0">
              <a:solidFill>
                <a:srgbClr val="374151"/>
              </a:solidFill>
            </a:endParaRPr>
          </a:p>
          <a:p>
            <a:pPr lvl="1"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en-US" sz="2000" dirty="0">
                <a:solidFill>
                  <a:srgbClr val="374151"/>
                </a:solidFill>
              </a:rPr>
              <a:t>[list of factors]</a:t>
            </a:r>
          </a:p>
          <a:p>
            <a:pPr lvl="1"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endParaRPr lang="en-US" sz="2000" dirty="0">
              <a:solidFill>
                <a:srgbClr val="374151"/>
              </a:solidFill>
            </a:endParaRPr>
          </a:p>
          <a:p>
            <a:pPr lvl="1"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en-US" sz="2000" dirty="0">
                <a:solidFill>
                  <a:srgbClr val="374151"/>
                </a:solidFill>
              </a:rPr>
              <a:t>“Addressing persistent health inequalities requires a </a:t>
            </a:r>
            <a:r>
              <a:rPr lang="en-US" sz="2000" dirty="0">
                <a:solidFill>
                  <a:srgbClr val="FF0000"/>
                </a:solidFill>
              </a:rPr>
              <a:t>multi-faceted</a:t>
            </a:r>
            <a:r>
              <a:rPr lang="en-US" sz="2000" dirty="0">
                <a:solidFill>
                  <a:srgbClr val="374151"/>
                </a:solidFill>
              </a:rPr>
              <a:t> approach that involves changes at </a:t>
            </a:r>
            <a:r>
              <a:rPr lang="en-US" sz="2000" dirty="0">
                <a:solidFill>
                  <a:srgbClr val="FF0000"/>
                </a:solidFill>
              </a:rPr>
              <a:t>individual, community, and societal levels</a:t>
            </a:r>
            <a:r>
              <a:rPr lang="en-US" sz="2000" dirty="0">
                <a:solidFill>
                  <a:srgbClr val="374151"/>
                </a:solidFill>
              </a:rPr>
              <a:t>. Efforts should include policy interventions, community engagement, education, and targeted initiatives to reduce disparities and improve overall population health.”</a:t>
            </a:r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endParaRPr lang="nl-NL" sz="2800" dirty="0"/>
          </a:p>
          <a:p>
            <a:pPr marL="914400" lvl="1" indent="-457200">
              <a:spcBef>
                <a:spcPct val="0"/>
              </a:spcBef>
              <a:buSzPct val="80000"/>
              <a:buFont typeface="+mj-lt"/>
              <a:buAutoNum type="arabicPeriod" startAt="2"/>
              <a:defRPr/>
            </a:pPr>
            <a:endParaRPr lang="nl-NL" sz="2800" dirty="0"/>
          </a:p>
          <a:p>
            <a:pPr>
              <a:spcBef>
                <a:spcPct val="0"/>
              </a:spcBef>
              <a:buSzPct val="80000"/>
              <a:defRPr/>
            </a:pPr>
            <a:endParaRPr lang="nl-NL" altLang="nl-NL" sz="2500" i="1" dirty="0"/>
          </a:p>
          <a:p>
            <a:pPr lvl="1">
              <a:spcBef>
                <a:spcPct val="0"/>
              </a:spcBef>
              <a:buSzPct val="80000"/>
              <a:defRPr/>
            </a:pPr>
            <a:endParaRPr lang="nl-NL" altLang="nl-NL" sz="2500" i="1" dirty="0"/>
          </a:p>
          <a:p>
            <a:pPr>
              <a:spcBef>
                <a:spcPct val="0"/>
              </a:spcBef>
              <a:buSzPct val="80000"/>
              <a:defRPr/>
            </a:pPr>
            <a:endParaRPr lang="nl-NL" altLang="nl-NL" sz="2500" dirty="0"/>
          </a:p>
          <a:p>
            <a:pPr marL="457200" lvl="1" indent="0">
              <a:buNone/>
            </a:pPr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937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74" y="861195"/>
            <a:ext cx="11222809" cy="1325563"/>
          </a:xfrm>
        </p:spPr>
        <p:txBody>
          <a:bodyPr/>
          <a:lstStyle/>
          <a:p>
            <a:r>
              <a:rPr lang="en-US" dirty="0"/>
              <a:t>My contribution </a:t>
            </a:r>
            <a:endParaRPr lang="en-US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160F0-CDA7-42C4-9086-FFFCE783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294" y="2139291"/>
            <a:ext cx="10614740" cy="375130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endParaRPr lang="nl-NL" sz="2800" dirty="0"/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nl-NL" sz="2800" dirty="0"/>
              <a:t>Health </a:t>
            </a:r>
            <a:r>
              <a:rPr lang="nl-NL" sz="2800" dirty="0" err="1"/>
              <a:t>inequalities</a:t>
            </a:r>
            <a:r>
              <a:rPr lang="nl-NL" sz="2800" dirty="0"/>
              <a:t>: a few </a:t>
            </a:r>
            <a:r>
              <a:rPr lang="nl-NL" sz="2800" dirty="0" err="1"/>
              <a:t>examples</a:t>
            </a:r>
            <a:r>
              <a:rPr lang="nl-NL" sz="2800" dirty="0"/>
              <a:t> </a:t>
            </a:r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endParaRPr lang="nl-NL" sz="2800" dirty="0"/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nl-NL" sz="2800" dirty="0" err="1"/>
              <a:t>They</a:t>
            </a:r>
            <a:r>
              <a:rPr lang="nl-NL" sz="2800" dirty="0"/>
              <a:t> </a:t>
            </a:r>
            <a:r>
              <a:rPr lang="nl-NL" sz="2800" dirty="0" err="1"/>
              <a:t>arise</a:t>
            </a:r>
            <a:r>
              <a:rPr lang="nl-NL" sz="2800" dirty="0"/>
              <a:t> as a </a:t>
            </a:r>
            <a:r>
              <a:rPr lang="nl-NL" sz="2800" dirty="0" err="1"/>
              <a:t>consequence</a:t>
            </a:r>
            <a:r>
              <a:rPr lang="nl-NL" sz="2800" dirty="0"/>
              <a:t> of </a:t>
            </a:r>
            <a:r>
              <a:rPr lang="nl-NL" sz="2800" dirty="0" err="1"/>
              <a:t>societal</a:t>
            </a:r>
            <a:r>
              <a:rPr lang="nl-NL" sz="2800" dirty="0"/>
              <a:t> </a:t>
            </a:r>
            <a:r>
              <a:rPr lang="nl-NL" sz="2800" dirty="0" err="1"/>
              <a:t>structures</a:t>
            </a:r>
            <a:r>
              <a:rPr lang="nl-NL" sz="2800" dirty="0"/>
              <a:t> </a:t>
            </a:r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endParaRPr lang="nl-NL" sz="2800" dirty="0"/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nl-NL" sz="2800" i="1" dirty="0" err="1"/>
              <a:t>Implications</a:t>
            </a:r>
            <a:r>
              <a:rPr lang="nl-NL" sz="2800" i="1" dirty="0"/>
              <a:t> </a:t>
            </a:r>
            <a:r>
              <a:rPr lang="nl-NL" sz="2800" i="1" dirty="0" err="1"/>
              <a:t>for</a:t>
            </a:r>
            <a:r>
              <a:rPr lang="nl-NL" sz="2800" i="1" dirty="0"/>
              <a:t> </a:t>
            </a:r>
            <a:r>
              <a:rPr lang="nl-NL" sz="2800" i="1" dirty="0" err="1"/>
              <a:t>supervisory</a:t>
            </a:r>
            <a:r>
              <a:rPr lang="nl-NL" sz="2800" i="1" dirty="0"/>
              <a:t> </a:t>
            </a:r>
            <a:r>
              <a:rPr lang="nl-NL" sz="2800" i="1" dirty="0" err="1"/>
              <a:t>organisations</a:t>
            </a:r>
            <a:r>
              <a:rPr lang="nl-NL" sz="2800" i="1" dirty="0"/>
              <a:t> in health care</a:t>
            </a:r>
          </a:p>
          <a:p>
            <a:pPr>
              <a:spcBef>
                <a:spcPct val="0"/>
              </a:spcBef>
              <a:buSzPct val="80000"/>
              <a:defRPr/>
            </a:pPr>
            <a:endParaRPr lang="nl-NL" altLang="nl-NL" sz="2500" i="1" dirty="0"/>
          </a:p>
          <a:p>
            <a:pPr lvl="1">
              <a:spcBef>
                <a:spcPct val="0"/>
              </a:spcBef>
              <a:buSzPct val="80000"/>
              <a:defRPr/>
            </a:pPr>
            <a:endParaRPr lang="nl-NL" altLang="nl-NL" sz="2500" i="1" dirty="0"/>
          </a:p>
          <a:p>
            <a:pPr>
              <a:spcBef>
                <a:spcPct val="0"/>
              </a:spcBef>
              <a:buSzPct val="80000"/>
              <a:defRPr/>
            </a:pPr>
            <a:endParaRPr lang="nl-NL" altLang="nl-NL" sz="2500" dirty="0"/>
          </a:p>
          <a:p>
            <a:pPr marL="457200" lvl="1" indent="0">
              <a:buNone/>
            </a:pPr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88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74" y="861195"/>
            <a:ext cx="11222809" cy="1325563"/>
          </a:xfrm>
        </p:spPr>
        <p:txBody>
          <a:bodyPr/>
          <a:lstStyle/>
          <a:p>
            <a:r>
              <a:rPr lang="en-US" dirty="0"/>
              <a:t>Possible implications (for discussion)</a:t>
            </a:r>
            <a:endParaRPr lang="en-US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160F0-CDA7-42C4-9086-FFFCE783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74" y="2532483"/>
            <a:ext cx="10614740" cy="375130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4000"/>
              </a:lnSpc>
              <a:spcBef>
                <a:spcPct val="0"/>
              </a:spcBef>
              <a:buSzPct val="80000"/>
              <a:buNone/>
              <a:defRPr/>
            </a:pPr>
            <a:r>
              <a:rPr lang="nl-NL" sz="2800" dirty="0"/>
              <a:t>Important </a:t>
            </a:r>
            <a:r>
              <a:rPr lang="nl-NL" sz="2800" dirty="0" err="1"/>
              <a:t>strategies</a:t>
            </a:r>
            <a:r>
              <a:rPr lang="nl-NL" sz="2800" dirty="0"/>
              <a:t>, </a:t>
            </a:r>
            <a:r>
              <a:rPr lang="nl-NL" sz="2800" dirty="0" err="1"/>
              <a:t>from</a:t>
            </a:r>
            <a:r>
              <a:rPr lang="nl-NL" sz="2800" dirty="0"/>
              <a:t> </a:t>
            </a:r>
            <a:r>
              <a:rPr lang="nl-NL" sz="2800" dirty="0" err="1"/>
              <a:t>the</a:t>
            </a:r>
            <a:r>
              <a:rPr lang="nl-NL" sz="2800" dirty="0"/>
              <a:t> </a:t>
            </a:r>
            <a:r>
              <a:rPr lang="nl-NL" sz="2800" dirty="0" err="1"/>
              <a:t>perspective</a:t>
            </a:r>
            <a:r>
              <a:rPr lang="nl-NL" sz="2800" dirty="0"/>
              <a:t> of </a:t>
            </a:r>
            <a:r>
              <a:rPr lang="nl-NL" sz="2800" dirty="0" err="1"/>
              <a:t>supervisory</a:t>
            </a:r>
            <a:r>
              <a:rPr lang="nl-NL" sz="2800" dirty="0"/>
              <a:t> </a:t>
            </a:r>
            <a:r>
              <a:rPr lang="nl-NL" sz="2800" dirty="0" err="1"/>
              <a:t>organisations</a:t>
            </a:r>
            <a:r>
              <a:rPr lang="nl-NL" sz="2800" dirty="0"/>
              <a:t> in health care (no </a:t>
            </a:r>
            <a:r>
              <a:rPr lang="nl-NL" sz="2800" dirty="0" err="1"/>
              <a:t>silver</a:t>
            </a:r>
            <a:r>
              <a:rPr lang="nl-NL" sz="2800" dirty="0"/>
              <a:t> </a:t>
            </a:r>
            <a:r>
              <a:rPr lang="nl-NL" sz="2800" dirty="0" err="1"/>
              <a:t>bullet</a:t>
            </a:r>
            <a:r>
              <a:rPr lang="nl-NL" sz="2800" dirty="0"/>
              <a:t>!):</a:t>
            </a:r>
          </a:p>
          <a:p>
            <a:pPr marL="0" indent="0">
              <a:lnSpc>
                <a:spcPct val="114000"/>
              </a:lnSpc>
              <a:spcBef>
                <a:spcPct val="0"/>
              </a:spcBef>
              <a:buSzPct val="80000"/>
              <a:buNone/>
              <a:defRPr/>
            </a:pPr>
            <a:endParaRPr lang="nl-NL" sz="2800" dirty="0"/>
          </a:p>
          <a:p>
            <a:pPr marL="514350" indent="-514350">
              <a:lnSpc>
                <a:spcPct val="114000"/>
              </a:lnSpc>
              <a:spcBef>
                <a:spcPct val="0"/>
              </a:spcBef>
              <a:buSzPct val="80000"/>
              <a:buFont typeface="+mj-lt"/>
              <a:buAutoNum type="arabicPeriod"/>
              <a:defRPr/>
            </a:pPr>
            <a:r>
              <a:rPr lang="nl-NL" sz="2800" dirty="0"/>
              <a:t>A more </a:t>
            </a:r>
            <a:r>
              <a:rPr lang="nl-NL" sz="2800" dirty="0" err="1"/>
              <a:t>balanced</a:t>
            </a:r>
            <a:r>
              <a:rPr lang="nl-NL" sz="2800" dirty="0"/>
              <a:t> </a:t>
            </a:r>
            <a:r>
              <a:rPr lang="nl-NL" sz="2800" dirty="0" err="1"/>
              <a:t>allocation</a:t>
            </a:r>
            <a:r>
              <a:rPr lang="nl-NL" sz="2800" dirty="0"/>
              <a:t> of resources </a:t>
            </a:r>
            <a:r>
              <a:rPr lang="nl-NL" sz="2800" dirty="0" err="1"/>
              <a:t>between</a:t>
            </a:r>
            <a:r>
              <a:rPr lang="nl-NL" sz="2800" dirty="0"/>
              <a:t> prevention </a:t>
            </a:r>
            <a:r>
              <a:rPr lang="nl-NL" sz="2800" dirty="0" err="1"/>
              <a:t>and</a:t>
            </a:r>
            <a:r>
              <a:rPr lang="nl-NL" sz="2800" dirty="0"/>
              <a:t> treatment </a:t>
            </a:r>
          </a:p>
          <a:p>
            <a:pPr marL="514350" indent="-514350">
              <a:lnSpc>
                <a:spcPct val="114000"/>
              </a:lnSpc>
              <a:spcBef>
                <a:spcPct val="0"/>
              </a:spcBef>
              <a:buSzPct val="80000"/>
              <a:buFont typeface="+mj-lt"/>
              <a:buAutoNum type="arabicPeriod"/>
              <a:defRPr/>
            </a:pPr>
            <a:endParaRPr lang="nl-NL" sz="2800" dirty="0"/>
          </a:p>
          <a:p>
            <a:pPr marL="514350" indent="-514350">
              <a:lnSpc>
                <a:spcPct val="114000"/>
              </a:lnSpc>
              <a:spcBef>
                <a:spcPct val="0"/>
              </a:spcBef>
              <a:buSzPct val="80000"/>
              <a:buFont typeface="+mj-lt"/>
              <a:buAutoNum type="arabicPeriod"/>
              <a:defRPr/>
            </a:pPr>
            <a:r>
              <a:rPr lang="nl-NL" sz="2800" dirty="0"/>
              <a:t>A </a:t>
            </a:r>
            <a:r>
              <a:rPr lang="nl-NL" sz="2800" dirty="0" err="1"/>
              <a:t>systematic</a:t>
            </a:r>
            <a:r>
              <a:rPr lang="nl-NL" sz="2800" dirty="0"/>
              <a:t> </a:t>
            </a:r>
            <a:r>
              <a:rPr lang="nl-NL" sz="2800" dirty="0" err="1"/>
              <a:t>evaluation</a:t>
            </a:r>
            <a:r>
              <a:rPr lang="nl-NL" sz="2800" dirty="0"/>
              <a:t> of </a:t>
            </a:r>
            <a:r>
              <a:rPr lang="nl-NL" sz="2800" dirty="0" err="1"/>
              <a:t>the</a:t>
            </a:r>
            <a:r>
              <a:rPr lang="nl-NL" sz="2800" dirty="0"/>
              <a:t> impact of </a:t>
            </a:r>
            <a:r>
              <a:rPr lang="nl-NL" sz="2800" dirty="0" err="1"/>
              <a:t>measures</a:t>
            </a:r>
            <a:r>
              <a:rPr lang="nl-NL" sz="2800" dirty="0"/>
              <a:t> </a:t>
            </a:r>
            <a:r>
              <a:rPr lang="nl-NL" sz="2800" dirty="0" err="1"/>
              <a:t>from</a:t>
            </a:r>
            <a:r>
              <a:rPr lang="nl-NL" sz="2800" dirty="0"/>
              <a:t> </a:t>
            </a:r>
            <a:r>
              <a:rPr lang="nl-NL" sz="2800" dirty="0" err="1"/>
              <a:t>an</a:t>
            </a:r>
            <a:r>
              <a:rPr lang="nl-NL" sz="2800" dirty="0"/>
              <a:t> </a:t>
            </a:r>
            <a:r>
              <a:rPr lang="nl-NL" sz="2800" dirty="0" err="1"/>
              <a:t>equity</a:t>
            </a:r>
            <a:r>
              <a:rPr lang="nl-NL" sz="2800" dirty="0"/>
              <a:t> </a:t>
            </a:r>
            <a:r>
              <a:rPr lang="nl-NL" sz="2800" dirty="0" err="1"/>
              <a:t>perspective</a:t>
            </a:r>
            <a:r>
              <a:rPr lang="nl-NL" sz="2800" dirty="0"/>
              <a:t> </a:t>
            </a:r>
          </a:p>
          <a:p>
            <a:pPr marL="514350" indent="-514350">
              <a:lnSpc>
                <a:spcPct val="114000"/>
              </a:lnSpc>
              <a:spcBef>
                <a:spcPct val="0"/>
              </a:spcBef>
              <a:buSzPct val="80000"/>
              <a:buFont typeface="+mj-lt"/>
              <a:buAutoNum type="arabicPeriod"/>
              <a:defRPr/>
            </a:pPr>
            <a:endParaRPr lang="nl-NL" sz="2800" dirty="0"/>
          </a:p>
          <a:p>
            <a:pPr marL="514350" indent="-514350">
              <a:spcBef>
                <a:spcPct val="0"/>
              </a:spcBef>
              <a:buSzPct val="80000"/>
              <a:buFont typeface="+mj-lt"/>
              <a:buAutoNum type="arabicPeriod"/>
              <a:defRPr/>
            </a:pPr>
            <a:r>
              <a:rPr lang="nl-NL" altLang="nl-NL" sz="2800" dirty="0" err="1"/>
              <a:t>Unequal</a:t>
            </a:r>
            <a:r>
              <a:rPr lang="nl-NL" altLang="nl-NL" sz="2800" dirty="0"/>
              <a:t> </a:t>
            </a:r>
            <a:r>
              <a:rPr lang="nl-NL" altLang="nl-NL" sz="2800" dirty="0" err="1"/>
              <a:t>investments</a:t>
            </a:r>
            <a:r>
              <a:rPr lang="nl-NL" altLang="nl-NL" sz="2800" dirty="0"/>
              <a:t> </a:t>
            </a:r>
            <a:r>
              <a:rPr lang="nl-NL" altLang="nl-NL" sz="2800" dirty="0" err="1"/>
              <a:t>to</a:t>
            </a:r>
            <a:r>
              <a:rPr lang="nl-NL" altLang="nl-NL" sz="2800" dirty="0"/>
              <a:t> </a:t>
            </a:r>
            <a:r>
              <a:rPr lang="nl-NL" altLang="nl-NL" sz="2800" dirty="0" err="1"/>
              <a:t>guarantee</a:t>
            </a:r>
            <a:r>
              <a:rPr lang="nl-NL" altLang="nl-NL" sz="2800" dirty="0"/>
              <a:t> </a:t>
            </a:r>
            <a:r>
              <a:rPr lang="nl-NL" altLang="nl-NL" sz="2800" dirty="0" err="1"/>
              <a:t>equal</a:t>
            </a:r>
            <a:r>
              <a:rPr lang="nl-NL" altLang="nl-NL" sz="2800" dirty="0"/>
              <a:t> </a:t>
            </a:r>
            <a:r>
              <a:rPr lang="nl-NL" altLang="nl-NL" sz="2800" dirty="0" err="1"/>
              <a:t>outcomes</a:t>
            </a:r>
            <a:r>
              <a:rPr lang="nl-NL" altLang="nl-NL" sz="2800" dirty="0"/>
              <a:t>  </a:t>
            </a:r>
            <a:r>
              <a:rPr lang="nl-NL" altLang="nl-NL" sz="2800" i="1" dirty="0"/>
              <a:t> </a:t>
            </a:r>
          </a:p>
          <a:p>
            <a:pPr lvl="1">
              <a:spcBef>
                <a:spcPct val="0"/>
              </a:spcBef>
              <a:buSzPct val="80000"/>
              <a:defRPr/>
            </a:pPr>
            <a:endParaRPr lang="nl-NL" altLang="nl-NL" sz="2500" i="1" dirty="0"/>
          </a:p>
          <a:p>
            <a:pPr>
              <a:spcBef>
                <a:spcPct val="0"/>
              </a:spcBef>
              <a:buSzPct val="80000"/>
              <a:defRPr/>
            </a:pPr>
            <a:endParaRPr lang="nl-NL" altLang="nl-NL" sz="2500" dirty="0"/>
          </a:p>
          <a:p>
            <a:pPr marL="457200" lvl="1" indent="0">
              <a:buNone/>
            </a:pPr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3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2A24D74E-85D3-4C19-74E8-B6E6383B2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1125538"/>
            <a:ext cx="11160125" cy="1325562"/>
          </a:xfrm>
        </p:spPr>
        <p:txBody>
          <a:bodyPr/>
          <a:lstStyle/>
          <a:p>
            <a:r>
              <a:rPr lang="nl-NL" dirty="0">
                <a:solidFill>
                  <a:srgbClr val="009CB4"/>
                </a:solidFill>
              </a:rPr>
              <a:t>A more </a:t>
            </a:r>
            <a:r>
              <a:rPr lang="nl-NL" dirty="0" err="1">
                <a:solidFill>
                  <a:srgbClr val="009CB4"/>
                </a:solidFill>
              </a:rPr>
              <a:t>balanced</a:t>
            </a:r>
            <a:r>
              <a:rPr lang="nl-NL" dirty="0">
                <a:solidFill>
                  <a:srgbClr val="009CB4"/>
                </a:solidFill>
              </a:rPr>
              <a:t> </a:t>
            </a:r>
            <a:r>
              <a:rPr lang="nl-NL" dirty="0" err="1">
                <a:solidFill>
                  <a:srgbClr val="009CB4"/>
                </a:solidFill>
              </a:rPr>
              <a:t>allocation</a:t>
            </a:r>
            <a:r>
              <a:rPr lang="nl-NL" dirty="0">
                <a:solidFill>
                  <a:srgbClr val="009CB4"/>
                </a:solidFill>
              </a:rPr>
              <a:t> of resources </a:t>
            </a:r>
            <a:r>
              <a:rPr lang="nl-NL" dirty="0" err="1">
                <a:solidFill>
                  <a:srgbClr val="009CB4"/>
                </a:solidFill>
              </a:rPr>
              <a:t>between</a:t>
            </a:r>
            <a:r>
              <a:rPr lang="nl-NL" dirty="0">
                <a:solidFill>
                  <a:srgbClr val="009CB4"/>
                </a:solidFill>
              </a:rPr>
              <a:t> prevention </a:t>
            </a:r>
            <a:r>
              <a:rPr lang="nl-NL" dirty="0" err="1">
                <a:solidFill>
                  <a:srgbClr val="009CB4"/>
                </a:solidFill>
              </a:rPr>
              <a:t>and</a:t>
            </a:r>
            <a:r>
              <a:rPr lang="nl-NL" dirty="0">
                <a:solidFill>
                  <a:srgbClr val="009CB4"/>
                </a:solidFill>
              </a:rPr>
              <a:t> treatment</a:t>
            </a:r>
            <a:r>
              <a:rPr lang="nl-NL" altLang="nl-NL" dirty="0">
                <a:solidFill>
                  <a:srgbClr val="009CB4"/>
                </a:solidFill>
              </a:rPr>
              <a:t> 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3B3ECA7A-F3AD-ACFF-5703-8D6535B75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1989138"/>
            <a:ext cx="11133138" cy="4114800"/>
          </a:xfrm>
        </p:spPr>
        <p:txBody>
          <a:bodyPr/>
          <a:lstStyle/>
          <a:p>
            <a:endParaRPr lang="nl-NL" altLang="nl-NL" i="1" dirty="0"/>
          </a:p>
          <a:p>
            <a:r>
              <a:rPr lang="nl-NL" altLang="nl-NL" dirty="0">
                <a:latin typeface="Trebuchet MS" panose="020B0703020202090204" pitchFamily="34" charset="0"/>
              </a:rPr>
              <a:t>How do we deal </a:t>
            </a:r>
            <a:r>
              <a:rPr lang="nl-NL" altLang="nl-NL" dirty="0" err="1">
                <a:latin typeface="Trebuchet MS" panose="020B0703020202090204" pitchFamily="34" charset="0"/>
              </a:rPr>
              <a:t>with</a:t>
            </a:r>
            <a:r>
              <a:rPr lang="nl-NL" altLang="nl-NL" dirty="0">
                <a:latin typeface="Trebuchet MS" panose="020B0703020202090204" pitchFamily="34" charset="0"/>
              </a:rPr>
              <a:t> </a:t>
            </a:r>
            <a:r>
              <a:rPr lang="nl-NL" altLang="nl-NL" dirty="0" err="1">
                <a:latin typeface="Trebuchet MS" panose="020B0703020202090204" pitchFamily="34" charset="0"/>
              </a:rPr>
              <a:t>increased</a:t>
            </a:r>
            <a:r>
              <a:rPr lang="nl-NL" altLang="nl-NL" dirty="0">
                <a:latin typeface="Trebuchet MS" panose="020B0703020202090204" pitchFamily="34" charset="0"/>
              </a:rPr>
              <a:t> </a:t>
            </a:r>
            <a:r>
              <a:rPr lang="nl-NL" altLang="nl-NL" dirty="0" err="1">
                <a:latin typeface="Trebuchet MS" panose="020B0703020202090204" pitchFamily="34" charset="0"/>
              </a:rPr>
              <a:t>disease</a:t>
            </a:r>
            <a:r>
              <a:rPr lang="nl-NL" altLang="nl-NL" dirty="0">
                <a:latin typeface="Trebuchet MS" panose="020B0703020202090204" pitchFamily="34" charset="0"/>
              </a:rPr>
              <a:t> </a:t>
            </a:r>
            <a:r>
              <a:rPr lang="nl-NL" altLang="nl-NL" dirty="0" err="1">
                <a:latin typeface="Trebuchet MS" panose="020B0703020202090204" pitchFamily="34" charset="0"/>
              </a:rPr>
              <a:t>burden</a:t>
            </a:r>
            <a:r>
              <a:rPr lang="nl-NL" altLang="nl-NL" dirty="0">
                <a:latin typeface="Trebuchet MS" panose="020B0703020202090204" pitchFamily="34" charset="0"/>
              </a:rPr>
              <a:t> in </a:t>
            </a:r>
            <a:r>
              <a:rPr lang="nl-NL" altLang="nl-NL" dirty="0" err="1">
                <a:latin typeface="Trebuchet MS" panose="020B0703020202090204" pitchFamily="34" charset="0"/>
              </a:rPr>
              <a:t>some</a:t>
            </a:r>
            <a:r>
              <a:rPr lang="nl-NL" altLang="nl-NL" dirty="0">
                <a:latin typeface="Trebuchet MS" panose="020B0703020202090204" pitchFamily="34" charset="0"/>
              </a:rPr>
              <a:t> </a:t>
            </a:r>
            <a:r>
              <a:rPr lang="nl-NL" altLang="nl-NL" dirty="0" err="1">
                <a:latin typeface="Trebuchet MS" panose="020B0703020202090204" pitchFamily="34" charset="0"/>
              </a:rPr>
              <a:t>groups</a:t>
            </a:r>
            <a:r>
              <a:rPr lang="nl-NL" altLang="nl-NL" dirty="0">
                <a:latin typeface="Trebuchet MS" panose="020B0703020202090204" pitchFamily="34" charset="0"/>
              </a:rPr>
              <a:t>?</a:t>
            </a:r>
          </a:p>
          <a:p>
            <a:endParaRPr lang="nl-NL" altLang="nl-NL" dirty="0">
              <a:latin typeface="Trebuchet MS" panose="020B0703020202090204" pitchFamily="34" charset="0"/>
            </a:endParaRPr>
          </a:p>
          <a:p>
            <a:r>
              <a:rPr lang="nl-NL" altLang="nl-NL" dirty="0">
                <a:latin typeface="Trebuchet MS" panose="020B0703020202090204" pitchFamily="34" charset="0"/>
              </a:rPr>
              <a:t>We </a:t>
            </a:r>
            <a:r>
              <a:rPr lang="nl-NL" altLang="nl-NL" dirty="0" err="1">
                <a:latin typeface="Trebuchet MS" panose="020B0703020202090204" pitchFamily="34" charset="0"/>
              </a:rPr>
              <a:t>wait</a:t>
            </a:r>
            <a:r>
              <a:rPr lang="nl-NL" altLang="nl-NL" dirty="0">
                <a:latin typeface="Trebuchet MS" panose="020B0703020202090204" pitchFamily="34" charset="0"/>
              </a:rPr>
              <a:t> …. </a:t>
            </a:r>
          </a:p>
          <a:p>
            <a:r>
              <a:rPr lang="nl-NL" altLang="nl-NL" dirty="0">
                <a:latin typeface="Trebuchet MS" panose="020B0703020202090204" pitchFamily="34" charset="0"/>
              </a:rPr>
              <a:t>… </a:t>
            </a:r>
            <a:r>
              <a:rPr lang="nl-NL" altLang="nl-NL" dirty="0" err="1">
                <a:latin typeface="Trebuchet MS" panose="020B0703020202090204" pitchFamily="34" charset="0"/>
              </a:rPr>
              <a:t>until</a:t>
            </a:r>
            <a:r>
              <a:rPr lang="nl-NL" altLang="nl-NL" dirty="0">
                <a:latin typeface="Trebuchet MS" panose="020B0703020202090204" pitchFamily="34" charset="0"/>
              </a:rPr>
              <a:t> </a:t>
            </a:r>
            <a:r>
              <a:rPr lang="nl-NL" altLang="nl-NL" dirty="0" err="1">
                <a:latin typeface="Trebuchet MS" panose="020B0703020202090204" pitchFamily="34" charset="0"/>
              </a:rPr>
              <a:t>people</a:t>
            </a:r>
            <a:r>
              <a:rPr lang="nl-NL" altLang="nl-NL" dirty="0">
                <a:latin typeface="Trebuchet MS" panose="020B0703020202090204" pitchFamily="34" charset="0"/>
              </a:rPr>
              <a:t> get sick …. </a:t>
            </a:r>
            <a:r>
              <a:rPr lang="nl-NL" altLang="nl-NL" dirty="0" err="1">
                <a:latin typeface="Trebuchet MS" panose="020B0703020202090204" pitchFamily="34" charset="0"/>
              </a:rPr>
              <a:t>and</a:t>
            </a:r>
            <a:r>
              <a:rPr lang="nl-NL" altLang="nl-NL" dirty="0">
                <a:latin typeface="Trebuchet MS" panose="020B0703020202090204" pitchFamily="34" charset="0"/>
              </a:rPr>
              <a:t> </a:t>
            </a:r>
            <a:r>
              <a:rPr lang="nl-NL" altLang="nl-NL" dirty="0" err="1">
                <a:latin typeface="Trebuchet MS" panose="020B0703020202090204" pitchFamily="34" charset="0"/>
              </a:rPr>
              <a:t>then</a:t>
            </a:r>
            <a:r>
              <a:rPr lang="nl-NL" altLang="nl-NL" dirty="0">
                <a:latin typeface="Trebuchet MS" panose="020B0703020202090204" pitchFamily="34" charset="0"/>
              </a:rPr>
              <a:t> start treatment</a:t>
            </a:r>
          </a:p>
          <a:p>
            <a:endParaRPr lang="nl-NL" altLang="nl-NL" dirty="0">
              <a:latin typeface="Trebuchet MS" panose="020B0703020202090204" pitchFamily="34" charset="0"/>
            </a:endParaRPr>
          </a:p>
          <a:p>
            <a:r>
              <a:rPr lang="nl-NL" altLang="nl-NL" dirty="0">
                <a:latin typeface="Trebuchet MS" panose="020B0703020202090204" pitchFamily="34" charset="0"/>
              </a:rPr>
              <a:t>At </a:t>
            </a:r>
            <a:r>
              <a:rPr lang="nl-NL" altLang="nl-NL" dirty="0" err="1">
                <a:latin typeface="Trebuchet MS" panose="020B0703020202090204" pitchFamily="34" charset="0"/>
              </a:rPr>
              <a:t>this</a:t>
            </a:r>
            <a:r>
              <a:rPr lang="nl-NL" altLang="nl-NL" dirty="0">
                <a:latin typeface="Trebuchet MS" panose="020B0703020202090204" pitchFamily="34" charset="0"/>
              </a:rPr>
              <a:t> time, </a:t>
            </a:r>
            <a:r>
              <a:rPr lang="nl-NL" altLang="nl-NL" dirty="0" err="1">
                <a:latin typeface="Trebuchet MS" panose="020B0703020202090204" pitchFamily="34" charset="0"/>
              </a:rPr>
              <a:t>inequalities</a:t>
            </a:r>
            <a:r>
              <a:rPr lang="nl-NL" altLang="nl-NL" dirty="0">
                <a:latin typeface="Trebuchet MS" panose="020B0703020202090204" pitchFamily="34" charset="0"/>
              </a:rPr>
              <a:t> have </a:t>
            </a:r>
            <a:r>
              <a:rPr lang="nl-NL" altLang="nl-NL" dirty="0" err="1">
                <a:latin typeface="Trebuchet MS" panose="020B0703020202090204" pitchFamily="34" charset="0"/>
              </a:rPr>
              <a:t>already</a:t>
            </a:r>
            <a:r>
              <a:rPr lang="nl-NL" altLang="nl-NL" dirty="0">
                <a:latin typeface="Trebuchet MS" panose="020B0703020202090204" pitchFamily="34" charset="0"/>
              </a:rPr>
              <a:t> </a:t>
            </a:r>
            <a:r>
              <a:rPr lang="nl-NL" altLang="nl-NL" dirty="0" err="1">
                <a:latin typeface="Trebuchet MS" panose="020B0703020202090204" pitchFamily="34" charset="0"/>
              </a:rPr>
              <a:t>arisen</a:t>
            </a:r>
            <a:r>
              <a:rPr lang="nl-NL" altLang="nl-NL" dirty="0">
                <a:latin typeface="Trebuchet MS" panose="020B0703020202090204" pitchFamily="34" charset="0"/>
              </a:rPr>
              <a:t>: i.e., </a:t>
            </a:r>
            <a:r>
              <a:rPr lang="nl-NL" altLang="nl-NL" dirty="0" err="1">
                <a:latin typeface="Trebuchet MS" panose="020B0703020202090204" pitchFamily="34" charset="0"/>
              </a:rPr>
              <a:t>they</a:t>
            </a:r>
            <a:r>
              <a:rPr lang="nl-NL" altLang="nl-NL" dirty="0">
                <a:latin typeface="Trebuchet MS" panose="020B0703020202090204" pitchFamily="34" charset="0"/>
              </a:rPr>
              <a:t> </a:t>
            </a:r>
            <a:r>
              <a:rPr lang="nl-NL" altLang="nl-NL" dirty="0" err="1">
                <a:latin typeface="Trebuchet MS" panose="020B0703020202090204" pitchFamily="34" charset="0"/>
              </a:rPr>
              <a:t>largely</a:t>
            </a:r>
            <a:r>
              <a:rPr lang="nl-NL" altLang="nl-NL" dirty="0">
                <a:latin typeface="Trebuchet MS" panose="020B0703020202090204" pitchFamily="34" charset="0"/>
              </a:rPr>
              <a:t> </a:t>
            </a:r>
            <a:r>
              <a:rPr lang="nl-NL" altLang="nl-NL" dirty="0" err="1">
                <a:latin typeface="Trebuchet MS" panose="020B0703020202090204" pitchFamily="34" charset="0"/>
              </a:rPr>
              <a:t>reflect</a:t>
            </a:r>
            <a:r>
              <a:rPr lang="nl-NL" altLang="nl-NL" dirty="0">
                <a:latin typeface="Trebuchet MS" panose="020B0703020202090204" pitchFamily="34" charset="0"/>
              </a:rPr>
              <a:t> </a:t>
            </a:r>
            <a:r>
              <a:rPr lang="nl-NL" altLang="nl-NL" dirty="0" err="1">
                <a:latin typeface="Trebuchet MS" panose="020B0703020202090204" pitchFamily="34" charset="0"/>
              </a:rPr>
              <a:t>higher</a:t>
            </a:r>
            <a:r>
              <a:rPr lang="nl-NL" altLang="nl-NL" dirty="0">
                <a:latin typeface="Trebuchet MS" panose="020B0703020202090204" pitchFamily="34" charset="0"/>
              </a:rPr>
              <a:t> </a:t>
            </a:r>
            <a:r>
              <a:rPr lang="nl-NL" altLang="nl-NL" i="1" dirty="0" err="1">
                <a:latin typeface="Trebuchet MS" panose="020B0703020202090204" pitchFamily="34" charset="0"/>
              </a:rPr>
              <a:t>incidence</a:t>
            </a:r>
            <a:r>
              <a:rPr lang="nl-NL" altLang="nl-NL" dirty="0">
                <a:latin typeface="Trebuchet MS" panose="020B0703020202090204" pitchFamily="34" charset="0"/>
              </a:rPr>
              <a:t> of health </a:t>
            </a:r>
            <a:r>
              <a:rPr lang="nl-NL" altLang="nl-NL" dirty="0" err="1">
                <a:latin typeface="Trebuchet MS" panose="020B0703020202090204" pitchFamily="34" charset="0"/>
              </a:rPr>
              <a:t>problems</a:t>
            </a:r>
            <a:r>
              <a:rPr lang="nl-NL" altLang="nl-NL" dirty="0">
                <a:latin typeface="Trebuchet MS" panose="020B0703020202090204" pitchFamily="34" charset="0"/>
              </a:rPr>
              <a:t> in </a:t>
            </a:r>
            <a:r>
              <a:rPr lang="nl-NL" altLang="nl-NL" dirty="0" err="1">
                <a:latin typeface="Trebuchet MS" panose="020B0703020202090204" pitchFamily="34" charset="0"/>
              </a:rPr>
              <a:t>certain</a:t>
            </a:r>
            <a:r>
              <a:rPr lang="nl-NL" altLang="nl-NL" dirty="0">
                <a:latin typeface="Trebuchet MS" panose="020B0703020202090204" pitchFamily="34" charset="0"/>
              </a:rPr>
              <a:t> </a:t>
            </a:r>
            <a:r>
              <a:rPr lang="nl-NL" altLang="nl-NL" dirty="0" err="1">
                <a:latin typeface="Trebuchet MS" panose="020B0703020202090204" pitchFamily="34" charset="0"/>
              </a:rPr>
              <a:t>groups</a:t>
            </a:r>
            <a:endParaRPr lang="nl-NL" altLang="nl-NL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48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el 1">
            <a:extLst>
              <a:ext uri="{FF2B5EF4-FFF2-40B4-BE49-F238E27FC236}">
                <a16:creationId xmlns:a16="http://schemas.microsoft.com/office/drawing/2014/main" id="{7197373B-938C-0869-45FE-88E23843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138"/>
            <a:ext cx="11518900" cy="1325562"/>
          </a:xfrm>
        </p:spPr>
        <p:txBody>
          <a:bodyPr/>
          <a:lstStyle/>
          <a:p>
            <a:r>
              <a:rPr lang="nl-NL" altLang="nl-NL" sz="3600" b="1" dirty="0">
                <a:latin typeface="Trebuchet MS" panose="020B0703020202090204" pitchFamily="34" charset="0"/>
              </a:rPr>
              <a:t>T2D as </a:t>
            </a:r>
            <a:r>
              <a:rPr lang="nl-NL" altLang="nl-NL" sz="3600" b="1" dirty="0" err="1">
                <a:latin typeface="Trebuchet MS" panose="020B0703020202090204" pitchFamily="34" charset="0"/>
              </a:rPr>
              <a:t>an</a:t>
            </a:r>
            <a:r>
              <a:rPr lang="nl-NL" altLang="nl-NL" sz="3600" b="1" dirty="0">
                <a:latin typeface="Trebuchet MS" panose="020B0703020202090204" pitchFamily="34" charset="0"/>
              </a:rPr>
              <a:t> </a:t>
            </a:r>
            <a:r>
              <a:rPr lang="nl-NL" altLang="nl-NL" sz="3600" b="1" dirty="0" err="1">
                <a:latin typeface="Trebuchet MS" panose="020B0703020202090204" pitchFamily="34" charset="0"/>
              </a:rPr>
              <a:t>example</a:t>
            </a:r>
            <a:r>
              <a:rPr lang="nl-NL" altLang="nl-NL" sz="3600" b="1" dirty="0">
                <a:latin typeface="Trebuchet MS" panose="020B0703020202090204" pitchFamily="34" charset="0"/>
              </a:rPr>
              <a:t>  </a:t>
            </a:r>
            <a:endParaRPr lang="en-US" altLang="nl-NL" sz="3600" b="1" dirty="0">
              <a:latin typeface="Trebuchet MS" panose="020B0703020202090204" pitchFamily="34" charset="0"/>
            </a:endParaRPr>
          </a:p>
        </p:txBody>
      </p:sp>
      <p:sp>
        <p:nvSpPr>
          <p:cNvPr id="137219" name="Tijdelijke aanduiding voor inhoud 2">
            <a:extLst>
              <a:ext uri="{FF2B5EF4-FFF2-40B4-BE49-F238E27FC236}">
                <a16:creationId xmlns:a16="http://schemas.microsoft.com/office/drawing/2014/main" id="{B8E38F0C-8563-9965-2B95-C8A744DA6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5" y="2425700"/>
            <a:ext cx="10744200" cy="37512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2400" dirty="0" err="1">
                <a:latin typeface="Trebuchet MS" panose="020B0703020202090204" pitchFamily="34" charset="0"/>
              </a:rPr>
              <a:t>Behavioural</a:t>
            </a:r>
            <a:r>
              <a:rPr lang="en-US" altLang="nl-NL" sz="2400" dirty="0">
                <a:latin typeface="Trebuchet MS" panose="020B0703020202090204" pitchFamily="34" charset="0"/>
              </a:rPr>
              <a:t> interventions in individuals at high risk of type 2 diabetes (T2D), as defined by weight, glucose etc.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nl-NL" sz="2400" dirty="0">
              <a:latin typeface="Trebuchet MS" panose="020B070302020209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2400" dirty="0">
                <a:latin typeface="Trebuchet MS" panose="020B0703020202090204" pitchFamily="34" charset="0"/>
              </a:rPr>
              <a:t>Combined diet and physical activity </a:t>
            </a:r>
            <a:r>
              <a:rPr lang="en-US" altLang="nl-NL" sz="2400" dirty="0" err="1">
                <a:latin typeface="Trebuchet MS" panose="020B0703020202090204" pitchFamily="34" charset="0"/>
              </a:rPr>
              <a:t>programmes</a:t>
            </a:r>
            <a:endParaRPr lang="en-US" altLang="nl-NL" sz="2400" dirty="0">
              <a:latin typeface="Trebuchet MS" panose="020B070302020209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nl-NL" sz="2400" dirty="0">
              <a:latin typeface="Trebuchet MS" panose="020B070302020209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2400" dirty="0">
                <a:latin typeface="Trebuchet MS" panose="020B0703020202090204" pitchFamily="34" charset="0"/>
              </a:rPr>
              <a:t>Substantial reductions in T2D incidence (&gt;50%, in trials)  </a:t>
            </a:r>
          </a:p>
        </p:txBody>
      </p:sp>
      <p:pic>
        <p:nvPicPr>
          <p:cNvPr id="137220" name="Picture 2">
            <a:extLst>
              <a:ext uri="{FF2B5EF4-FFF2-40B4-BE49-F238E27FC236}">
                <a16:creationId xmlns:a16="http://schemas.microsoft.com/office/drawing/2014/main" id="{CDEDCACA-64B8-6C9F-DA4C-B37C81663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4467225"/>
            <a:ext cx="7629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74" y="861195"/>
            <a:ext cx="11222809" cy="1325563"/>
          </a:xfrm>
        </p:spPr>
        <p:txBody>
          <a:bodyPr/>
          <a:lstStyle/>
          <a:p>
            <a:r>
              <a:rPr lang="en-US" dirty="0"/>
              <a:t>My contribution </a:t>
            </a:r>
            <a:endParaRPr lang="en-US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160F0-CDA7-42C4-9086-FFFCE783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294" y="2139291"/>
            <a:ext cx="10614740" cy="375130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endParaRPr lang="nl-NL" sz="2800" dirty="0"/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nl-NL" sz="2800" i="1" dirty="0"/>
              <a:t>Health </a:t>
            </a:r>
            <a:r>
              <a:rPr lang="nl-NL" sz="2800" i="1" dirty="0" err="1"/>
              <a:t>inequalities</a:t>
            </a:r>
            <a:r>
              <a:rPr lang="nl-NL" sz="2800" i="1" dirty="0"/>
              <a:t>: a few </a:t>
            </a:r>
            <a:r>
              <a:rPr lang="nl-NL" sz="2800" i="1" dirty="0" err="1"/>
              <a:t>examples</a:t>
            </a:r>
            <a:r>
              <a:rPr lang="nl-NL" sz="2800" i="1" dirty="0"/>
              <a:t> </a:t>
            </a:r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endParaRPr lang="nl-NL" sz="2800" dirty="0"/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nl-NL" sz="2800" dirty="0" err="1"/>
              <a:t>They</a:t>
            </a:r>
            <a:r>
              <a:rPr lang="nl-NL" sz="2800" dirty="0"/>
              <a:t> </a:t>
            </a:r>
            <a:r>
              <a:rPr lang="nl-NL" sz="2800" dirty="0" err="1"/>
              <a:t>arise</a:t>
            </a:r>
            <a:r>
              <a:rPr lang="nl-NL" sz="2800" dirty="0"/>
              <a:t> as a </a:t>
            </a:r>
            <a:r>
              <a:rPr lang="nl-NL" sz="2800" dirty="0" err="1"/>
              <a:t>consequence</a:t>
            </a:r>
            <a:r>
              <a:rPr lang="nl-NL" sz="2800" dirty="0"/>
              <a:t> of </a:t>
            </a:r>
            <a:r>
              <a:rPr lang="nl-NL" sz="2800" dirty="0" err="1"/>
              <a:t>societal</a:t>
            </a:r>
            <a:r>
              <a:rPr lang="nl-NL" sz="2800" dirty="0"/>
              <a:t> </a:t>
            </a:r>
            <a:r>
              <a:rPr lang="nl-NL" sz="2800" dirty="0" err="1"/>
              <a:t>structures</a:t>
            </a:r>
            <a:endParaRPr lang="nl-NL" sz="2800" dirty="0"/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endParaRPr lang="nl-NL" sz="2800" dirty="0"/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nl-NL" sz="2800" dirty="0" err="1"/>
              <a:t>Implications</a:t>
            </a:r>
            <a:r>
              <a:rPr lang="nl-NL" sz="2800" dirty="0"/>
              <a:t>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supervisory</a:t>
            </a:r>
            <a:r>
              <a:rPr lang="nl-NL" sz="2800" dirty="0"/>
              <a:t> </a:t>
            </a:r>
            <a:r>
              <a:rPr lang="nl-NL" sz="2800" dirty="0" err="1"/>
              <a:t>organisations</a:t>
            </a:r>
            <a:r>
              <a:rPr lang="nl-NL" sz="2800" dirty="0"/>
              <a:t> in health care</a:t>
            </a:r>
          </a:p>
          <a:p>
            <a:pPr>
              <a:spcBef>
                <a:spcPct val="0"/>
              </a:spcBef>
              <a:buSzPct val="80000"/>
              <a:defRPr/>
            </a:pPr>
            <a:endParaRPr lang="nl-NL" altLang="nl-NL" sz="2500" i="1" dirty="0"/>
          </a:p>
          <a:p>
            <a:pPr lvl="1">
              <a:spcBef>
                <a:spcPct val="0"/>
              </a:spcBef>
              <a:buSzPct val="80000"/>
              <a:defRPr/>
            </a:pPr>
            <a:endParaRPr lang="nl-NL" altLang="nl-NL" sz="2500" i="1" dirty="0"/>
          </a:p>
          <a:p>
            <a:pPr>
              <a:spcBef>
                <a:spcPct val="0"/>
              </a:spcBef>
              <a:buSzPct val="80000"/>
              <a:defRPr/>
            </a:pPr>
            <a:endParaRPr lang="nl-NL" altLang="nl-NL" sz="2500" dirty="0"/>
          </a:p>
          <a:p>
            <a:pPr marL="457200" lvl="1" indent="0">
              <a:buNone/>
            </a:pPr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559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el 1">
            <a:extLst>
              <a:ext uri="{FF2B5EF4-FFF2-40B4-BE49-F238E27FC236}">
                <a16:creationId xmlns:a16="http://schemas.microsoft.com/office/drawing/2014/main" id="{29A2EBC8-9B9C-0072-FC02-2CBF3471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138"/>
            <a:ext cx="10766425" cy="1325562"/>
          </a:xfrm>
        </p:spPr>
        <p:txBody>
          <a:bodyPr/>
          <a:lstStyle/>
          <a:p>
            <a:r>
              <a:rPr lang="en-US" altLang="nl-NL" sz="3600" b="1" dirty="0">
                <a:latin typeface="Trebuchet MS" panose="020B0703020202090204" pitchFamily="34" charset="0"/>
              </a:rPr>
              <a:t>.. also effective in South Asians,</a:t>
            </a:r>
            <a:br>
              <a:rPr lang="en-US" altLang="nl-NL" sz="3600" b="1" dirty="0">
                <a:latin typeface="Trebuchet MS" panose="020B0703020202090204" pitchFamily="34" charset="0"/>
              </a:rPr>
            </a:br>
            <a:r>
              <a:rPr lang="en-US" altLang="nl-NL" sz="3600" b="1" dirty="0">
                <a:latin typeface="Trebuchet MS" panose="020B0703020202090204" pitchFamily="34" charset="0"/>
              </a:rPr>
              <a:t>if available….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10F7AD-45D3-021F-0FB6-6F8FECBA0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5" y="2416175"/>
            <a:ext cx="11255375" cy="37512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2400" dirty="0">
                <a:latin typeface="Trebuchet MS" pitchFamily="34" charset="0"/>
              </a:rPr>
              <a:t>Individual meta-analysis (</a:t>
            </a:r>
            <a:r>
              <a:rPr lang="en-GB" sz="2400" dirty="0" err="1">
                <a:latin typeface="Trebuchet MS" pitchFamily="34" charset="0"/>
              </a:rPr>
              <a:t>Jenum</a:t>
            </a:r>
            <a:r>
              <a:rPr lang="en-GB" sz="2400" dirty="0">
                <a:latin typeface="Trebuchet MS" pitchFamily="34" charset="0"/>
              </a:rPr>
              <a:t> et al., </a:t>
            </a:r>
            <a:r>
              <a:rPr lang="en-GB" sz="2400" dirty="0" err="1">
                <a:latin typeface="Trebuchet MS" pitchFamily="34" charset="0"/>
              </a:rPr>
              <a:t>Diabetologia</a:t>
            </a:r>
            <a:r>
              <a:rPr lang="en-GB" sz="2400" dirty="0">
                <a:latin typeface="Trebuchet MS" pitchFamily="34" charset="0"/>
              </a:rPr>
              <a:t> 2019) indicates that intensive behavioural interventions in SA result in a 35% relative reduction in diabetes incidence …, if targeted to characteristics of SA (dietician SA background, family-based etc.)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GB" sz="2400" dirty="0">
              <a:latin typeface="Trebuchet MS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2400" dirty="0">
                <a:latin typeface="Trebuchet MS" panose="020B0703020202090204" pitchFamily="34" charset="0"/>
              </a:rPr>
              <a:t>Reality: very few people from South Asian background with a high risk of T2D get this support; if available: not targeted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nl-NL" sz="2400" dirty="0">
              <a:latin typeface="Trebuchet MS" panose="020B070302020209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2400" dirty="0">
                <a:latin typeface="Trebuchet MS" panose="020B0703020202090204" pitchFamily="34" charset="0"/>
              </a:rPr>
              <a:t>If we offer this kind of preventive services to these groups, we might expect the burden of T2D to decrease substantially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GB" sz="2800" dirty="0">
              <a:latin typeface="Trebuchet MS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800" dirty="0">
              <a:latin typeface="Trebuchet MS" pitchFamily="34" charset="0"/>
            </a:endParaRPr>
          </a:p>
        </p:txBody>
      </p:sp>
      <p:pic>
        <p:nvPicPr>
          <p:cNvPr id="138244" name="Picture 6">
            <a:extLst>
              <a:ext uri="{FF2B5EF4-FFF2-40B4-BE49-F238E27FC236}">
                <a16:creationId xmlns:a16="http://schemas.microsoft.com/office/drawing/2014/main" id="{46E04DA8-7141-A68D-D37C-8D9C1AF73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333375"/>
            <a:ext cx="40703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74" y="1053219"/>
            <a:ext cx="11222809" cy="1325563"/>
          </a:xfrm>
        </p:spPr>
        <p:txBody>
          <a:bodyPr/>
          <a:lstStyle/>
          <a:p>
            <a:r>
              <a:rPr lang="nl-NL" sz="4000" dirty="0"/>
              <a:t>2. A </a:t>
            </a:r>
            <a:r>
              <a:rPr lang="nl-NL" sz="4000" dirty="0" err="1"/>
              <a:t>systematic</a:t>
            </a:r>
            <a:r>
              <a:rPr lang="nl-NL" sz="4000" dirty="0"/>
              <a:t> </a:t>
            </a:r>
            <a:r>
              <a:rPr lang="nl-NL" sz="4000" dirty="0" err="1"/>
              <a:t>evaluation</a:t>
            </a:r>
            <a:r>
              <a:rPr lang="nl-NL" sz="4000" dirty="0"/>
              <a:t> of </a:t>
            </a:r>
            <a:r>
              <a:rPr lang="nl-NL" sz="4000" dirty="0" err="1"/>
              <a:t>the</a:t>
            </a:r>
            <a:r>
              <a:rPr lang="nl-NL" sz="4000" dirty="0"/>
              <a:t> impact of </a:t>
            </a:r>
            <a:r>
              <a:rPr lang="nl-NL" sz="4000" dirty="0" err="1"/>
              <a:t>measures</a:t>
            </a:r>
            <a:r>
              <a:rPr lang="nl-NL" sz="4000" dirty="0"/>
              <a:t> </a:t>
            </a:r>
            <a:r>
              <a:rPr lang="nl-NL" sz="4000" dirty="0" err="1"/>
              <a:t>from</a:t>
            </a:r>
            <a:r>
              <a:rPr lang="nl-NL" sz="4000" dirty="0"/>
              <a:t> </a:t>
            </a:r>
            <a:r>
              <a:rPr lang="nl-NL" sz="4000" dirty="0" err="1"/>
              <a:t>an</a:t>
            </a:r>
            <a:r>
              <a:rPr lang="nl-NL" sz="4000" dirty="0"/>
              <a:t> </a:t>
            </a:r>
            <a:r>
              <a:rPr lang="nl-NL" sz="4000" dirty="0" err="1"/>
              <a:t>equity</a:t>
            </a:r>
            <a:r>
              <a:rPr lang="nl-NL" sz="4000" dirty="0"/>
              <a:t> </a:t>
            </a:r>
            <a:r>
              <a:rPr lang="nl-NL" sz="4000" dirty="0" err="1"/>
              <a:t>perspective</a:t>
            </a:r>
            <a:br>
              <a:rPr lang="nl-NL" sz="4000" dirty="0"/>
            </a:br>
            <a:endParaRPr lang="en-US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160F0-CDA7-42C4-9086-FFFCE783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74" y="2532483"/>
            <a:ext cx="10228362" cy="375130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nl-NL" sz="2400" dirty="0" err="1"/>
              <a:t>Given</a:t>
            </a:r>
            <a:r>
              <a:rPr lang="nl-NL" sz="2400" dirty="0"/>
              <a:t> </a:t>
            </a:r>
            <a:r>
              <a:rPr lang="nl-NL" sz="2400" dirty="0" err="1"/>
              <a:t>that</a:t>
            </a:r>
            <a:r>
              <a:rPr lang="nl-NL" sz="2400" dirty="0"/>
              <a:t> health </a:t>
            </a:r>
            <a:r>
              <a:rPr lang="nl-NL" sz="2400" dirty="0" err="1"/>
              <a:t>inequalities</a:t>
            </a:r>
            <a:r>
              <a:rPr lang="nl-NL" sz="2400" dirty="0"/>
              <a:t> </a:t>
            </a:r>
            <a:r>
              <a:rPr lang="nl-NL" sz="2400" dirty="0" err="1"/>
              <a:t>can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seen</a:t>
            </a:r>
            <a:r>
              <a:rPr lang="nl-NL" sz="2400" dirty="0"/>
              <a:t> as (</a:t>
            </a:r>
            <a:r>
              <a:rPr lang="nl-NL" sz="2400" dirty="0" err="1"/>
              <a:t>unintended</a:t>
            </a:r>
            <a:r>
              <a:rPr lang="nl-NL" sz="2400" dirty="0"/>
              <a:t>) </a:t>
            </a:r>
            <a:r>
              <a:rPr lang="nl-NL" sz="2400" dirty="0" err="1"/>
              <a:t>outcome</a:t>
            </a:r>
            <a:r>
              <a:rPr lang="nl-NL" sz="2400" dirty="0"/>
              <a:t> of </a:t>
            </a:r>
            <a:r>
              <a:rPr lang="nl-NL" sz="2400" dirty="0" err="1"/>
              <a:t>processes</a:t>
            </a:r>
            <a:r>
              <a:rPr lang="nl-NL" sz="2400" dirty="0"/>
              <a:t> etc. in health care system</a:t>
            </a:r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endParaRPr lang="nl-NL" sz="2400" dirty="0"/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nl-NL" sz="2400" dirty="0"/>
              <a:t>we </a:t>
            </a:r>
            <a:r>
              <a:rPr lang="nl-NL" sz="2400" dirty="0" err="1"/>
              <a:t>could</a:t>
            </a:r>
            <a:r>
              <a:rPr lang="nl-NL" sz="2400" dirty="0"/>
              <a:t> </a:t>
            </a:r>
            <a:r>
              <a:rPr lang="nl-NL" sz="2400" dirty="0" err="1"/>
              <a:t>prevent</a:t>
            </a:r>
            <a:r>
              <a:rPr lang="nl-NL" sz="2400" dirty="0"/>
              <a:t> health </a:t>
            </a:r>
            <a:r>
              <a:rPr lang="nl-NL" sz="2400" dirty="0" err="1"/>
              <a:t>inequalities</a:t>
            </a:r>
            <a:r>
              <a:rPr lang="nl-NL" sz="2400" dirty="0"/>
              <a:t> </a:t>
            </a:r>
            <a:r>
              <a:rPr lang="nl-NL" sz="2400" dirty="0" err="1"/>
              <a:t>from</a:t>
            </a:r>
            <a:r>
              <a:rPr lang="nl-NL" sz="2400" dirty="0"/>
              <a:t> </a:t>
            </a:r>
            <a:r>
              <a:rPr lang="nl-NL" sz="2400" dirty="0" err="1"/>
              <a:t>arising</a:t>
            </a:r>
            <a:r>
              <a:rPr lang="nl-NL" sz="2400" dirty="0"/>
              <a:t> </a:t>
            </a:r>
            <a:r>
              <a:rPr lang="nl-NL" sz="2400" dirty="0" err="1"/>
              <a:t>by</a:t>
            </a:r>
            <a:r>
              <a:rPr lang="nl-NL" sz="2400" dirty="0"/>
              <a:t> </a:t>
            </a:r>
            <a:r>
              <a:rPr lang="nl-NL" sz="2400" dirty="0" err="1"/>
              <a:t>systematically</a:t>
            </a:r>
            <a:r>
              <a:rPr lang="nl-NL" sz="2400" dirty="0"/>
              <a:t> </a:t>
            </a:r>
            <a:r>
              <a:rPr lang="nl-NL" sz="2400" dirty="0" err="1"/>
              <a:t>assess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of impact of </a:t>
            </a:r>
            <a:r>
              <a:rPr lang="nl-NL" sz="2400" dirty="0" err="1"/>
              <a:t>measures</a:t>
            </a:r>
            <a:r>
              <a:rPr lang="nl-NL" sz="2400" dirty="0"/>
              <a:t> </a:t>
            </a:r>
            <a:r>
              <a:rPr lang="nl-NL" sz="2400" dirty="0" err="1"/>
              <a:t>from</a:t>
            </a:r>
            <a:r>
              <a:rPr lang="nl-NL" sz="2400" dirty="0"/>
              <a:t> </a:t>
            </a:r>
            <a:r>
              <a:rPr lang="nl-NL" sz="2400" dirty="0" err="1"/>
              <a:t>an</a:t>
            </a:r>
            <a:r>
              <a:rPr lang="nl-NL" sz="2400" dirty="0"/>
              <a:t> </a:t>
            </a:r>
            <a:r>
              <a:rPr lang="nl-NL" sz="2400" dirty="0" err="1"/>
              <a:t>equity</a:t>
            </a:r>
            <a:r>
              <a:rPr lang="nl-NL" sz="2400" dirty="0"/>
              <a:t> </a:t>
            </a:r>
            <a:r>
              <a:rPr lang="nl-NL" sz="2400" dirty="0" err="1"/>
              <a:t>perspective</a:t>
            </a:r>
            <a:endParaRPr lang="nl-NL" sz="2400" dirty="0"/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endParaRPr lang="nl-NL" sz="2400" dirty="0"/>
          </a:p>
          <a:p>
            <a:pPr>
              <a:spcBef>
                <a:spcPct val="0"/>
              </a:spcBef>
              <a:buSzPct val="80000"/>
              <a:defRPr/>
            </a:pPr>
            <a:r>
              <a:rPr lang="nl-NL" altLang="nl-NL" sz="2400" dirty="0" err="1"/>
              <a:t>and</a:t>
            </a:r>
            <a:r>
              <a:rPr lang="nl-NL" altLang="nl-NL" sz="2400" dirty="0"/>
              <a:t> </a:t>
            </a:r>
            <a:r>
              <a:rPr lang="nl-NL" altLang="nl-NL" sz="2400" dirty="0" err="1"/>
              <a:t>adapt</a:t>
            </a:r>
            <a:r>
              <a:rPr lang="nl-NL" altLang="nl-NL" sz="2400" dirty="0"/>
              <a:t> </a:t>
            </a:r>
            <a:r>
              <a:rPr lang="nl-NL" altLang="nl-NL" sz="2400" dirty="0" err="1"/>
              <a:t>measures</a:t>
            </a:r>
            <a:r>
              <a:rPr lang="nl-NL" altLang="nl-NL" sz="2400" dirty="0"/>
              <a:t> </a:t>
            </a:r>
            <a:r>
              <a:rPr lang="nl-NL" altLang="nl-NL" sz="2400" dirty="0" err="1"/>
              <a:t>accordingly</a:t>
            </a:r>
            <a:endParaRPr lang="nl-NL" altLang="nl-NL" sz="2400" dirty="0"/>
          </a:p>
          <a:p>
            <a:pPr>
              <a:spcBef>
                <a:spcPct val="0"/>
              </a:spcBef>
              <a:buSzPct val="80000"/>
              <a:defRPr/>
            </a:pPr>
            <a:endParaRPr lang="nl-NL" altLang="nl-NL" sz="2500" dirty="0"/>
          </a:p>
          <a:p>
            <a:pPr marL="457200" lvl="1" indent="0">
              <a:buNone/>
            </a:pPr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98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endParaRPr lang="nl-NL" altLang="nl-NL"/>
          </a:p>
        </p:txBody>
      </p:sp>
      <p:sp>
        <p:nvSpPr>
          <p:cNvPr id="87043" name="Ondertitel 2"/>
          <p:cNvSpPr>
            <a:spLocks noGrp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123444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3472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74" y="1053219"/>
            <a:ext cx="11222809" cy="1325563"/>
          </a:xfrm>
        </p:spPr>
        <p:txBody>
          <a:bodyPr/>
          <a:lstStyle/>
          <a:p>
            <a:r>
              <a:rPr lang="nl-NL" dirty="0"/>
              <a:t>3</a:t>
            </a:r>
            <a:r>
              <a:rPr lang="nl-NL" sz="4000" dirty="0"/>
              <a:t>. </a:t>
            </a:r>
            <a:r>
              <a:rPr lang="nl-NL" sz="4000" dirty="0" err="1"/>
              <a:t>Unequal</a:t>
            </a:r>
            <a:r>
              <a:rPr lang="nl-NL" sz="4000" dirty="0"/>
              <a:t> </a:t>
            </a:r>
            <a:r>
              <a:rPr lang="nl-NL" sz="4000" dirty="0" err="1"/>
              <a:t>investments</a:t>
            </a:r>
            <a:r>
              <a:rPr lang="nl-NL" sz="4000" dirty="0"/>
              <a:t> </a:t>
            </a:r>
            <a:r>
              <a:rPr lang="nl-NL" sz="4000" dirty="0" err="1"/>
              <a:t>to</a:t>
            </a:r>
            <a:r>
              <a:rPr lang="nl-NL" sz="4000" dirty="0"/>
              <a:t> </a:t>
            </a:r>
            <a:r>
              <a:rPr lang="nl-NL" sz="4000" dirty="0" err="1"/>
              <a:t>guarantee</a:t>
            </a:r>
            <a:r>
              <a:rPr lang="nl-NL" sz="4000" dirty="0"/>
              <a:t> </a:t>
            </a:r>
            <a:r>
              <a:rPr lang="nl-NL" sz="4000" dirty="0" err="1"/>
              <a:t>equal</a:t>
            </a:r>
            <a:r>
              <a:rPr lang="nl-NL" sz="4000" dirty="0"/>
              <a:t> </a:t>
            </a:r>
            <a:r>
              <a:rPr lang="nl-NL" sz="4000" dirty="0" err="1"/>
              <a:t>outcome</a:t>
            </a:r>
            <a:r>
              <a:rPr lang="nl-NL" sz="4000" dirty="0"/>
              <a:t> = </a:t>
            </a:r>
            <a:r>
              <a:rPr lang="nl-NL" sz="4000" dirty="0" err="1"/>
              <a:t>equity</a:t>
            </a:r>
            <a:br>
              <a:rPr lang="nl-NL" sz="4000" dirty="0"/>
            </a:br>
            <a:endParaRPr lang="en-US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160F0-CDA7-42C4-9086-FFFCE783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8252" y="4435933"/>
            <a:ext cx="10228362" cy="221327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SzPct val="80000"/>
              <a:defRPr/>
            </a:pPr>
            <a:endParaRPr lang="nl-NL" altLang="nl-NL" sz="2500" dirty="0"/>
          </a:p>
          <a:p>
            <a:pPr marL="457200" lvl="1" indent="0">
              <a:buNone/>
            </a:pPr>
            <a:endParaRPr lang="en-US" noProof="0" dirty="0"/>
          </a:p>
          <a:p>
            <a:endParaRPr lang="en-US" noProof="0" dirty="0"/>
          </a:p>
        </p:txBody>
      </p:sp>
      <p:pic>
        <p:nvPicPr>
          <p:cNvPr id="1026" name="Picture 2" descr="Inequity vs. Inequality: An Explainer | Human Rights Careers">
            <a:extLst>
              <a:ext uri="{FF2B5EF4-FFF2-40B4-BE49-F238E27FC236}">
                <a16:creationId xmlns:a16="http://schemas.microsoft.com/office/drawing/2014/main" id="{FF009AEA-D217-3CB1-E093-19E6E2133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80" y="2284448"/>
            <a:ext cx="7193278" cy="35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74" y="861195"/>
            <a:ext cx="11222809" cy="1325563"/>
          </a:xfrm>
        </p:spPr>
        <p:txBody>
          <a:bodyPr/>
          <a:lstStyle/>
          <a:p>
            <a:r>
              <a:rPr lang="en-US" dirty="0"/>
              <a:t>Example: Group intervention to promote better outcomes among patients with T2D with low health literacy  </a:t>
            </a:r>
            <a:endParaRPr lang="en-US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160F0-CDA7-42C4-9086-FFFCE783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420" y="2120040"/>
            <a:ext cx="10614740" cy="37513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200" dirty="0"/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endParaRPr lang="nl-NL" sz="3000" dirty="0"/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endParaRPr lang="nl-NL" sz="3000" dirty="0"/>
          </a:p>
          <a:p>
            <a:endParaRPr lang="nl-NL" sz="3000" dirty="0"/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endParaRPr lang="nl-NL" sz="2500" dirty="0"/>
          </a:p>
          <a:p>
            <a:pPr>
              <a:spcBef>
                <a:spcPct val="0"/>
              </a:spcBef>
              <a:buSzPct val="80000"/>
              <a:defRPr/>
            </a:pPr>
            <a:endParaRPr lang="nl-NL" altLang="nl-NL" sz="2500" i="1" dirty="0"/>
          </a:p>
          <a:p>
            <a:pPr lvl="1">
              <a:spcBef>
                <a:spcPct val="0"/>
              </a:spcBef>
              <a:buSzPct val="80000"/>
              <a:defRPr/>
            </a:pPr>
            <a:endParaRPr lang="nl-NL" altLang="nl-NL" sz="2500" i="1" dirty="0"/>
          </a:p>
          <a:p>
            <a:pPr>
              <a:spcBef>
                <a:spcPct val="0"/>
              </a:spcBef>
              <a:buSzPct val="80000"/>
              <a:defRPr/>
            </a:pPr>
            <a:endParaRPr lang="nl-NL" altLang="nl-NL" sz="2500" dirty="0"/>
          </a:p>
          <a:p>
            <a:pPr marL="457200" lvl="1" indent="0">
              <a:buNone/>
            </a:pPr>
            <a:endParaRPr lang="en-US" noProof="0" dirty="0"/>
          </a:p>
          <a:p>
            <a:endParaRPr lang="en-US" noProof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E3EB924-7596-18D6-429D-9F741C46F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11" y="2651898"/>
            <a:ext cx="67627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74" y="861195"/>
            <a:ext cx="11222809" cy="1325563"/>
          </a:xfrm>
        </p:spPr>
        <p:txBody>
          <a:bodyPr/>
          <a:lstStyle/>
          <a:p>
            <a:r>
              <a:rPr lang="en-US" noProof="0" dirty="0"/>
              <a:t>To conclude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160F0-CDA7-42C4-9086-FFFCE783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74" y="1865376"/>
            <a:ext cx="11115330" cy="44184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nl-NL" sz="2800" dirty="0"/>
              <a:t>Health </a:t>
            </a:r>
            <a:r>
              <a:rPr lang="nl-NL" sz="2800" dirty="0" err="1"/>
              <a:t>inequalities</a:t>
            </a:r>
            <a:r>
              <a:rPr lang="nl-NL" sz="2800" dirty="0"/>
              <a:t> are persistent </a:t>
            </a:r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endParaRPr lang="nl-NL" sz="2800" dirty="0"/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nl-NL" sz="2800" dirty="0" err="1"/>
              <a:t>They</a:t>
            </a:r>
            <a:r>
              <a:rPr lang="nl-NL" sz="2800" dirty="0"/>
              <a:t> are </a:t>
            </a:r>
            <a:r>
              <a:rPr lang="nl-NL" sz="2800" dirty="0" err="1"/>
              <a:t>the</a:t>
            </a:r>
            <a:r>
              <a:rPr lang="nl-NL" sz="2800" dirty="0"/>
              <a:t> (</a:t>
            </a:r>
            <a:r>
              <a:rPr lang="nl-NL" sz="2800" dirty="0" err="1"/>
              <a:t>unintended</a:t>
            </a:r>
            <a:r>
              <a:rPr lang="nl-NL" sz="2800" dirty="0"/>
              <a:t>) </a:t>
            </a:r>
            <a:r>
              <a:rPr lang="nl-NL" sz="2800" dirty="0" err="1"/>
              <a:t>outcome</a:t>
            </a:r>
            <a:r>
              <a:rPr lang="nl-NL" sz="2800" dirty="0"/>
              <a:t> of complex </a:t>
            </a:r>
            <a:r>
              <a:rPr lang="nl-NL" sz="2800" dirty="0" err="1"/>
              <a:t>processes</a:t>
            </a:r>
            <a:r>
              <a:rPr lang="nl-NL" sz="2800" dirty="0"/>
              <a:t> </a:t>
            </a:r>
            <a:r>
              <a:rPr lang="nl-NL" sz="2800" dirty="0" err="1"/>
              <a:t>within</a:t>
            </a:r>
            <a:r>
              <a:rPr lang="nl-NL" sz="2800" dirty="0"/>
              <a:t> society, </a:t>
            </a:r>
            <a:r>
              <a:rPr lang="nl-NL" sz="2800" dirty="0" err="1"/>
              <a:t>including</a:t>
            </a:r>
            <a:r>
              <a:rPr lang="nl-NL" sz="2800" dirty="0"/>
              <a:t> health care (no </a:t>
            </a:r>
            <a:r>
              <a:rPr lang="nl-NL" sz="2800" dirty="0" err="1"/>
              <a:t>silver</a:t>
            </a:r>
            <a:r>
              <a:rPr lang="nl-NL" sz="2800" dirty="0"/>
              <a:t> </a:t>
            </a:r>
            <a:r>
              <a:rPr lang="nl-NL" sz="2800" dirty="0" err="1"/>
              <a:t>bullet</a:t>
            </a:r>
            <a:r>
              <a:rPr lang="nl-NL" sz="2800" dirty="0"/>
              <a:t>)</a:t>
            </a:r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endParaRPr lang="nl-NL" sz="2800" dirty="0"/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nl-NL" sz="2800" dirty="0"/>
              <a:t>Three approaches </a:t>
            </a:r>
            <a:r>
              <a:rPr lang="nl-NL" sz="2800" dirty="0" err="1"/>
              <a:t>to</a:t>
            </a:r>
            <a:r>
              <a:rPr lang="nl-NL" sz="2800" dirty="0"/>
              <a:t> </a:t>
            </a:r>
            <a:r>
              <a:rPr lang="nl-NL" sz="2800" dirty="0" err="1"/>
              <a:t>tackling</a:t>
            </a:r>
            <a:r>
              <a:rPr lang="nl-NL" sz="2800" dirty="0"/>
              <a:t> health </a:t>
            </a:r>
            <a:r>
              <a:rPr lang="nl-NL" sz="2800" dirty="0" err="1"/>
              <a:t>inequalities</a:t>
            </a:r>
            <a:r>
              <a:rPr lang="nl-NL" sz="2800" dirty="0"/>
              <a:t> </a:t>
            </a:r>
            <a:r>
              <a:rPr lang="nl-NL" sz="2800" dirty="0" err="1"/>
              <a:t>which</a:t>
            </a:r>
            <a:r>
              <a:rPr lang="nl-NL" sz="2800" dirty="0"/>
              <a:t>, in </a:t>
            </a:r>
            <a:r>
              <a:rPr lang="nl-NL" sz="2800" dirty="0" err="1"/>
              <a:t>my</a:t>
            </a:r>
            <a:r>
              <a:rPr lang="nl-NL" sz="2800" dirty="0"/>
              <a:t> view, are important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supervisory</a:t>
            </a:r>
            <a:r>
              <a:rPr lang="nl-NL" sz="2800" dirty="0"/>
              <a:t> </a:t>
            </a:r>
            <a:r>
              <a:rPr lang="nl-NL" sz="2800" dirty="0" err="1"/>
              <a:t>organisations</a:t>
            </a:r>
            <a:r>
              <a:rPr lang="nl-NL" sz="2800" dirty="0"/>
              <a:t>:</a:t>
            </a:r>
          </a:p>
          <a:p>
            <a:pPr lvl="1"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nl-NL" sz="2200" dirty="0"/>
              <a:t>A more </a:t>
            </a:r>
            <a:r>
              <a:rPr lang="nl-NL" sz="2200" dirty="0" err="1"/>
              <a:t>balanced</a:t>
            </a:r>
            <a:r>
              <a:rPr lang="nl-NL" sz="2200" dirty="0"/>
              <a:t> </a:t>
            </a:r>
            <a:r>
              <a:rPr lang="nl-NL" sz="2200" dirty="0" err="1"/>
              <a:t>allocation</a:t>
            </a:r>
            <a:r>
              <a:rPr lang="nl-NL" sz="2200" dirty="0"/>
              <a:t> </a:t>
            </a:r>
            <a:r>
              <a:rPr lang="nl-NL" sz="2200" dirty="0" err="1"/>
              <a:t>between</a:t>
            </a:r>
            <a:r>
              <a:rPr lang="nl-NL" sz="2200" dirty="0"/>
              <a:t> prevention </a:t>
            </a:r>
            <a:r>
              <a:rPr lang="nl-NL" sz="2200" dirty="0" err="1"/>
              <a:t>and</a:t>
            </a:r>
            <a:r>
              <a:rPr lang="nl-NL" sz="2200" dirty="0"/>
              <a:t> treatment</a:t>
            </a:r>
          </a:p>
          <a:p>
            <a:pPr lvl="1"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nl-NL" sz="2200" dirty="0"/>
              <a:t>A </a:t>
            </a:r>
            <a:r>
              <a:rPr lang="nl-NL" sz="2200" dirty="0" err="1"/>
              <a:t>systematic</a:t>
            </a:r>
            <a:r>
              <a:rPr lang="nl-NL" sz="2200" dirty="0"/>
              <a:t> </a:t>
            </a:r>
            <a:r>
              <a:rPr lang="nl-NL" sz="2200" dirty="0" err="1"/>
              <a:t>evaluation</a:t>
            </a:r>
            <a:r>
              <a:rPr lang="nl-NL" sz="2200" dirty="0"/>
              <a:t> of </a:t>
            </a:r>
            <a:r>
              <a:rPr lang="nl-NL" sz="2200" dirty="0" err="1"/>
              <a:t>the</a:t>
            </a:r>
            <a:r>
              <a:rPr lang="nl-NL" sz="2200" dirty="0"/>
              <a:t> impact of </a:t>
            </a:r>
            <a:r>
              <a:rPr lang="nl-NL" sz="2200" dirty="0" err="1"/>
              <a:t>measures</a:t>
            </a:r>
            <a:r>
              <a:rPr lang="nl-NL" sz="2200" dirty="0"/>
              <a:t> </a:t>
            </a:r>
            <a:r>
              <a:rPr lang="nl-NL" sz="2200" dirty="0" err="1"/>
              <a:t>from</a:t>
            </a:r>
            <a:r>
              <a:rPr lang="nl-NL" sz="2200" dirty="0"/>
              <a:t> </a:t>
            </a:r>
            <a:r>
              <a:rPr lang="nl-NL" sz="2200" dirty="0" err="1"/>
              <a:t>an</a:t>
            </a:r>
            <a:r>
              <a:rPr lang="nl-NL" sz="2200" dirty="0"/>
              <a:t> </a:t>
            </a:r>
            <a:r>
              <a:rPr lang="nl-NL" sz="2200" dirty="0" err="1"/>
              <a:t>equity</a:t>
            </a:r>
            <a:r>
              <a:rPr lang="nl-NL" sz="2200" dirty="0"/>
              <a:t> </a:t>
            </a:r>
            <a:r>
              <a:rPr lang="nl-NL" sz="2200" dirty="0" err="1"/>
              <a:t>perspective</a:t>
            </a:r>
            <a:endParaRPr lang="nl-NL" sz="2200" dirty="0"/>
          </a:p>
          <a:p>
            <a:pPr lvl="1"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nl-NL" sz="2200" dirty="0" err="1"/>
              <a:t>Unequal</a:t>
            </a:r>
            <a:r>
              <a:rPr lang="nl-NL" sz="2200" dirty="0"/>
              <a:t> </a:t>
            </a:r>
            <a:r>
              <a:rPr lang="nl-NL" sz="2200" dirty="0" err="1"/>
              <a:t>investments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guarantee</a:t>
            </a:r>
            <a:r>
              <a:rPr lang="nl-NL" sz="2200" dirty="0"/>
              <a:t> </a:t>
            </a:r>
            <a:r>
              <a:rPr lang="nl-NL" sz="2200" dirty="0" err="1"/>
              <a:t>equal</a:t>
            </a:r>
            <a:r>
              <a:rPr lang="nl-NL" sz="2200" dirty="0"/>
              <a:t> </a:t>
            </a:r>
            <a:r>
              <a:rPr lang="nl-NL" sz="2200" dirty="0" err="1"/>
              <a:t>outcomes</a:t>
            </a:r>
            <a:endParaRPr lang="nl-NL" sz="2200" dirty="0"/>
          </a:p>
          <a:p>
            <a:pPr marL="457200" lvl="1" indent="0">
              <a:lnSpc>
                <a:spcPct val="114000"/>
              </a:lnSpc>
              <a:spcBef>
                <a:spcPct val="0"/>
              </a:spcBef>
              <a:buSzPct val="80000"/>
              <a:buNone/>
              <a:defRPr/>
            </a:pPr>
            <a:r>
              <a:rPr lang="nl-NL" altLang="nl-NL" sz="2800" dirty="0"/>
              <a:t>  </a:t>
            </a:r>
            <a:r>
              <a:rPr lang="nl-NL" altLang="nl-NL" sz="2800" i="1" dirty="0"/>
              <a:t> </a:t>
            </a:r>
          </a:p>
          <a:p>
            <a:pPr lvl="1">
              <a:spcBef>
                <a:spcPct val="0"/>
              </a:spcBef>
              <a:buSzPct val="80000"/>
              <a:defRPr/>
            </a:pPr>
            <a:endParaRPr lang="nl-NL" altLang="nl-NL" sz="2500" i="1" dirty="0"/>
          </a:p>
          <a:p>
            <a:pPr>
              <a:spcBef>
                <a:spcPct val="0"/>
              </a:spcBef>
              <a:buSzPct val="80000"/>
              <a:defRPr/>
            </a:pPr>
            <a:endParaRPr lang="nl-NL" altLang="nl-NL" sz="2500" dirty="0"/>
          </a:p>
          <a:p>
            <a:pPr marL="457200" lvl="1" indent="0">
              <a:buNone/>
            </a:pPr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390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009CB4"/>
                </a:solidFill>
              </a:rPr>
              <a:t>Thank</a:t>
            </a:r>
            <a:r>
              <a:rPr lang="nl-NL" dirty="0">
                <a:solidFill>
                  <a:srgbClr val="009CB4"/>
                </a:solidFill>
              </a:rPr>
              <a:t> </a:t>
            </a:r>
            <a:r>
              <a:rPr lang="nl-NL" dirty="0" err="1">
                <a:solidFill>
                  <a:srgbClr val="009CB4"/>
                </a:solidFill>
              </a:rPr>
              <a:t>you</a:t>
            </a:r>
            <a:r>
              <a:rPr lang="nl-NL" dirty="0">
                <a:solidFill>
                  <a:srgbClr val="009CB4"/>
                </a:solidFill>
              </a:rPr>
              <a:t> </a:t>
            </a:r>
            <a:r>
              <a:rPr lang="nl-NL" dirty="0" err="1">
                <a:solidFill>
                  <a:srgbClr val="009CB4"/>
                </a:solidFill>
              </a:rPr>
              <a:t>for</a:t>
            </a:r>
            <a:r>
              <a:rPr lang="nl-NL" dirty="0">
                <a:solidFill>
                  <a:srgbClr val="009CB4"/>
                </a:solidFill>
              </a:rPr>
              <a:t> </a:t>
            </a:r>
            <a:r>
              <a:rPr lang="nl-NL" dirty="0" err="1">
                <a:solidFill>
                  <a:srgbClr val="009CB4"/>
                </a:solidFill>
              </a:rPr>
              <a:t>your</a:t>
            </a:r>
            <a:r>
              <a:rPr lang="nl-NL" dirty="0">
                <a:solidFill>
                  <a:srgbClr val="009CB4"/>
                </a:solidFill>
              </a:rPr>
              <a:t> attention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r>
              <a:rPr lang="nl-NL" dirty="0">
                <a:hlinkClick r:id="rId2"/>
              </a:rPr>
              <a:t>k.stronks@amsterdamumc.nl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62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861195"/>
            <a:ext cx="11711215" cy="1325563"/>
          </a:xfrm>
        </p:spPr>
        <p:txBody>
          <a:bodyPr/>
          <a:lstStyle/>
          <a:p>
            <a:r>
              <a:rPr lang="en-US" dirty="0"/>
              <a:t>Inequalities in (healthy) life expectancy, by educational level</a:t>
            </a:r>
            <a:endParaRPr lang="en-US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160F0-CDA7-42C4-9086-FFFCE783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294" y="2139291"/>
            <a:ext cx="10614740" cy="375130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endParaRPr lang="nl-NL" sz="2800" dirty="0"/>
          </a:p>
          <a:p>
            <a:pPr marL="914400" lvl="1" indent="-457200">
              <a:spcBef>
                <a:spcPct val="0"/>
              </a:spcBef>
              <a:buSzPct val="80000"/>
              <a:buFont typeface="+mj-lt"/>
              <a:buAutoNum type="arabicPeriod" startAt="2"/>
              <a:defRPr/>
            </a:pPr>
            <a:endParaRPr lang="nl-NL" sz="2800" dirty="0"/>
          </a:p>
          <a:p>
            <a:pPr>
              <a:spcBef>
                <a:spcPct val="0"/>
              </a:spcBef>
              <a:buSzPct val="80000"/>
              <a:defRPr/>
            </a:pPr>
            <a:endParaRPr lang="nl-NL" altLang="nl-NL" sz="2500" i="1" dirty="0"/>
          </a:p>
          <a:p>
            <a:pPr lvl="1">
              <a:spcBef>
                <a:spcPct val="0"/>
              </a:spcBef>
              <a:buSzPct val="80000"/>
              <a:defRPr/>
            </a:pPr>
            <a:endParaRPr lang="nl-NL" altLang="nl-NL" sz="2500" i="1" dirty="0"/>
          </a:p>
          <a:p>
            <a:pPr>
              <a:spcBef>
                <a:spcPct val="0"/>
              </a:spcBef>
              <a:buSzPct val="80000"/>
              <a:defRPr/>
            </a:pPr>
            <a:endParaRPr lang="nl-NL" altLang="nl-NL" sz="2500" dirty="0"/>
          </a:p>
          <a:p>
            <a:pPr marL="457200" lvl="1" indent="0">
              <a:buNone/>
            </a:pPr>
            <a:endParaRPr lang="en-US" noProof="0" dirty="0"/>
          </a:p>
          <a:p>
            <a:endParaRPr lang="en-US" noProof="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EAFCC15-D7EF-2A35-8822-D7DE9B133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38" y="2133600"/>
            <a:ext cx="12152312" cy="38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>
            <a:extLst>
              <a:ext uri="{FF2B5EF4-FFF2-40B4-BE49-F238E27FC236}">
                <a16:creationId xmlns:a16="http://schemas.microsoft.com/office/drawing/2014/main" id="{9F03639C-C8E2-E95D-3A0E-A293C0BB7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87350"/>
            <a:ext cx="6864351" cy="725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Tekstvak 4">
            <a:extLst>
              <a:ext uri="{FF2B5EF4-FFF2-40B4-BE49-F238E27FC236}">
                <a16:creationId xmlns:a16="http://schemas.microsoft.com/office/drawing/2014/main" id="{1020D067-BED8-0AB2-3FDE-42D17E664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6407150"/>
            <a:ext cx="4106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600">
                <a:latin typeface="Arial" panose="020B0604020202020204" pitchFamily="34" charset="0"/>
              </a:rPr>
              <a:t>Source: Snijder et al. J Diabetes Res 2017 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4DEDB19-06BE-363F-4F49-413B5B716DFB}"/>
              </a:ext>
            </a:extLst>
          </p:cNvPr>
          <p:cNvCxnSpPr/>
          <p:nvPr/>
        </p:nvCxnSpPr>
        <p:spPr>
          <a:xfrm flipH="1">
            <a:off x="2278063" y="4005263"/>
            <a:ext cx="4897437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981" name="Tekstvak 7">
            <a:extLst>
              <a:ext uri="{FF2B5EF4-FFF2-40B4-BE49-F238E27FC236}">
                <a16:creationId xmlns:a16="http://schemas.microsoft.com/office/drawing/2014/main" id="{4E6D064D-313D-D12F-5A10-2F3C4CCD7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711200"/>
            <a:ext cx="421461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Increased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prevalence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 of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type 2 diabetes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in 5 </a:t>
            </a: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ethnic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minority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groups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(men)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b="1" dirty="0">
              <a:solidFill>
                <a:srgbClr val="009CB4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Red line </a:t>
            </a: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indicates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the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prevalence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 in Dutch </a:t>
            </a: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origin</a:t>
            </a:r>
            <a:endParaRPr lang="nl-NL" altLang="nl-NL" sz="2400" b="1" dirty="0">
              <a:solidFill>
                <a:srgbClr val="009CB4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people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 at </a:t>
            </a: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age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 61-70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8032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kstvak 4">
            <a:extLst>
              <a:ext uri="{FF2B5EF4-FFF2-40B4-BE49-F238E27FC236}">
                <a16:creationId xmlns:a16="http://schemas.microsoft.com/office/drawing/2014/main" id="{8CC01B00-C013-06C0-54B7-9988B5605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6407150"/>
            <a:ext cx="4587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600">
                <a:latin typeface="Arial" panose="020B0604020202020204" pitchFamily="34" charset="0"/>
              </a:rPr>
              <a:t>Source: Galenkamp et al. BMC Psychiatry 2017 </a:t>
            </a:r>
          </a:p>
        </p:txBody>
      </p:sp>
      <p:sp>
        <p:nvSpPr>
          <p:cNvPr id="129027" name="Tekstvak 7">
            <a:extLst>
              <a:ext uri="{FF2B5EF4-FFF2-40B4-BE49-F238E27FC236}">
                <a16:creationId xmlns:a16="http://schemas.microsoft.com/office/drawing/2014/main" id="{3DDC9950-9215-06A1-A3C6-B299200A3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941388"/>
            <a:ext cx="11880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Increased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prevalence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 of (</a:t>
            </a: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significantly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) </a:t>
            </a: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depressed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mood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 in 5 </a:t>
            </a: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ethnic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minority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groups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, </a:t>
            </a: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based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 on PHQ-9 (men </a:t>
            </a: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and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400" b="1" dirty="0" err="1">
                <a:solidFill>
                  <a:srgbClr val="009CB4"/>
                </a:solidFill>
                <a:latin typeface="Arial" panose="020B0604020202020204" pitchFamily="34" charset="0"/>
              </a:rPr>
              <a:t>women</a:t>
            </a:r>
            <a:r>
              <a:rPr lang="nl-NL" altLang="nl-NL" sz="2400" b="1" dirty="0">
                <a:solidFill>
                  <a:srgbClr val="009CB4"/>
                </a:solidFill>
                <a:latin typeface="Arial" panose="020B0604020202020204" pitchFamily="34" charset="0"/>
              </a:rPr>
              <a:t>)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pic>
        <p:nvPicPr>
          <p:cNvPr id="129028" name="Picture 2">
            <a:extLst>
              <a:ext uri="{FF2B5EF4-FFF2-40B4-BE49-F238E27FC236}">
                <a16:creationId xmlns:a16="http://schemas.microsoft.com/office/drawing/2014/main" id="{6C3E39F4-491F-B147-DDE3-736C5C613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1739900"/>
            <a:ext cx="12225338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66D2A9A-AA34-65C4-7191-F9D84E534D89}"/>
              </a:ext>
            </a:extLst>
          </p:cNvPr>
          <p:cNvSpPr/>
          <p:nvPr/>
        </p:nvSpPr>
        <p:spPr>
          <a:xfrm>
            <a:off x="263525" y="4581525"/>
            <a:ext cx="10872788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EFB4EC2-86D4-CF0C-95E5-E23F9B6778B7}"/>
              </a:ext>
            </a:extLst>
          </p:cNvPr>
          <p:cNvSpPr/>
          <p:nvPr/>
        </p:nvSpPr>
        <p:spPr>
          <a:xfrm>
            <a:off x="263525" y="5229225"/>
            <a:ext cx="10874375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33376"/>
            <a:ext cx="120142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4292601"/>
            <a:ext cx="2870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017" y="3429000"/>
            <a:ext cx="77724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00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6934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84" y="3563938"/>
            <a:ext cx="67818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5300664"/>
            <a:ext cx="492971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34" y="1125539"/>
            <a:ext cx="517313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68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74" y="861195"/>
            <a:ext cx="11222809" cy="1325563"/>
          </a:xfrm>
        </p:spPr>
        <p:txBody>
          <a:bodyPr/>
          <a:lstStyle/>
          <a:p>
            <a:r>
              <a:rPr lang="en-US" dirty="0"/>
              <a:t>My contribution </a:t>
            </a:r>
            <a:endParaRPr lang="en-US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160F0-CDA7-42C4-9086-FFFCE783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294" y="2139291"/>
            <a:ext cx="10614740" cy="375130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endParaRPr lang="nl-NL" sz="2800" dirty="0"/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nl-NL" sz="2800" dirty="0"/>
              <a:t>Health </a:t>
            </a:r>
            <a:r>
              <a:rPr lang="nl-NL" sz="2800" dirty="0" err="1"/>
              <a:t>inequalities</a:t>
            </a:r>
            <a:r>
              <a:rPr lang="nl-NL" sz="2800" dirty="0"/>
              <a:t>: a few </a:t>
            </a:r>
            <a:r>
              <a:rPr lang="nl-NL" sz="2800" dirty="0" err="1"/>
              <a:t>examples</a:t>
            </a:r>
            <a:r>
              <a:rPr lang="nl-NL" sz="2800" dirty="0"/>
              <a:t> </a:t>
            </a:r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endParaRPr lang="nl-NL" sz="2800" dirty="0"/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nl-NL" sz="2800" i="1" dirty="0" err="1"/>
              <a:t>They</a:t>
            </a:r>
            <a:r>
              <a:rPr lang="nl-NL" sz="2800" i="1" dirty="0"/>
              <a:t> </a:t>
            </a:r>
            <a:r>
              <a:rPr lang="nl-NL" sz="2800" i="1" dirty="0" err="1"/>
              <a:t>arise</a:t>
            </a:r>
            <a:r>
              <a:rPr lang="nl-NL" sz="2800" i="1" dirty="0"/>
              <a:t> as a </a:t>
            </a:r>
            <a:r>
              <a:rPr lang="nl-NL" sz="2800" i="1" dirty="0" err="1"/>
              <a:t>consequence</a:t>
            </a:r>
            <a:r>
              <a:rPr lang="nl-NL" sz="2800" i="1" dirty="0"/>
              <a:t> of </a:t>
            </a:r>
            <a:r>
              <a:rPr lang="nl-NL" sz="2800" i="1" dirty="0" err="1"/>
              <a:t>societal</a:t>
            </a:r>
            <a:r>
              <a:rPr lang="nl-NL" sz="2800" i="1" dirty="0"/>
              <a:t> </a:t>
            </a:r>
            <a:r>
              <a:rPr lang="nl-NL" sz="2800" i="1" dirty="0" err="1"/>
              <a:t>structures</a:t>
            </a:r>
            <a:r>
              <a:rPr lang="nl-NL" sz="2800" i="1" dirty="0"/>
              <a:t> </a:t>
            </a:r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endParaRPr lang="nl-NL" sz="2800" dirty="0"/>
          </a:p>
          <a:p>
            <a:pPr>
              <a:lnSpc>
                <a:spcPct val="114000"/>
              </a:lnSpc>
              <a:spcBef>
                <a:spcPct val="0"/>
              </a:spcBef>
              <a:buSzPct val="80000"/>
              <a:defRPr/>
            </a:pPr>
            <a:r>
              <a:rPr lang="nl-NL" sz="2800" dirty="0" err="1"/>
              <a:t>Implications</a:t>
            </a:r>
            <a:r>
              <a:rPr lang="nl-NL" sz="2800" dirty="0"/>
              <a:t>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supervisory</a:t>
            </a:r>
            <a:r>
              <a:rPr lang="nl-NL" sz="2800" dirty="0"/>
              <a:t> </a:t>
            </a:r>
            <a:r>
              <a:rPr lang="nl-NL" sz="2800" dirty="0" err="1"/>
              <a:t>organisations</a:t>
            </a:r>
            <a:r>
              <a:rPr lang="nl-NL" sz="2800" dirty="0"/>
              <a:t> in health care</a:t>
            </a:r>
          </a:p>
          <a:p>
            <a:pPr>
              <a:spcBef>
                <a:spcPct val="0"/>
              </a:spcBef>
              <a:buSzPct val="80000"/>
              <a:defRPr/>
            </a:pPr>
            <a:endParaRPr lang="nl-NL" altLang="nl-NL" sz="2500" i="1" dirty="0"/>
          </a:p>
          <a:p>
            <a:pPr lvl="1">
              <a:spcBef>
                <a:spcPct val="0"/>
              </a:spcBef>
              <a:buSzPct val="80000"/>
              <a:defRPr/>
            </a:pPr>
            <a:endParaRPr lang="nl-NL" altLang="nl-NL" sz="2500" i="1" dirty="0"/>
          </a:p>
          <a:p>
            <a:pPr>
              <a:spcBef>
                <a:spcPct val="0"/>
              </a:spcBef>
              <a:buSzPct val="80000"/>
              <a:defRPr/>
            </a:pPr>
            <a:endParaRPr lang="nl-NL" altLang="nl-NL" sz="2500" dirty="0"/>
          </a:p>
          <a:p>
            <a:pPr marL="457200" lvl="1" indent="0">
              <a:buNone/>
            </a:pPr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20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88ABF6A6-3A2D-7570-8951-89C2BFA73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1125538"/>
            <a:ext cx="11160125" cy="1325562"/>
          </a:xfrm>
        </p:spPr>
        <p:txBody>
          <a:bodyPr/>
          <a:lstStyle/>
          <a:p>
            <a:r>
              <a:rPr lang="nl-NL" altLang="nl-NL" sz="3600" b="1" dirty="0">
                <a:solidFill>
                  <a:srgbClr val="009CB4"/>
                </a:solidFill>
                <a:latin typeface="Trebuchet MS" panose="020B0703020202090204" pitchFamily="34" charset="0"/>
              </a:rPr>
              <a:t>How </a:t>
            </a:r>
            <a:r>
              <a:rPr lang="nl-NL" altLang="nl-NL" sz="3600" b="1" dirty="0" err="1">
                <a:solidFill>
                  <a:srgbClr val="009CB4"/>
                </a:solidFill>
                <a:latin typeface="Trebuchet MS" panose="020B0703020202090204" pitchFamily="34" charset="0"/>
              </a:rPr>
              <a:t>could</a:t>
            </a:r>
            <a:r>
              <a:rPr lang="nl-NL" altLang="nl-NL" sz="3600" b="1" dirty="0">
                <a:solidFill>
                  <a:srgbClr val="009CB4"/>
                </a:solidFill>
                <a:latin typeface="Trebuchet MS" panose="020B0703020202090204" pitchFamily="34" charset="0"/>
              </a:rPr>
              <a:t> we </a:t>
            </a:r>
            <a:r>
              <a:rPr lang="nl-NL" altLang="nl-NL" sz="3600" b="1" i="1" dirty="0" err="1">
                <a:solidFill>
                  <a:srgbClr val="009CB4"/>
                </a:solidFill>
                <a:latin typeface="Trebuchet MS" panose="020B0703020202090204" pitchFamily="34" charset="0"/>
              </a:rPr>
              <a:t>prevent</a:t>
            </a:r>
            <a:r>
              <a:rPr lang="nl-NL" altLang="nl-NL" sz="3600" b="1" dirty="0">
                <a:solidFill>
                  <a:srgbClr val="009CB4"/>
                </a:solidFill>
                <a:latin typeface="Trebuchet MS" panose="020B0703020202090204" pitchFamily="34" charset="0"/>
              </a:rPr>
              <a:t> </a:t>
            </a:r>
            <a:r>
              <a:rPr lang="nl-NL" altLang="nl-NL" sz="3600" b="1" dirty="0" err="1">
                <a:solidFill>
                  <a:srgbClr val="009CB4"/>
                </a:solidFill>
                <a:latin typeface="Trebuchet MS" panose="020B0703020202090204" pitchFamily="34" charset="0"/>
              </a:rPr>
              <a:t>inequalities</a:t>
            </a:r>
            <a:r>
              <a:rPr lang="nl-NL" altLang="nl-NL" sz="3600" b="1" dirty="0">
                <a:solidFill>
                  <a:srgbClr val="009CB4"/>
                </a:solidFill>
                <a:latin typeface="Trebuchet MS" panose="020B0703020202090204" pitchFamily="34" charset="0"/>
              </a:rPr>
              <a:t> in health? 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BBA546C0-7739-F99E-5B76-D984B5F7A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1133138" cy="41148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nl-NL" altLang="nl-NL" i="1" dirty="0"/>
          </a:p>
          <a:p>
            <a:pPr>
              <a:buFont typeface="Arial" charset="0"/>
              <a:buChar char="•"/>
              <a:defRPr/>
            </a:pPr>
            <a:r>
              <a:rPr lang="nl-NL" altLang="nl-NL" dirty="0" err="1">
                <a:latin typeface="Trebuchet MS" pitchFamily="34" charset="0"/>
              </a:rPr>
              <a:t>To</a:t>
            </a:r>
            <a:r>
              <a:rPr lang="nl-NL" altLang="nl-NL" dirty="0">
                <a:latin typeface="Trebuchet MS" pitchFamily="34" charset="0"/>
              </a:rPr>
              <a:t> </a:t>
            </a:r>
            <a:r>
              <a:rPr lang="nl-NL" altLang="nl-NL" dirty="0" err="1">
                <a:latin typeface="Trebuchet MS" pitchFamily="34" charset="0"/>
              </a:rPr>
              <a:t>prevent</a:t>
            </a:r>
            <a:r>
              <a:rPr lang="nl-NL" altLang="nl-NL" dirty="0">
                <a:latin typeface="Trebuchet MS" pitchFamily="34" charset="0"/>
              </a:rPr>
              <a:t> </a:t>
            </a:r>
            <a:r>
              <a:rPr lang="nl-NL" altLang="nl-NL" dirty="0" err="1">
                <a:latin typeface="Trebuchet MS" pitchFamily="34" charset="0"/>
              </a:rPr>
              <a:t>the</a:t>
            </a:r>
            <a:r>
              <a:rPr lang="nl-NL" altLang="nl-NL" dirty="0">
                <a:latin typeface="Trebuchet MS" pitchFamily="34" charset="0"/>
              </a:rPr>
              <a:t> high </a:t>
            </a:r>
            <a:r>
              <a:rPr lang="nl-NL" altLang="nl-NL" dirty="0" err="1">
                <a:latin typeface="Trebuchet MS" pitchFamily="34" charset="0"/>
              </a:rPr>
              <a:t>burden</a:t>
            </a:r>
            <a:r>
              <a:rPr lang="nl-NL" altLang="nl-NL" dirty="0">
                <a:latin typeface="Trebuchet MS" pitchFamily="34" charset="0"/>
              </a:rPr>
              <a:t> of </a:t>
            </a:r>
            <a:r>
              <a:rPr lang="nl-NL" altLang="nl-NL" dirty="0" err="1">
                <a:latin typeface="Trebuchet MS" pitchFamily="34" charset="0"/>
              </a:rPr>
              <a:t>chronic</a:t>
            </a:r>
            <a:r>
              <a:rPr lang="nl-NL" altLang="nl-NL" dirty="0">
                <a:latin typeface="Trebuchet MS" pitchFamily="34" charset="0"/>
              </a:rPr>
              <a:t> </a:t>
            </a:r>
            <a:r>
              <a:rPr lang="nl-NL" altLang="nl-NL" dirty="0" err="1">
                <a:latin typeface="Trebuchet MS" pitchFamily="34" charset="0"/>
              </a:rPr>
              <a:t>diseases</a:t>
            </a:r>
            <a:r>
              <a:rPr lang="nl-NL" altLang="nl-NL" dirty="0">
                <a:latin typeface="Trebuchet MS" pitchFamily="34" charset="0"/>
              </a:rPr>
              <a:t> in </a:t>
            </a:r>
            <a:r>
              <a:rPr lang="nl-NL" altLang="nl-NL" dirty="0" err="1">
                <a:latin typeface="Trebuchet MS" pitchFamily="34" charset="0"/>
              </a:rPr>
              <a:t>ethnic</a:t>
            </a:r>
            <a:r>
              <a:rPr lang="nl-NL" altLang="nl-NL" dirty="0">
                <a:latin typeface="Trebuchet MS" pitchFamily="34" charset="0"/>
              </a:rPr>
              <a:t> </a:t>
            </a:r>
            <a:r>
              <a:rPr lang="nl-NL" altLang="nl-NL" dirty="0" err="1">
                <a:latin typeface="Trebuchet MS" pitchFamily="34" charset="0"/>
              </a:rPr>
              <a:t>minority</a:t>
            </a:r>
            <a:r>
              <a:rPr lang="nl-NL" altLang="nl-NL" dirty="0">
                <a:latin typeface="Trebuchet MS" pitchFamily="34" charset="0"/>
              </a:rPr>
              <a:t> </a:t>
            </a:r>
            <a:r>
              <a:rPr lang="nl-NL" altLang="nl-NL" dirty="0" err="1">
                <a:latin typeface="Trebuchet MS" pitchFamily="34" charset="0"/>
              </a:rPr>
              <a:t>groups</a:t>
            </a:r>
            <a:r>
              <a:rPr lang="nl-NL" altLang="nl-NL" dirty="0">
                <a:latin typeface="Trebuchet MS" pitchFamily="34" charset="0"/>
              </a:rPr>
              <a:t>, we </a:t>
            </a:r>
            <a:r>
              <a:rPr lang="nl-NL" altLang="nl-NL" dirty="0" err="1">
                <a:latin typeface="Trebuchet MS" pitchFamily="34" charset="0"/>
              </a:rPr>
              <a:t>should</a:t>
            </a:r>
            <a:r>
              <a:rPr lang="nl-NL" altLang="nl-NL" dirty="0">
                <a:latin typeface="Trebuchet MS" pitchFamily="34" charset="0"/>
              </a:rPr>
              <a:t> </a:t>
            </a:r>
            <a:r>
              <a:rPr lang="nl-NL" altLang="nl-NL" dirty="0" err="1">
                <a:latin typeface="Trebuchet MS" pitchFamily="34" charset="0"/>
              </a:rPr>
              <a:t>address</a:t>
            </a:r>
            <a:r>
              <a:rPr lang="nl-NL" altLang="nl-NL" dirty="0">
                <a:latin typeface="Trebuchet MS" pitchFamily="34" charset="0"/>
              </a:rPr>
              <a:t> </a:t>
            </a:r>
            <a:r>
              <a:rPr lang="nl-NL" altLang="nl-NL" dirty="0" err="1">
                <a:latin typeface="Trebuchet MS" pitchFamily="34" charset="0"/>
              </a:rPr>
              <a:t>the</a:t>
            </a:r>
            <a:r>
              <a:rPr lang="nl-NL" altLang="nl-NL" dirty="0">
                <a:latin typeface="Trebuchet MS" pitchFamily="34" charset="0"/>
              </a:rPr>
              <a:t> </a:t>
            </a:r>
            <a:r>
              <a:rPr lang="nl-NL" altLang="nl-NL" i="1" dirty="0" err="1">
                <a:latin typeface="Trebuchet MS" pitchFamily="34" charset="0"/>
              </a:rPr>
              <a:t>causes</a:t>
            </a:r>
            <a:r>
              <a:rPr lang="nl-NL" altLang="nl-NL" dirty="0">
                <a:latin typeface="Trebuchet MS" pitchFamily="34" charset="0"/>
              </a:rPr>
              <a:t> of </a:t>
            </a:r>
            <a:r>
              <a:rPr lang="nl-NL" altLang="nl-NL" dirty="0" err="1">
                <a:latin typeface="Trebuchet MS" pitchFamily="34" charset="0"/>
              </a:rPr>
              <a:t>the</a:t>
            </a:r>
            <a:r>
              <a:rPr lang="nl-NL" altLang="nl-NL" dirty="0">
                <a:latin typeface="Trebuchet MS" pitchFamily="34" charset="0"/>
              </a:rPr>
              <a:t> </a:t>
            </a:r>
            <a:r>
              <a:rPr lang="nl-NL" altLang="nl-NL" dirty="0" err="1">
                <a:latin typeface="Trebuchet MS" pitchFamily="34" charset="0"/>
              </a:rPr>
              <a:t>inequalities</a:t>
            </a:r>
            <a:r>
              <a:rPr lang="nl-NL" altLang="nl-NL" dirty="0">
                <a:latin typeface="Trebuchet MS" pitchFamily="34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endParaRPr lang="nl-NL" altLang="nl-NL" dirty="0">
              <a:latin typeface="Trebuchet MS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nl-NL" altLang="nl-NL" dirty="0">
                <a:latin typeface="Trebuchet MS" pitchFamily="34" charset="0"/>
              </a:rPr>
              <a:t>			</a:t>
            </a:r>
            <a:r>
              <a:rPr lang="nl-NL" altLang="nl-NL" dirty="0">
                <a:latin typeface="Trebuchet MS" pitchFamily="34" charset="0"/>
                <a:sym typeface="Wingdings" panose="05000000000000000000" pitchFamily="2" charset="2"/>
              </a:rPr>
              <a:t> </a:t>
            </a:r>
            <a:r>
              <a:rPr lang="nl-NL" altLang="nl-NL" i="1" dirty="0" err="1">
                <a:latin typeface="Trebuchet MS" pitchFamily="34" charset="0"/>
              </a:rPr>
              <a:t>What</a:t>
            </a:r>
            <a:r>
              <a:rPr lang="nl-NL" altLang="nl-NL" i="1" dirty="0">
                <a:latin typeface="Trebuchet MS" pitchFamily="34" charset="0"/>
              </a:rPr>
              <a:t> </a:t>
            </a:r>
            <a:r>
              <a:rPr lang="nl-NL" altLang="nl-NL" i="1" dirty="0">
                <a:latin typeface="Trebuchet MS" pitchFamily="34" charset="0"/>
                <a:sym typeface="Wingdings" panose="05000000000000000000" pitchFamily="2" charset="2"/>
              </a:rPr>
              <a:t>are relevant </a:t>
            </a:r>
            <a:r>
              <a:rPr lang="nl-NL" altLang="nl-NL" i="1" dirty="0" err="1">
                <a:latin typeface="Trebuchet MS" pitchFamily="34" charset="0"/>
                <a:sym typeface="Wingdings" panose="05000000000000000000" pitchFamily="2" charset="2"/>
              </a:rPr>
              <a:t>causes</a:t>
            </a:r>
            <a:r>
              <a:rPr lang="nl-NL" altLang="nl-NL" i="1" dirty="0">
                <a:latin typeface="Trebuchet MS" pitchFamily="34" charset="0"/>
                <a:sym typeface="Wingdings" panose="05000000000000000000" pitchFamily="2" charset="2"/>
              </a:rPr>
              <a:t>?</a:t>
            </a:r>
          </a:p>
          <a:p>
            <a:pPr>
              <a:buFont typeface="Arial" charset="0"/>
              <a:buChar char="•"/>
              <a:defRPr/>
            </a:pPr>
            <a:endParaRPr lang="nl-NL" altLang="nl-NL" dirty="0">
              <a:latin typeface="Trebuchet MS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nl-NL" altLang="nl-NL" dirty="0">
                <a:latin typeface="Trebuchet MS" pitchFamily="34" charset="0"/>
              </a:rPr>
              <a:t>We </a:t>
            </a:r>
            <a:r>
              <a:rPr lang="nl-NL" altLang="nl-NL" dirty="0" err="1">
                <a:latin typeface="Trebuchet MS" pitchFamily="34" charset="0"/>
              </a:rPr>
              <a:t>traditionally</a:t>
            </a:r>
            <a:r>
              <a:rPr lang="nl-NL" altLang="nl-NL" dirty="0">
                <a:latin typeface="Trebuchet MS" pitchFamily="34" charset="0"/>
              </a:rPr>
              <a:t> </a:t>
            </a:r>
            <a:r>
              <a:rPr lang="nl-NL" altLang="nl-NL" dirty="0" err="1">
                <a:latin typeface="Trebuchet MS" pitchFamily="34" charset="0"/>
              </a:rPr>
              <a:t>seek</a:t>
            </a:r>
            <a:r>
              <a:rPr lang="nl-NL" altLang="nl-NL" dirty="0">
                <a:latin typeface="Trebuchet MS" pitchFamily="34" charset="0"/>
              </a:rPr>
              <a:t> </a:t>
            </a:r>
            <a:r>
              <a:rPr lang="nl-NL" altLang="nl-NL" dirty="0" err="1">
                <a:latin typeface="Trebuchet MS" pitchFamily="34" charset="0"/>
              </a:rPr>
              <a:t>the</a:t>
            </a:r>
            <a:r>
              <a:rPr lang="nl-NL" altLang="nl-NL" dirty="0">
                <a:latin typeface="Trebuchet MS" pitchFamily="34" charset="0"/>
              </a:rPr>
              <a:t> </a:t>
            </a:r>
            <a:r>
              <a:rPr lang="nl-NL" altLang="nl-NL" dirty="0" err="1">
                <a:latin typeface="Trebuchet MS" pitchFamily="34" charset="0"/>
              </a:rPr>
              <a:t>answer</a:t>
            </a:r>
            <a:r>
              <a:rPr lang="nl-NL" altLang="nl-NL" dirty="0">
                <a:latin typeface="Trebuchet MS" pitchFamily="34" charset="0"/>
              </a:rPr>
              <a:t> in </a:t>
            </a:r>
            <a:r>
              <a:rPr lang="nl-NL" altLang="nl-NL" dirty="0" err="1">
                <a:latin typeface="Trebuchet MS" pitchFamily="34" charset="0"/>
              </a:rPr>
              <a:t>an</a:t>
            </a:r>
            <a:r>
              <a:rPr lang="nl-NL" altLang="nl-NL" dirty="0">
                <a:latin typeface="Trebuchet MS" pitchFamily="34" charset="0"/>
              </a:rPr>
              <a:t> ‘</a:t>
            </a:r>
            <a:r>
              <a:rPr lang="nl-NL" altLang="nl-NL" dirty="0" err="1">
                <a:latin typeface="Trebuchet MS" pitchFamily="34" charset="0"/>
              </a:rPr>
              <a:t>uneven</a:t>
            </a:r>
            <a:r>
              <a:rPr lang="nl-NL" altLang="nl-NL" dirty="0">
                <a:latin typeface="Trebuchet MS" pitchFamily="34" charset="0"/>
              </a:rPr>
              <a:t> </a:t>
            </a:r>
            <a:r>
              <a:rPr lang="nl-NL" altLang="nl-NL" dirty="0" err="1">
                <a:latin typeface="Trebuchet MS" pitchFamily="34" charset="0"/>
              </a:rPr>
              <a:t>distribution</a:t>
            </a:r>
            <a:r>
              <a:rPr lang="nl-NL" altLang="nl-NL" dirty="0">
                <a:latin typeface="Trebuchet MS" pitchFamily="34" charset="0"/>
              </a:rPr>
              <a:t> of </a:t>
            </a:r>
            <a:r>
              <a:rPr lang="nl-NL" altLang="nl-NL" dirty="0" err="1">
                <a:latin typeface="Trebuchet MS" pitchFamily="34" charset="0"/>
              </a:rPr>
              <a:t>known</a:t>
            </a:r>
            <a:r>
              <a:rPr lang="nl-NL" altLang="nl-NL" dirty="0">
                <a:latin typeface="Trebuchet MS" pitchFamily="34" charset="0"/>
              </a:rPr>
              <a:t> risk factors’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KonicaMinolta</Template>
  <TotalTime>0</TotalTime>
  <Words>887</Words>
  <Application>Microsoft Office PowerPoint</Application>
  <PresentationFormat>Breedbeeld</PresentationFormat>
  <Paragraphs>150</Paragraphs>
  <Slides>26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Kantoorthema</vt:lpstr>
      <vt:lpstr>1_Kantoorthema</vt:lpstr>
      <vt:lpstr>   Why health inequalities arise,  and how to effectively combat them  </vt:lpstr>
      <vt:lpstr>My contribution </vt:lpstr>
      <vt:lpstr>Inequalities in (healthy) life expectancy, by educational level</vt:lpstr>
      <vt:lpstr>PowerPoint-presentatie</vt:lpstr>
      <vt:lpstr>PowerPoint-presentatie</vt:lpstr>
      <vt:lpstr>PowerPoint-presentatie</vt:lpstr>
      <vt:lpstr>PowerPoint-presentatie</vt:lpstr>
      <vt:lpstr>My contribution </vt:lpstr>
      <vt:lpstr>How could we prevent inequalities in health? </vt:lpstr>
      <vt:lpstr>This is too simple an answer</vt:lpstr>
      <vt:lpstr>Causes of the causes </vt:lpstr>
      <vt:lpstr>Increasing attention for complex system approaches</vt:lpstr>
      <vt:lpstr>PowerPoint-presentatie</vt:lpstr>
      <vt:lpstr>PowerPoint-presentatie</vt:lpstr>
      <vt:lpstr>Why are health inequalities persistent? </vt:lpstr>
      <vt:lpstr>My contribution </vt:lpstr>
      <vt:lpstr>Possible implications (for discussion)</vt:lpstr>
      <vt:lpstr>A more balanced allocation of resources between prevention and treatment </vt:lpstr>
      <vt:lpstr>T2D as an example  </vt:lpstr>
      <vt:lpstr>.. also effective in South Asians, if available….   </vt:lpstr>
      <vt:lpstr>2. A systematic evaluation of the impact of measures from an equity perspective </vt:lpstr>
      <vt:lpstr>PowerPoint-presentatie</vt:lpstr>
      <vt:lpstr>3. Unequal investments to guarantee equal outcome = equity </vt:lpstr>
      <vt:lpstr>Example: Group intervention to promote better outcomes among patients with T2D with low health literacy  </vt:lpstr>
      <vt:lpstr>To conclude</vt:lpstr>
      <vt:lpstr>Thank you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Olaf van der Grijspaarde</dc:creator>
  <cp:lastModifiedBy>Karien Stronks</cp:lastModifiedBy>
  <cp:revision>197</cp:revision>
  <dcterms:created xsi:type="dcterms:W3CDTF">2018-06-28T15:32:29Z</dcterms:created>
  <dcterms:modified xsi:type="dcterms:W3CDTF">2024-12-08T14:47:27Z</dcterms:modified>
</cp:coreProperties>
</file>