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9" r:id="rId7"/>
    <p:sldId id="260" r:id="rId8"/>
    <p:sldId id="261" r:id="rId9"/>
    <p:sldId id="262" r:id="rId10"/>
    <p:sldId id="304" r:id="rId11"/>
    <p:sldId id="307" r:id="rId12"/>
    <p:sldId id="263" r:id="rId13"/>
    <p:sldId id="284" r:id="rId14"/>
    <p:sldId id="305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50B6DD-A093-4FB5-8185-A195DE4DD664}" v="10" dt="2024-12-03T14:51:41.552"/>
    <p1510:client id="{02E9F236-E01B-420D-85BF-7724718AE7D4}" v="63" dt="2024-12-03T14:41:27.051"/>
    <p1510:client id="{36917EA4-25F7-7CE5-1201-7B269957D57C}" v="180" dt="2024-12-03T15:45:05.206"/>
    <p1510:client id="{98F3833F-399E-438A-8BEB-522DAA6F3A90}" v="17" dt="2024-12-03T14:50:11.837"/>
    <p1510:client id="{A24959E2-7E17-4B17-9599-536CC288ABF0}" v="110" dt="2024-12-03T15:59:45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ED668-30B3-4071-AE1C-19C4AF2B8317}" type="datetimeFigureOut">
              <a:t>12/4/2024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036D5-6580-48D8-8590-7100235AF3F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561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0CE6BF-5DBD-482F-91C7-5E651E7B35D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6920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0CE6BF-5DBD-482F-91C7-5E651E7B35D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114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0CE6BF-5DBD-482F-91C7-5E651E7B35D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47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1790" y="1122363"/>
            <a:ext cx="4946210" cy="2387600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1790" y="3602038"/>
            <a:ext cx="494621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IE"/>
              <a:t>Click to edit Master subtitle style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52" y="986828"/>
            <a:ext cx="4608214" cy="46082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825" y="228283"/>
            <a:ext cx="200684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80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03811"/>
            <a:ext cx="10515600" cy="34072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IE"/>
              <a:t>Click to edit Master text styles</a:t>
            </a:r>
          </a:p>
          <a:p>
            <a:pPr lvl="1"/>
            <a:r>
              <a:rPr lang="en-IE"/>
              <a:t>Second level</a:t>
            </a:r>
          </a:p>
          <a:p>
            <a:pPr lvl="2"/>
            <a:r>
              <a:rPr lang="en-IE"/>
              <a:t>Third level</a:t>
            </a:r>
          </a:p>
          <a:p>
            <a:pPr lvl="3"/>
            <a:r>
              <a:rPr lang="en-IE"/>
              <a:t>Fourth level</a:t>
            </a:r>
          </a:p>
          <a:p>
            <a:pPr lvl="4"/>
            <a:r>
              <a:rPr lang="en-IE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21" y="228283"/>
            <a:ext cx="2006840" cy="8509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405FAB5-0387-3A40-8C0A-8411559D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0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44FD4AB5-FFDF-5943-972B-72DF75EB0A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03811"/>
            <a:ext cx="10515600" cy="34072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IE"/>
              <a:t>Click to edit Master text styles</a:t>
            </a:r>
          </a:p>
          <a:p>
            <a:pPr lvl="1"/>
            <a:r>
              <a:rPr lang="en-IE"/>
              <a:t>Second level</a:t>
            </a:r>
          </a:p>
          <a:p>
            <a:pPr lvl="2"/>
            <a:r>
              <a:rPr lang="en-IE"/>
              <a:t>Third level</a:t>
            </a:r>
          </a:p>
          <a:p>
            <a:pPr lvl="3"/>
            <a:r>
              <a:rPr lang="en-IE"/>
              <a:t>Fourth level</a:t>
            </a:r>
          </a:p>
          <a:p>
            <a:pPr lvl="4"/>
            <a:r>
              <a:rPr lang="en-IE"/>
              <a:t>Fifth level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21" y="228283"/>
            <a:ext cx="2006840" cy="8509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405FAB5-0387-3A40-8C0A-8411559D6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3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838200" y="13791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IE"/>
              <a:t>Click to edit Master title style</a:t>
            </a:r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838200" y="2933323"/>
            <a:ext cx="10515600" cy="3243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IE"/>
              <a:t>Click to edit Master text styles</a:t>
            </a:r>
          </a:p>
          <a:p>
            <a:pPr lvl="1"/>
            <a:r>
              <a:rPr lang="en-IE"/>
              <a:t>Second level</a:t>
            </a:r>
          </a:p>
          <a:p>
            <a:pPr lvl="2"/>
            <a:r>
              <a:rPr lang="en-IE"/>
              <a:t>Third level</a:t>
            </a:r>
          </a:p>
          <a:p>
            <a:pPr lvl="3"/>
            <a:r>
              <a:rPr lang="en-IE"/>
              <a:t>Fourth level</a:t>
            </a:r>
          </a:p>
          <a:p>
            <a:pPr lvl="4"/>
            <a:r>
              <a:rPr lang="en-IE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7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 fontAlgn="auto">
              <a:spcAft>
                <a:spcPts val="1200"/>
              </a:spcAft>
            </a:pPr>
            <a:r>
              <a:rPr lang="en-GB" sz="3600" b="1" i="0">
                <a:effectLst/>
                <a:latin typeface="-apple-system"/>
              </a:rPr>
              <a:t>European Partnership for Supervisory Organisations in Health Services and Social Care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Mr John Farrelly, Chief Executive </a:t>
            </a:r>
          </a:p>
          <a:p>
            <a:r>
              <a:rPr lang="en-US">
                <a:solidFill>
                  <a:schemeClr val="tx2"/>
                </a:solidFill>
              </a:rPr>
              <a:t>Mental Health Commission, Ireland</a:t>
            </a:r>
          </a:p>
        </p:txBody>
      </p:sp>
    </p:spTree>
    <p:extLst>
      <p:ext uri="{BB962C8B-B14F-4D97-AF65-F5344CB8AC3E}">
        <p14:creationId xmlns:p14="http://schemas.microsoft.com/office/powerpoint/2010/main" val="1005705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2B3E5AD-929F-C149-B63C-57B0A93EDAF8}"/>
              </a:ext>
            </a:extLst>
          </p:cNvPr>
          <p:cNvSpPr/>
          <p:nvPr/>
        </p:nvSpPr>
        <p:spPr>
          <a:xfrm>
            <a:off x="1045066" y="2428023"/>
            <a:ext cx="10520400" cy="596073"/>
          </a:xfrm>
          <a:prstGeom prst="roundRect">
            <a:avLst/>
          </a:prstGeom>
          <a:solidFill>
            <a:srgbClr val="1F263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1F263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B7593D-62C1-6744-B152-5852D7812D27}"/>
              </a:ext>
            </a:extLst>
          </p:cNvPr>
          <p:cNvSpPr/>
          <p:nvPr/>
        </p:nvSpPr>
        <p:spPr>
          <a:xfrm>
            <a:off x="1045066" y="1957296"/>
            <a:ext cx="10520400" cy="891925"/>
          </a:xfrm>
          <a:prstGeom prst="rect">
            <a:avLst/>
          </a:prstGeom>
          <a:solidFill>
            <a:srgbClr val="1F26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83FC1E6-F942-5847-A68C-A6F5958D7AF2}"/>
              </a:ext>
            </a:extLst>
          </p:cNvPr>
          <p:cNvSpPr/>
          <p:nvPr/>
        </p:nvSpPr>
        <p:spPr>
          <a:xfrm>
            <a:off x="1045066" y="1786658"/>
            <a:ext cx="10520400" cy="596073"/>
          </a:xfrm>
          <a:prstGeom prst="roundRect">
            <a:avLst/>
          </a:prstGeom>
          <a:solidFill>
            <a:srgbClr val="1F263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1F263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42120D-B0C8-472A-9030-DDD6558BD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534" y="1003677"/>
            <a:ext cx="10685313" cy="927865"/>
          </a:xfrm>
        </p:spPr>
        <p:txBody>
          <a:bodyPr>
            <a:normAutofit/>
          </a:bodyPr>
          <a:lstStyle/>
          <a:p>
            <a:pPr fontAlgn="base"/>
            <a:r>
              <a:rPr lang="en-GB" sz="3200" b="1">
                <a:latin typeface="+mn-lt"/>
                <a:cs typeface="Calibri"/>
              </a:rPr>
              <a:t>Trends 2018-2022</a:t>
            </a:r>
            <a:endParaRPr lang="en-GB" sz="3200" b="1">
              <a:latin typeface="+mn-lt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CEC808A-F2C3-9346-839B-FEA31D13D566}"/>
              </a:ext>
            </a:extLst>
          </p:cNvPr>
          <p:cNvSpPr/>
          <p:nvPr/>
        </p:nvSpPr>
        <p:spPr>
          <a:xfrm>
            <a:off x="590386" y="1786658"/>
            <a:ext cx="972265" cy="972265"/>
          </a:xfrm>
          <a:prstGeom prst="ellipse">
            <a:avLst/>
          </a:prstGeom>
          <a:solidFill>
            <a:srgbClr val="6AE1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482D819-2E82-3747-B577-4BA21FCACC6A}"/>
              </a:ext>
            </a:extLst>
          </p:cNvPr>
          <p:cNvSpPr/>
          <p:nvPr/>
        </p:nvSpPr>
        <p:spPr>
          <a:xfrm>
            <a:off x="626534" y="1813662"/>
            <a:ext cx="901531" cy="901531"/>
          </a:xfrm>
          <a:prstGeom prst="ellipse">
            <a:avLst/>
          </a:prstGeom>
          <a:solidFill>
            <a:srgbClr val="6AE1C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BE4C47DF-AED6-A444-B4E6-3E46688DC0BD}"/>
              </a:ext>
            </a:extLst>
          </p:cNvPr>
          <p:cNvSpPr/>
          <p:nvPr/>
        </p:nvSpPr>
        <p:spPr>
          <a:xfrm>
            <a:off x="1045066" y="3721610"/>
            <a:ext cx="10520400" cy="596073"/>
          </a:xfrm>
          <a:prstGeom prst="roundRect">
            <a:avLst/>
          </a:prstGeom>
          <a:solidFill>
            <a:srgbClr val="1F263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1F263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ECF9C8B-5EE8-7B4F-83AA-8B6C48EC84CA}"/>
              </a:ext>
            </a:extLst>
          </p:cNvPr>
          <p:cNvSpPr/>
          <p:nvPr/>
        </p:nvSpPr>
        <p:spPr>
          <a:xfrm>
            <a:off x="1045066" y="3250883"/>
            <a:ext cx="10520400" cy="891925"/>
          </a:xfrm>
          <a:prstGeom prst="rect">
            <a:avLst/>
          </a:prstGeom>
          <a:solidFill>
            <a:srgbClr val="1F26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DA0EC305-CECB-1647-92EC-28594308F2B5}"/>
              </a:ext>
            </a:extLst>
          </p:cNvPr>
          <p:cNvSpPr/>
          <p:nvPr/>
        </p:nvSpPr>
        <p:spPr>
          <a:xfrm>
            <a:off x="1045066" y="3080245"/>
            <a:ext cx="10520400" cy="596073"/>
          </a:xfrm>
          <a:prstGeom prst="roundRect">
            <a:avLst/>
          </a:prstGeom>
          <a:solidFill>
            <a:srgbClr val="1F263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1F263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FAC8CC7-CBA2-AC47-A9F2-A5B1B559996E}"/>
              </a:ext>
            </a:extLst>
          </p:cNvPr>
          <p:cNvSpPr/>
          <p:nvPr/>
        </p:nvSpPr>
        <p:spPr>
          <a:xfrm>
            <a:off x="590386" y="3080245"/>
            <a:ext cx="972265" cy="972265"/>
          </a:xfrm>
          <a:prstGeom prst="ellipse">
            <a:avLst/>
          </a:prstGeom>
          <a:solidFill>
            <a:srgbClr val="6AE1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F570AC0-34DF-6347-B12B-716ABD8F8B3B}"/>
              </a:ext>
            </a:extLst>
          </p:cNvPr>
          <p:cNvSpPr/>
          <p:nvPr/>
        </p:nvSpPr>
        <p:spPr>
          <a:xfrm>
            <a:off x="626534" y="3107249"/>
            <a:ext cx="901531" cy="901531"/>
          </a:xfrm>
          <a:prstGeom prst="ellipse">
            <a:avLst/>
          </a:prstGeom>
          <a:solidFill>
            <a:srgbClr val="6AE1C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925C3385-AA86-4942-8946-6EE420B2C8B6}"/>
              </a:ext>
            </a:extLst>
          </p:cNvPr>
          <p:cNvSpPr/>
          <p:nvPr/>
        </p:nvSpPr>
        <p:spPr>
          <a:xfrm>
            <a:off x="1045066" y="4732090"/>
            <a:ext cx="10520400" cy="596073"/>
          </a:xfrm>
          <a:prstGeom prst="roundRect">
            <a:avLst/>
          </a:prstGeom>
          <a:solidFill>
            <a:srgbClr val="1F263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1F263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712E28D-3A8C-AB41-86A4-917A2E1DFB97}"/>
              </a:ext>
            </a:extLst>
          </p:cNvPr>
          <p:cNvSpPr/>
          <p:nvPr/>
        </p:nvSpPr>
        <p:spPr>
          <a:xfrm>
            <a:off x="1045066" y="4544651"/>
            <a:ext cx="10520400" cy="712360"/>
          </a:xfrm>
          <a:prstGeom prst="rect">
            <a:avLst/>
          </a:prstGeom>
          <a:solidFill>
            <a:srgbClr val="1F26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5B2FB7F5-270E-7C48-8120-8057722672B4}"/>
              </a:ext>
            </a:extLst>
          </p:cNvPr>
          <p:cNvSpPr/>
          <p:nvPr/>
        </p:nvSpPr>
        <p:spPr>
          <a:xfrm>
            <a:off x="1045066" y="4374012"/>
            <a:ext cx="10520400" cy="596073"/>
          </a:xfrm>
          <a:prstGeom prst="roundRect">
            <a:avLst/>
          </a:prstGeom>
          <a:solidFill>
            <a:srgbClr val="1F263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1F263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E7E4708-9D3A-5F4C-8A11-F63B8C58EC00}"/>
              </a:ext>
            </a:extLst>
          </p:cNvPr>
          <p:cNvSpPr/>
          <p:nvPr/>
        </p:nvSpPr>
        <p:spPr>
          <a:xfrm>
            <a:off x="590386" y="4374012"/>
            <a:ext cx="972265" cy="972265"/>
          </a:xfrm>
          <a:prstGeom prst="ellipse">
            <a:avLst/>
          </a:prstGeom>
          <a:solidFill>
            <a:srgbClr val="6AE1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8CBB91C-A751-1143-BCB2-9C96BD284CB8}"/>
              </a:ext>
            </a:extLst>
          </p:cNvPr>
          <p:cNvSpPr/>
          <p:nvPr/>
        </p:nvSpPr>
        <p:spPr>
          <a:xfrm>
            <a:off x="626534" y="4401016"/>
            <a:ext cx="901531" cy="901531"/>
          </a:xfrm>
          <a:prstGeom prst="ellipse">
            <a:avLst/>
          </a:prstGeom>
          <a:solidFill>
            <a:srgbClr val="6AE1C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Content Placeholder 1">
            <a:extLst>
              <a:ext uri="{FF2B5EF4-FFF2-40B4-BE49-F238E27FC236}">
                <a16:creationId xmlns:a16="http://schemas.microsoft.com/office/drawing/2014/main" id="{97177B2E-85E6-C241-8A80-2206D2D14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3352" y="1957296"/>
            <a:ext cx="9774936" cy="10651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r>
              <a:rPr lang="en-GB" sz="2200" b="1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first prosecution under the Mental Health Act occurred in early 2019 on foot of an inspection in 2018 where a service was convicted of failing to ensure adherence to the rules governing the use of seclusion.</a:t>
            </a:r>
          </a:p>
        </p:txBody>
      </p:sp>
      <p:sp>
        <p:nvSpPr>
          <p:cNvPr id="44" name="Content Placeholder 1">
            <a:extLst>
              <a:ext uri="{FF2B5EF4-FFF2-40B4-BE49-F238E27FC236}">
                <a16:creationId xmlns:a16="http://schemas.microsoft.com/office/drawing/2014/main" id="{152F09E3-28A8-7C43-85BC-52F703C2EABA}"/>
              </a:ext>
            </a:extLst>
          </p:cNvPr>
          <p:cNvSpPr txBox="1">
            <a:spLocks/>
          </p:cNvSpPr>
          <p:nvPr/>
        </p:nvSpPr>
        <p:spPr>
          <a:xfrm>
            <a:off x="1673352" y="3250883"/>
            <a:ext cx="9892056" cy="10651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>
                <a:ln>
                  <a:noFill/>
                </a:ln>
                <a:solidFill>
                  <a:srgbClr val="09E3C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While the rules and code governing seclusion and physical restraint during the </a:t>
            </a:r>
            <a:br>
              <a:rPr kumimoji="0" lang="en-GB" sz="2200" b="1" i="0" u="none" strike="noStrike" kern="1200" cap="none" spc="0" normalizeH="0" baseline="0" noProof="0">
                <a:ln>
                  <a:noFill/>
                </a:ln>
                <a:solidFill>
                  <a:srgbClr val="09E3C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kumimoji="0" lang="en-GB" sz="2200" b="1" i="0" u="none" strike="noStrike" kern="1200" cap="none" spc="0" normalizeH="0" baseline="0" noProof="0">
                <a:ln>
                  <a:noFill/>
                </a:ln>
                <a:solidFill>
                  <a:srgbClr val="09E3C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five-year period remained static, the numbers of centres achieving full compliance with these standards rose substantially. </a:t>
            </a:r>
          </a:p>
        </p:txBody>
      </p:sp>
      <p:sp>
        <p:nvSpPr>
          <p:cNvPr id="45" name="Content Placeholder 1">
            <a:extLst>
              <a:ext uri="{FF2B5EF4-FFF2-40B4-BE49-F238E27FC236}">
                <a16:creationId xmlns:a16="http://schemas.microsoft.com/office/drawing/2014/main" id="{2AE82A79-5196-8643-AC95-D51A07A022A1}"/>
              </a:ext>
            </a:extLst>
          </p:cNvPr>
          <p:cNvSpPr txBox="1">
            <a:spLocks/>
          </p:cNvSpPr>
          <p:nvPr/>
        </p:nvSpPr>
        <p:spPr>
          <a:xfrm>
            <a:off x="1673352" y="4544650"/>
            <a:ext cx="9928204" cy="10651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>
                <a:ln>
                  <a:noFill/>
                </a:ln>
                <a:solidFill>
                  <a:srgbClr val="09E3C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Compliance with the rules and code in centres using seclusion rose from 33% in 2018 to 83% in 2022 and in centres using restraint from 19% in 2018 to 82% in 2022.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3E17DADF-DAA5-5343-A029-BAB29E2DCCFC}"/>
              </a:ext>
            </a:extLst>
          </p:cNvPr>
          <p:cNvSpPr/>
          <p:nvPr/>
        </p:nvSpPr>
        <p:spPr>
          <a:xfrm>
            <a:off x="1045066" y="5740436"/>
            <a:ext cx="10520400" cy="596073"/>
          </a:xfrm>
          <a:prstGeom prst="roundRect">
            <a:avLst/>
          </a:prstGeom>
          <a:solidFill>
            <a:srgbClr val="1F263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1F263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5F31E60-47DF-364C-B4F2-93BEDAE87D8B}"/>
              </a:ext>
            </a:extLst>
          </p:cNvPr>
          <p:cNvSpPr/>
          <p:nvPr/>
        </p:nvSpPr>
        <p:spPr>
          <a:xfrm>
            <a:off x="1045066" y="5552997"/>
            <a:ext cx="10520400" cy="712360"/>
          </a:xfrm>
          <a:prstGeom prst="rect">
            <a:avLst/>
          </a:prstGeom>
          <a:solidFill>
            <a:srgbClr val="1F26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FEDFF1FE-1616-A84F-AF1F-4BF1E6779D9D}"/>
              </a:ext>
            </a:extLst>
          </p:cNvPr>
          <p:cNvSpPr/>
          <p:nvPr/>
        </p:nvSpPr>
        <p:spPr>
          <a:xfrm>
            <a:off x="1045066" y="5382358"/>
            <a:ext cx="10520400" cy="596073"/>
          </a:xfrm>
          <a:prstGeom prst="roundRect">
            <a:avLst/>
          </a:prstGeom>
          <a:solidFill>
            <a:srgbClr val="1F263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1F263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AA31E74-7A39-5C47-939D-D366C132DE71}"/>
              </a:ext>
            </a:extLst>
          </p:cNvPr>
          <p:cNvSpPr/>
          <p:nvPr/>
        </p:nvSpPr>
        <p:spPr>
          <a:xfrm>
            <a:off x="590386" y="5382358"/>
            <a:ext cx="972265" cy="972265"/>
          </a:xfrm>
          <a:prstGeom prst="ellipse">
            <a:avLst/>
          </a:prstGeom>
          <a:solidFill>
            <a:srgbClr val="6AE1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64CE4D5-6739-A645-A103-39F4F5CF1C55}"/>
              </a:ext>
            </a:extLst>
          </p:cNvPr>
          <p:cNvSpPr/>
          <p:nvPr/>
        </p:nvSpPr>
        <p:spPr>
          <a:xfrm>
            <a:off x="626534" y="5409362"/>
            <a:ext cx="901531" cy="901531"/>
          </a:xfrm>
          <a:prstGeom prst="ellipse">
            <a:avLst/>
          </a:prstGeom>
          <a:solidFill>
            <a:srgbClr val="6AE1C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Content Placeholder 1">
            <a:extLst>
              <a:ext uri="{FF2B5EF4-FFF2-40B4-BE49-F238E27FC236}">
                <a16:creationId xmlns:a16="http://schemas.microsoft.com/office/drawing/2014/main" id="{E2030C17-87FB-E144-AA84-8FB1785B5C07}"/>
              </a:ext>
            </a:extLst>
          </p:cNvPr>
          <p:cNvSpPr txBox="1">
            <a:spLocks/>
          </p:cNvSpPr>
          <p:nvPr/>
        </p:nvSpPr>
        <p:spPr>
          <a:xfrm>
            <a:off x="1673352" y="5534708"/>
            <a:ext cx="9928204" cy="10651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>
                <a:ln>
                  <a:noFill/>
                </a:ln>
                <a:solidFill>
                  <a:srgbClr val="09E3C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Other possible factors include improved training on human rights and initiatives aimed at improving the quality of care in Irish inpatient services. </a:t>
            </a:r>
            <a:endParaRPr kumimoji="0" lang="en-GB" sz="2200" b="1" i="0" u="none" strike="noStrike" kern="1200" cap="none" spc="0" normalizeH="0" baseline="0" noProof="0">
              <a:ln>
                <a:noFill/>
              </a:ln>
              <a:solidFill>
                <a:srgbClr val="09E3C2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140CACEC-A8DF-D64C-A4ED-291DB45129B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449" y="1937583"/>
            <a:ext cx="686098" cy="576808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05A9D03-FF5A-0841-8AA5-74624A18D5D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9533" y="5553831"/>
            <a:ext cx="563617" cy="59884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D3B93A34-CAAA-7844-A4A5-482E838C88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389" y="3357312"/>
            <a:ext cx="545124" cy="45167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395C091A-6B60-4445-9659-D21B37930B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2364" y="4566991"/>
            <a:ext cx="499665" cy="55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1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F3B81D-A3C5-3F35-4B9A-FB9109CEF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1141"/>
            <a:ext cx="10515600" cy="620168"/>
          </a:xfrm>
        </p:spPr>
        <p:txBody>
          <a:bodyPr/>
          <a:lstStyle/>
          <a:p>
            <a:pPr algn="ctr"/>
            <a:r>
              <a:rPr lang="en-GB" sz="3600" b="1"/>
              <a:t>Reduction in the use of restrictive practices</a:t>
            </a:r>
            <a:endParaRPr lang="en-IE" sz="3600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87798A-3967-2B8A-DDFE-919FA6FF4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97261"/>
            <a:ext cx="7013933" cy="34727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EE8EE2-1824-46A7-4977-4969F15E0FA0}"/>
              </a:ext>
            </a:extLst>
          </p:cNvPr>
          <p:cNvSpPr txBox="1"/>
          <p:nvPr/>
        </p:nvSpPr>
        <p:spPr>
          <a:xfrm>
            <a:off x="8016536" y="2704676"/>
            <a:ext cx="3524435" cy="3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800">
                <a:solidFill>
                  <a:schemeClr val="tx2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Episodes of physical restraint increased year on year from 2008 (2,123) to 2018 (5,665), followed by a year-on-year decrease from 2019 (5,028), </a:t>
            </a:r>
            <a:r>
              <a:rPr lang="en-IE" sz="1800" b="1">
                <a:solidFill>
                  <a:schemeClr val="tx2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to 2023 (2,572)</a:t>
            </a:r>
            <a:r>
              <a:rPr lang="en-IE" sz="1800">
                <a:solidFill>
                  <a:schemeClr val="tx2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. In relation to seclusion, there has been an overall decrease from 2008 (2,642) to </a:t>
            </a:r>
            <a:r>
              <a:rPr lang="en-IE" sz="1800" b="1">
                <a:solidFill>
                  <a:schemeClr val="tx2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2023 (895)</a:t>
            </a:r>
            <a:r>
              <a:rPr lang="en-IE" sz="1800">
                <a:solidFill>
                  <a:schemeClr val="tx2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. </a:t>
            </a:r>
            <a:r>
              <a:rPr lang="en-IE" sz="1800" b="1">
                <a:solidFill>
                  <a:schemeClr val="tx2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Total episodes of seclusions and restraints in 2023 (3,467)</a:t>
            </a:r>
            <a:r>
              <a:rPr lang="en-IE" sz="1800">
                <a:solidFill>
                  <a:schemeClr val="tx2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represent the lowest annual total episodes since reporting began in 2008. </a:t>
            </a:r>
            <a:endParaRPr lang="en-GB" sz="1800">
              <a:solidFill>
                <a:schemeClr val="tx2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254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BFEC42-D848-D6BA-4332-5391B655F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2515"/>
            <a:ext cx="10515600" cy="25013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The MHC does not prescribe what good leadership looks like </a:t>
            </a:r>
            <a:endParaRPr lang="en-GB" dirty="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IE" dirty="0">
                <a:solidFill>
                  <a:schemeClr val="tx2"/>
                </a:solidFill>
              </a:rPr>
              <a:t>The use of standards-setting provisions allows the regulator to improve relevant aspects of leadership, governance and management in a more dynamic way</a:t>
            </a:r>
            <a:endParaRPr lang="en-IE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BCADF9-1BF0-C752-4BB2-CAFD596D2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8347"/>
            <a:ext cx="10515600" cy="600516"/>
          </a:xfrm>
        </p:spPr>
        <p:txBody>
          <a:bodyPr/>
          <a:lstStyle/>
          <a:p>
            <a:pPr algn="ctr"/>
            <a:r>
              <a:rPr lang="en-GB" sz="3600" b="1"/>
              <a:t>Discussion</a:t>
            </a:r>
            <a:endParaRPr lang="en-IE" sz="3600" b="1"/>
          </a:p>
        </p:txBody>
      </p:sp>
    </p:spTree>
    <p:extLst>
      <p:ext uri="{BB962C8B-B14F-4D97-AF65-F5344CB8AC3E}">
        <p14:creationId xmlns:p14="http://schemas.microsoft.com/office/powerpoint/2010/main" val="17463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E1DD5F-DE84-3648-B230-BEF90721B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96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/>
              <a:t>Role of the Mental Health Commission in Ireland</a:t>
            </a:r>
          </a:p>
        </p:txBody>
      </p:sp>
      <p:cxnSp>
        <p:nvCxnSpPr>
          <p:cNvPr id="4" name="Elbow Connector 17">
            <a:extLst>
              <a:ext uri="{FF2B5EF4-FFF2-40B4-BE49-F238E27FC236}">
                <a16:creationId xmlns:a16="http://schemas.microsoft.com/office/drawing/2014/main" id="{050DDAEC-93EE-6C85-C214-22FD172651DF}"/>
              </a:ext>
            </a:extLst>
          </p:cNvPr>
          <p:cNvCxnSpPr>
            <a:cxnSpLocks/>
          </p:cNvCxnSpPr>
          <p:nvPr/>
        </p:nvCxnSpPr>
        <p:spPr>
          <a:xfrm flipV="1">
            <a:off x="2118040" y="3111002"/>
            <a:ext cx="914400" cy="9144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16">
            <a:extLst>
              <a:ext uri="{FF2B5EF4-FFF2-40B4-BE49-F238E27FC236}">
                <a16:creationId xmlns:a16="http://schemas.microsoft.com/office/drawing/2014/main" id="{5AF3BCF7-E3C2-513C-98F1-CABE2B08B959}"/>
              </a:ext>
            </a:extLst>
          </p:cNvPr>
          <p:cNvCxnSpPr/>
          <p:nvPr/>
        </p:nvCxnSpPr>
        <p:spPr>
          <a:xfrm>
            <a:off x="2118040" y="4025402"/>
            <a:ext cx="914400" cy="9144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C1D72F1A-81D8-804A-93E0-ADCAFD657677}"/>
              </a:ext>
            </a:extLst>
          </p:cNvPr>
          <p:cNvSpPr/>
          <p:nvPr/>
        </p:nvSpPr>
        <p:spPr>
          <a:xfrm>
            <a:off x="599304" y="3173627"/>
            <a:ext cx="1838348" cy="1725290"/>
          </a:xfrm>
          <a:prstGeom prst="ellipse">
            <a:avLst/>
          </a:prstGeom>
          <a:solidFill>
            <a:srgbClr val="192633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32CE29-77BA-6026-85EC-F1389C9FEC9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8732" y="3718846"/>
            <a:ext cx="1667604" cy="66365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DD628-2AC4-F16D-747C-8B6AE5D1BFE6}"/>
              </a:ext>
            </a:extLst>
          </p:cNvPr>
          <p:cNvSpPr/>
          <p:nvPr/>
        </p:nvSpPr>
        <p:spPr>
          <a:xfrm>
            <a:off x="2744676" y="4134857"/>
            <a:ext cx="8067486" cy="1632631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F59727-14E2-4641-0714-1591113B67DD}"/>
              </a:ext>
            </a:extLst>
          </p:cNvPr>
          <p:cNvSpPr/>
          <p:nvPr/>
        </p:nvSpPr>
        <p:spPr>
          <a:xfrm>
            <a:off x="2752090" y="2306057"/>
            <a:ext cx="8060072" cy="1632631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81351AED-0B58-5C2A-1A70-6AB7FBAA0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4438" y="2481176"/>
            <a:ext cx="7191734" cy="118496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600" kern="100" dirty="0">
                <a:solidFill>
                  <a:schemeClr val="tx2"/>
                </a:solidFill>
                <a:ea typeface="Calibri"/>
                <a:cs typeface="Times New Roman"/>
              </a:rPr>
              <a:t>The Mental Health Commission (MHC) is an independent State regulatory body established in accordance with the Mental Health Act 2001-2018.</a:t>
            </a:r>
            <a:endParaRPr lang="en-GB" sz="2600" dirty="0">
              <a:solidFill>
                <a:schemeClr val="tx2"/>
              </a:solidFill>
              <a:ea typeface="Calibri" panose="020F0502020204030204" pitchFamily="34" charset="0"/>
              <a:cs typeface="Calibri" panose="020F0502020204030204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E6DC4F9E-FAC6-1B30-3E4D-5754420DF67B}"/>
              </a:ext>
            </a:extLst>
          </p:cNvPr>
          <p:cNvSpPr txBox="1">
            <a:spLocks/>
          </p:cNvSpPr>
          <p:nvPr/>
        </p:nvSpPr>
        <p:spPr>
          <a:xfrm>
            <a:off x="2884540" y="4253564"/>
            <a:ext cx="6953364" cy="15139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/>
                <a:cs typeface="Times New Roman"/>
              </a:rPr>
              <a:t>It has statutory responsibility for the establishment and maintenance of high standards and good practices in Irish mental health services. </a:t>
            </a:r>
            <a:endParaRPr kumimoji="0" lang="en-GB" sz="2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AF06D4-8B68-53E6-18A1-304AABC8E6DC}"/>
              </a:ext>
            </a:extLst>
          </p:cNvPr>
          <p:cNvSpPr/>
          <p:nvPr/>
        </p:nvSpPr>
        <p:spPr>
          <a:xfrm>
            <a:off x="2737262" y="4123486"/>
            <a:ext cx="53133" cy="1632631"/>
          </a:xfrm>
          <a:prstGeom prst="rect">
            <a:avLst/>
          </a:prstGeom>
          <a:solidFill>
            <a:srgbClr val="19263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D5AF43-0DF8-1FE9-5004-30A4F197586C}"/>
              </a:ext>
            </a:extLst>
          </p:cNvPr>
          <p:cNvSpPr/>
          <p:nvPr/>
        </p:nvSpPr>
        <p:spPr>
          <a:xfrm>
            <a:off x="2744676" y="2294686"/>
            <a:ext cx="45719" cy="1632631"/>
          </a:xfrm>
          <a:prstGeom prst="rect">
            <a:avLst/>
          </a:prstGeom>
          <a:solidFill>
            <a:srgbClr val="19263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310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4DC4EB-CE1F-CB4E-A505-D4E79ECE9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1475"/>
            <a:ext cx="10515600" cy="42196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ea typeface="Calibri"/>
                <a:cs typeface="Calibri"/>
              </a:rPr>
              <a:t>Literature is clear –  different concepts </a:t>
            </a:r>
          </a:p>
          <a:p>
            <a:r>
              <a:rPr lang="en-US" b="1" dirty="0">
                <a:solidFill>
                  <a:srgbClr val="002060"/>
                </a:solidFill>
                <a:ea typeface="Calibri"/>
                <a:cs typeface="Calibri"/>
              </a:rPr>
              <a:t>Leadership, governance and management often referred to interchangeably</a:t>
            </a:r>
          </a:p>
          <a:p>
            <a:pPr marL="0" indent="0">
              <a:buNone/>
            </a:pPr>
            <a:r>
              <a:rPr lang="en-US" b="1" dirty="0">
                <a:ea typeface="Calibri"/>
                <a:cs typeface="Calibri"/>
              </a:rPr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7944D8-5147-9243-8AAC-F3C1BC281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741"/>
            <a:ext cx="10515600" cy="760772"/>
          </a:xfrm>
        </p:spPr>
        <p:txBody>
          <a:bodyPr/>
          <a:lstStyle/>
          <a:p>
            <a:pPr algn="ctr"/>
            <a:r>
              <a:rPr lang="en-IE" sz="4000" b="1"/>
              <a:t>Leadership Verus Management </a:t>
            </a: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3695737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B19A64-6EC0-7A7A-DC1A-F0856F1FD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3272"/>
            <a:ext cx="10515600" cy="29444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>
                <a:solidFill>
                  <a:schemeClr val="tx2"/>
                </a:solidFill>
              </a:rPr>
              <a:t>The Mental Health Commission does not have any Leadership-Specific Powers. However, under the Mental Health Acts 2001-2018 the Mental Health Commission has powers to:</a:t>
            </a:r>
            <a:endParaRPr lang="en-GB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r>
              <a:rPr lang="en-GB" sz="2800">
                <a:solidFill>
                  <a:schemeClr val="tx2"/>
                </a:solidFill>
              </a:rPr>
              <a:t>Register mental health in-patient units (approved centres)</a:t>
            </a:r>
            <a:endParaRPr lang="en-GB" sz="2800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r>
              <a:rPr lang="en-GB" sz="2800">
                <a:solidFill>
                  <a:schemeClr val="tx2"/>
                </a:solidFill>
              </a:rPr>
              <a:t>Deregister approved centres or remove from the Register</a:t>
            </a:r>
            <a:endParaRPr lang="en-GB" sz="2800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r>
              <a:rPr lang="en-GB" sz="2800">
                <a:solidFill>
                  <a:schemeClr val="tx2"/>
                </a:solidFill>
              </a:rPr>
              <a:t>Apply conditions to the registration of approved centres</a:t>
            </a:r>
            <a:endParaRPr lang="en-GB" sz="2800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r>
              <a:rPr lang="en-GB" sz="2800">
                <a:solidFill>
                  <a:schemeClr val="tx2"/>
                </a:solidFill>
              </a:rPr>
              <a:t>Prosecute approved centres- MHC is its own prosecutor </a:t>
            </a:r>
            <a:endParaRPr lang="en-GB" sz="2800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endParaRPr lang="en-IE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81D9F3-D74B-A1ED-5501-125C944E8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8919"/>
            <a:ext cx="10515600" cy="666503"/>
          </a:xfrm>
        </p:spPr>
        <p:txBody>
          <a:bodyPr/>
          <a:lstStyle/>
          <a:p>
            <a:pPr algn="ctr"/>
            <a:r>
              <a:rPr lang="en-GB" sz="4000" b="1"/>
              <a:t>Powers Under the Mental Health Act</a:t>
            </a:r>
            <a:endParaRPr lang="en-IE" sz="4000" b="1"/>
          </a:p>
        </p:txBody>
      </p:sp>
    </p:spTree>
    <p:extLst>
      <p:ext uri="{BB962C8B-B14F-4D97-AF65-F5344CB8AC3E}">
        <p14:creationId xmlns:p14="http://schemas.microsoft.com/office/powerpoint/2010/main" val="3747222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F14681-9520-DC8F-9E72-0E12E0C73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6300"/>
            <a:ext cx="10515600" cy="13027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In the absence of leadership specific powers under the Mental Health Acts 2001-2018, the Mental Health Commission is using its standards setting powers to address leadership through a lens of governance and management.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C7E3CDF-493A-F543-3008-EBCD231C4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5861"/>
            <a:ext cx="10515600" cy="666503"/>
          </a:xfrm>
        </p:spPr>
        <p:txBody>
          <a:bodyPr/>
          <a:lstStyle/>
          <a:p>
            <a:pPr algn="ctr"/>
            <a:r>
              <a:rPr lang="en-GB" sz="4000" b="1"/>
              <a:t>Addressing Leadership Through Standards</a:t>
            </a:r>
            <a:endParaRPr lang="en-IE" sz="4000" b="1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ECA87EA-F71E-8851-BC16-C8A511465C34}"/>
              </a:ext>
            </a:extLst>
          </p:cNvPr>
          <p:cNvSpPr/>
          <p:nvPr/>
        </p:nvSpPr>
        <p:spPr>
          <a:xfrm>
            <a:off x="1092200" y="3773837"/>
            <a:ext cx="10124440" cy="2229344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GB" sz="2400">
                <a:solidFill>
                  <a:schemeClr val="tx2"/>
                </a:solidFill>
              </a:rPr>
              <a:t>Section 33(e) of the Mental Health Act 2001 states that the Mental Health Commission shall –</a:t>
            </a:r>
          </a:p>
          <a:p>
            <a:pPr marL="898525" lvl="1" indent="0">
              <a:buNone/>
            </a:pPr>
            <a:r>
              <a:rPr lang="en-GB" sz="2400" i="1">
                <a:solidFill>
                  <a:schemeClr val="tx2"/>
                </a:solidFill>
              </a:rPr>
              <a:t>“prepare and review periodically, after consultation with such bodies as it considers appropriate, a code or codes of practice for the guidance of persons working in the mental health services.”</a:t>
            </a:r>
            <a:r>
              <a:rPr lang="en-GB" sz="2400">
                <a:solidFill>
                  <a:schemeClr val="tx2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30099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7D8A5E-B57F-1818-03EB-F8B30E07F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611" y="2427450"/>
            <a:ext cx="7560900" cy="299688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solidFill>
                  <a:schemeClr val="tx2"/>
                </a:solidFill>
              </a:rPr>
              <a:t>Dedicated Theme on Leadership and Governance </a:t>
            </a:r>
            <a:endParaRPr lang="en-GB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GB">
                <a:solidFill>
                  <a:schemeClr val="tx2"/>
                </a:solidFill>
              </a:rPr>
              <a:t>Highlighting the importance of the governance structures to adequately oversee its implementation</a:t>
            </a:r>
            <a:endParaRPr lang="en-GB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GB">
                <a:solidFill>
                  <a:schemeClr val="tx2"/>
                </a:solidFill>
              </a:rPr>
              <a:t>Recognition and championing the NQF as a driver for change and improvement</a:t>
            </a:r>
            <a:endParaRPr lang="en-GB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0155EC-C283-604C-9CFA-2D8064D02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9428"/>
            <a:ext cx="10515600" cy="61936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b="1"/>
              <a:t>Governance in the National Quality Framework</a:t>
            </a:r>
            <a:endParaRPr lang="en-IE" sz="4000" b="1"/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20A20AE7-BF71-F94B-0DFB-8985A92AE1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20" y="1928895"/>
            <a:ext cx="2807811" cy="398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742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DBD5A562-A684-7A4B-A88E-728212319DE8}"/>
              </a:ext>
            </a:extLst>
          </p:cNvPr>
          <p:cNvCxnSpPr>
            <a:cxnSpLocks/>
          </p:cNvCxnSpPr>
          <p:nvPr/>
        </p:nvCxnSpPr>
        <p:spPr>
          <a:xfrm flipV="1">
            <a:off x="2118040" y="3111002"/>
            <a:ext cx="914400" cy="9144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93493CEB-340A-944C-B636-39B0ADF81A98}"/>
              </a:ext>
            </a:extLst>
          </p:cNvPr>
          <p:cNvCxnSpPr/>
          <p:nvPr/>
        </p:nvCxnSpPr>
        <p:spPr>
          <a:xfrm>
            <a:off x="2118040" y="4025402"/>
            <a:ext cx="914400" cy="9144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140A86C9-CFE3-BC40-8D86-BC8B1B754E8D}"/>
              </a:ext>
            </a:extLst>
          </p:cNvPr>
          <p:cNvSpPr/>
          <p:nvPr/>
        </p:nvSpPr>
        <p:spPr>
          <a:xfrm>
            <a:off x="599304" y="3173627"/>
            <a:ext cx="1838348" cy="1725290"/>
          </a:xfrm>
          <a:prstGeom prst="ellipse">
            <a:avLst/>
          </a:prstGeom>
          <a:solidFill>
            <a:srgbClr val="192633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98A0BBC-7C7E-A945-BC95-74E4C47378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8732" y="3718846"/>
            <a:ext cx="1667604" cy="663659"/>
          </a:xfrm>
          <a:prstGeom prst="rect">
            <a:avLst/>
          </a:prstGeom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1155EC74-EE08-9040-BEDA-A83C4EDFFD47}"/>
              </a:ext>
            </a:extLst>
          </p:cNvPr>
          <p:cNvSpPr/>
          <p:nvPr/>
        </p:nvSpPr>
        <p:spPr>
          <a:xfrm>
            <a:off x="9856535" y="4493600"/>
            <a:ext cx="1739618" cy="163263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1D60FD5-F694-E346-965D-1C8F8B089EFA}"/>
              </a:ext>
            </a:extLst>
          </p:cNvPr>
          <p:cNvSpPr/>
          <p:nvPr/>
        </p:nvSpPr>
        <p:spPr>
          <a:xfrm>
            <a:off x="2734881" y="4493599"/>
            <a:ext cx="8067486" cy="1632631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7D6C2ADA-C4EE-AC41-B0A5-DFA396F8B411}"/>
              </a:ext>
            </a:extLst>
          </p:cNvPr>
          <p:cNvSpPr txBox="1">
            <a:spLocks/>
          </p:cNvSpPr>
          <p:nvPr/>
        </p:nvSpPr>
        <p:spPr>
          <a:xfrm>
            <a:off x="626534" y="1003677"/>
            <a:ext cx="10685313" cy="9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>
                <a:ln>
                  <a:noFill/>
                </a:ln>
                <a:solidFill>
                  <a:srgbClr val="09E3C2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The regulation of restrictive practices in Ireland</a:t>
            </a:r>
          </a:p>
        </p:txBody>
      </p:sp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8089D316-552D-AC4A-A4F5-DFFF07A3E4BF}"/>
              </a:ext>
            </a:extLst>
          </p:cNvPr>
          <p:cNvSpPr txBox="1">
            <a:spLocks/>
          </p:cNvSpPr>
          <p:nvPr/>
        </p:nvSpPr>
        <p:spPr>
          <a:xfrm>
            <a:off x="2899714" y="4617471"/>
            <a:ext cx="8412132" cy="15139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/>
                <a:cs typeface="Times New Roman"/>
              </a:rPr>
              <a:t>The MHC </a:t>
            </a:r>
            <a:r>
              <a:rPr kumimoji="0" lang="en-IE" sz="2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Calibri" panose="020F0502020204030204" pitchFamily="34" charset="0"/>
              </a:rPr>
              <a:t>measures compliance </a:t>
            </a:r>
            <a:r>
              <a:rPr kumimoji="0" lang="en-GB" sz="2600" b="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/>
                <a:cs typeface="Times New Roman"/>
              </a:rPr>
              <a:t>with these specific rules and codes of practice through monitoring, reporting and annual unannounced inspections of each inpatient service.</a:t>
            </a:r>
            <a:endParaRPr kumimoji="0" lang="en-GB" sz="2600" b="0" i="0" u="none" strike="noStrike" kern="1200" cap="none" spc="0" normalizeH="0" baseline="0" noProof="0">
              <a:ln>
                <a:noFill/>
              </a:ln>
              <a:solidFill>
                <a:srgbClr val="09E3C2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1C82105-E040-FD45-A3FE-422CCF82C2DF}"/>
              </a:ext>
            </a:extLst>
          </p:cNvPr>
          <p:cNvSpPr/>
          <p:nvPr/>
        </p:nvSpPr>
        <p:spPr>
          <a:xfrm>
            <a:off x="9853078" y="2075937"/>
            <a:ext cx="1739618" cy="2336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5CDB1E-B108-8E41-8299-6F67DF611DB9}"/>
              </a:ext>
            </a:extLst>
          </p:cNvPr>
          <p:cNvSpPr/>
          <p:nvPr/>
        </p:nvSpPr>
        <p:spPr>
          <a:xfrm>
            <a:off x="2752090" y="2063581"/>
            <a:ext cx="8060072" cy="2348382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B4DFDEED-561C-B84D-AF64-00B2E83A7F17}"/>
              </a:ext>
            </a:extLst>
          </p:cNvPr>
          <p:cNvSpPr txBox="1">
            <a:spLocks/>
          </p:cNvSpPr>
          <p:nvPr/>
        </p:nvSpPr>
        <p:spPr>
          <a:xfrm>
            <a:off x="2884437" y="2146102"/>
            <a:ext cx="8427409" cy="22658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/>
                <a:cs typeface="Times New Roman"/>
              </a:rPr>
              <a:t>The Mental Health Act obliges the MHC to make rules/codes of practice to govern the use of seclusion, mechanical restraint and physical restraint in inpatient mental health services. These practices </a:t>
            </a:r>
            <a:r>
              <a:rPr kumimoji="0" lang="en-GB" sz="26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may only be used when a person poses an immediate threat of serious harm to self or others.</a:t>
            </a:r>
            <a:endParaRPr kumimoji="0" lang="en-GB" sz="2600" b="0" i="0" u="none" strike="noStrike" kern="1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Calibri"/>
              <a:cs typeface="Times New Roman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F2A8691-22D4-9445-BC2E-33358170DAED}"/>
              </a:ext>
            </a:extLst>
          </p:cNvPr>
          <p:cNvSpPr/>
          <p:nvPr/>
        </p:nvSpPr>
        <p:spPr>
          <a:xfrm flipH="1">
            <a:off x="2728918" y="4503592"/>
            <a:ext cx="45719" cy="1632631"/>
          </a:xfrm>
          <a:prstGeom prst="rect">
            <a:avLst/>
          </a:prstGeom>
          <a:solidFill>
            <a:srgbClr val="19263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CD5052A-805B-3744-8CE7-41DE1FA71248}"/>
              </a:ext>
            </a:extLst>
          </p:cNvPr>
          <p:cNvSpPr/>
          <p:nvPr/>
        </p:nvSpPr>
        <p:spPr>
          <a:xfrm flipH="1">
            <a:off x="2732875" y="2073574"/>
            <a:ext cx="45719" cy="2348382"/>
          </a:xfrm>
          <a:prstGeom prst="rect">
            <a:avLst/>
          </a:prstGeom>
          <a:solidFill>
            <a:srgbClr val="19263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87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DBD5A562-A684-7A4B-A88E-728212319DE8}"/>
              </a:ext>
            </a:extLst>
          </p:cNvPr>
          <p:cNvCxnSpPr>
            <a:cxnSpLocks/>
          </p:cNvCxnSpPr>
          <p:nvPr/>
        </p:nvCxnSpPr>
        <p:spPr>
          <a:xfrm flipV="1">
            <a:off x="2118040" y="3111002"/>
            <a:ext cx="914400" cy="9144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93493CEB-340A-944C-B636-39B0ADF81A98}"/>
              </a:ext>
            </a:extLst>
          </p:cNvPr>
          <p:cNvCxnSpPr/>
          <p:nvPr/>
        </p:nvCxnSpPr>
        <p:spPr>
          <a:xfrm>
            <a:off x="2118040" y="4025402"/>
            <a:ext cx="914400" cy="9144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140A86C9-CFE3-BC40-8D86-BC8B1B754E8D}"/>
              </a:ext>
            </a:extLst>
          </p:cNvPr>
          <p:cNvSpPr/>
          <p:nvPr/>
        </p:nvSpPr>
        <p:spPr>
          <a:xfrm>
            <a:off x="599304" y="3173627"/>
            <a:ext cx="1838348" cy="1725290"/>
          </a:xfrm>
          <a:prstGeom prst="ellipse">
            <a:avLst/>
          </a:prstGeom>
          <a:solidFill>
            <a:srgbClr val="192633"/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155EC74-EE08-9040-BEDA-A83C4EDFFD47}"/>
              </a:ext>
            </a:extLst>
          </p:cNvPr>
          <p:cNvSpPr/>
          <p:nvPr/>
        </p:nvSpPr>
        <p:spPr>
          <a:xfrm>
            <a:off x="9856535" y="4493600"/>
            <a:ext cx="1739618" cy="163263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1D60FD5-F694-E346-965D-1C8F8B089EFA}"/>
              </a:ext>
            </a:extLst>
          </p:cNvPr>
          <p:cNvSpPr/>
          <p:nvPr/>
        </p:nvSpPr>
        <p:spPr>
          <a:xfrm>
            <a:off x="2734881" y="4493599"/>
            <a:ext cx="8067486" cy="1632631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7D6C2ADA-C4EE-AC41-B0A5-DFA396F8B411}"/>
              </a:ext>
            </a:extLst>
          </p:cNvPr>
          <p:cNvSpPr txBox="1">
            <a:spLocks/>
          </p:cNvSpPr>
          <p:nvPr/>
        </p:nvSpPr>
        <p:spPr>
          <a:xfrm>
            <a:off x="626534" y="1003677"/>
            <a:ext cx="10685313" cy="9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09E3C2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Ownership of the NQF at most senior level of Organisation</a:t>
            </a:r>
          </a:p>
        </p:txBody>
      </p:sp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8089D316-552D-AC4A-A4F5-DFFF07A3E4BF}"/>
              </a:ext>
            </a:extLst>
          </p:cNvPr>
          <p:cNvSpPr txBox="1">
            <a:spLocks/>
          </p:cNvSpPr>
          <p:nvPr/>
        </p:nvSpPr>
        <p:spPr>
          <a:xfrm>
            <a:off x="2899714" y="4617471"/>
            <a:ext cx="8412132" cy="15139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/>
                <a:cs typeface="Times New Roman"/>
              </a:rPr>
              <a:t>Self Appraisal – Monitoring – Reporting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/>
                <a:cs typeface="Times New Roman"/>
              </a:rPr>
              <a:t> Digital.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09E3C2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1C82105-E040-FD45-A3FE-422CCF82C2DF}"/>
              </a:ext>
            </a:extLst>
          </p:cNvPr>
          <p:cNvSpPr/>
          <p:nvPr/>
        </p:nvSpPr>
        <p:spPr>
          <a:xfrm>
            <a:off x="9853078" y="2075937"/>
            <a:ext cx="1739618" cy="23360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5CDB1E-B108-8E41-8299-6F67DF611DB9}"/>
              </a:ext>
            </a:extLst>
          </p:cNvPr>
          <p:cNvSpPr/>
          <p:nvPr/>
        </p:nvSpPr>
        <p:spPr>
          <a:xfrm>
            <a:off x="2752090" y="2063581"/>
            <a:ext cx="8060072" cy="2348382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B4DFDEED-561C-B84D-AF64-00B2E83A7F17}"/>
              </a:ext>
            </a:extLst>
          </p:cNvPr>
          <p:cNvSpPr txBox="1">
            <a:spLocks/>
          </p:cNvSpPr>
          <p:nvPr/>
        </p:nvSpPr>
        <p:spPr>
          <a:xfrm>
            <a:off x="2884437" y="2146102"/>
            <a:ext cx="8427409" cy="22658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/>
                <a:cs typeface="Times New Roman"/>
              </a:rPr>
              <a:t>Governance System and Plan to ensure statutory obligations are delegated appropriately and performance is overseen. Clear lines of Reporting.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GB" sz="2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Calibri"/>
                <a:cs typeface="Times New Roman"/>
              </a:rPr>
              <a:t>Named Individuals Accountable.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F2A8691-22D4-9445-BC2E-33358170DAED}"/>
              </a:ext>
            </a:extLst>
          </p:cNvPr>
          <p:cNvSpPr/>
          <p:nvPr/>
        </p:nvSpPr>
        <p:spPr>
          <a:xfrm flipH="1">
            <a:off x="2728918" y="4503592"/>
            <a:ext cx="45719" cy="1632631"/>
          </a:xfrm>
          <a:prstGeom prst="rect">
            <a:avLst/>
          </a:prstGeom>
          <a:solidFill>
            <a:srgbClr val="19263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CD5052A-805B-3744-8CE7-41DE1FA71248}"/>
              </a:ext>
            </a:extLst>
          </p:cNvPr>
          <p:cNvSpPr/>
          <p:nvPr/>
        </p:nvSpPr>
        <p:spPr>
          <a:xfrm flipH="1">
            <a:off x="2732875" y="2073574"/>
            <a:ext cx="45719" cy="2348382"/>
          </a:xfrm>
          <a:prstGeom prst="rect">
            <a:avLst/>
          </a:prstGeom>
          <a:solidFill>
            <a:srgbClr val="19263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897B05-5FE9-4B0E-8A4E-5EE965248F0C}"/>
              </a:ext>
            </a:extLst>
          </p:cNvPr>
          <p:cNvSpPr txBox="1"/>
          <p:nvPr/>
        </p:nvSpPr>
        <p:spPr>
          <a:xfrm>
            <a:off x="1125429" y="3840736"/>
            <a:ext cx="939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NQF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2474689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E6E1A-DA74-1E57-209A-7F025B118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9801"/>
            <a:ext cx="7331433" cy="2724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>
                <a:solidFill>
                  <a:schemeClr val="tx2"/>
                </a:solidFill>
                <a:ea typeface="+mn-lt"/>
                <a:cs typeface="+mn-lt"/>
              </a:rPr>
              <a:t>Quarterly Review and Oversight Committee</a:t>
            </a:r>
          </a:p>
          <a:p>
            <a:r>
              <a:rPr lang="en-GB">
                <a:solidFill>
                  <a:schemeClr val="tx2"/>
                </a:solidFill>
                <a:ea typeface="+mn-lt"/>
                <a:cs typeface="+mn-lt"/>
              </a:rPr>
              <a:t>Development and Publication of a Reduction Strategy</a:t>
            </a:r>
          </a:p>
          <a:p>
            <a:r>
              <a:rPr lang="en-GB">
                <a:solidFill>
                  <a:schemeClr val="tx2"/>
                </a:solidFill>
                <a:ea typeface="+mn-lt"/>
                <a:cs typeface="+mn-lt"/>
              </a:rPr>
              <a:t>Annual Reporting Obligations</a:t>
            </a:r>
          </a:p>
          <a:p>
            <a:r>
              <a:rPr lang="en-GB">
                <a:solidFill>
                  <a:schemeClr val="tx2"/>
                </a:solidFill>
                <a:ea typeface="+mn-lt"/>
                <a:cs typeface="+mn-lt"/>
              </a:rPr>
              <a:t>Continuous Policy Review and Staff Training</a:t>
            </a:r>
            <a:endParaRPr lang="en-GB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26285C0-AEDB-EC6C-D6C6-B1264DAF9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5480"/>
            <a:ext cx="10515600" cy="619369"/>
          </a:xfrm>
        </p:spPr>
        <p:txBody>
          <a:bodyPr>
            <a:normAutofit/>
          </a:bodyPr>
          <a:lstStyle/>
          <a:p>
            <a:pPr algn="ctr"/>
            <a:r>
              <a:rPr lang="en-GB" sz="3600" b="1"/>
              <a:t>Governance in Rules and Codes of Practice</a:t>
            </a:r>
            <a:endParaRPr lang="en-IE" sz="3600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82E08A-3B94-D27F-F8A3-9C4B2363A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7189" y="1785937"/>
            <a:ext cx="3096621" cy="442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914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 1">
      <a:dk1>
        <a:srgbClr val="09E3C2"/>
      </a:dk1>
      <a:lt1>
        <a:srgbClr val="FFFFFF"/>
      </a:lt1>
      <a:dk2>
        <a:srgbClr val="000000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CA3E40A2AE3D409895A1C869EBAD5B" ma:contentTypeVersion="25" ma:contentTypeDescription="Create a new document." ma:contentTypeScope="" ma:versionID="f7962a641675642c981d81605d0febc4">
  <xsd:schema xmlns:xsd="http://www.w3.org/2001/XMLSchema" xmlns:xs="http://www.w3.org/2001/XMLSchema" xmlns:p="http://schemas.microsoft.com/office/2006/metadata/properties" xmlns:ns1="http://schemas.microsoft.com/sharepoint/v3" xmlns:ns2="08563208-ec23-414c-a041-e3a7c36f3ff8" xmlns:ns3="http://schemas.microsoft.com/sharepoint/v4" xmlns:ns4="1f585869-87c1-44b0-83bf-9a1e6f40e156" targetNamespace="http://schemas.microsoft.com/office/2006/metadata/properties" ma:root="true" ma:fieldsID="9f35356c32839d5307aed742a4bcc616" ns1:_="" ns2:_="" ns3:_="" ns4:_="">
    <xsd:import namespace="http://schemas.microsoft.com/sharepoint/v3"/>
    <xsd:import namespace="08563208-ec23-414c-a041-e3a7c36f3ff8"/>
    <xsd:import namespace="http://schemas.microsoft.com/sharepoint/v4"/>
    <xsd:import namespace="1f585869-87c1-44b0-83bf-9a1e6f40e1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IconOverlay" minOccurs="0"/>
                <xsd:element ref="ns1:_vti_ItemDeclaredRecord" minOccurs="0"/>
                <xsd:element ref="ns1:_vti_ItemHoldRecordStatus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2" nillable="true" ma:displayName="Declared Record" ma:hidden="true" ma:internalName="_vti_ItemDeclaredRecord" ma:readOnly="false">
      <xsd:simpleType>
        <xsd:restriction base="dms:DateTime"/>
      </xsd:simpleType>
    </xsd:element>
    <xsd:element name="_vti_ItemHoldRecordStatus" ma:index="13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63208-ec23-414c-a041-e3a7c36f3f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false">
      <xsd:simpleType>
        <xsd:restriction base="dms:Text"/>
      </xsd:simpleType>
    </xsd:element>
    <xsd:element name="_dlc_DocIdUrl" ma:index="9" nillable="true" ma:displayName="Document ID" ma:description="Permanent link to this document." ma:format="Hyperlink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f2b782c5-8b11-4307-aecc-7173645a85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1" nillable="true" ma:displayName="IconOverlay" ma:internalName="IconOverlay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585869-87c1-44b0-83bf-9a1e6f40e156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d1089625-0ad7-4633-8b7c-fede42261b60}" ma:internalName="TaxCatchAll" ma:showField="CatchAllData" ma:web="1f585869-87c1-44b0-83bf-9a1e6f40e1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Url xmlns="08563208-ec23-414c-a041-e3a7c36f3ff8">
      <Url xsi:nil="true"/>
      <Description xsi:nil="true"/>
    </_dlc_DocIdUrl>
    <TaxCatchAll xmlns="1f585869-87c1-44b0-83bf-9a1e6f40e156" xsi:nil="true"/>
    <IconOverlay xmlns="http://schemas.microsoft.com/sharepoint/v4" xsi:nil="true"/>
    <lcf76f155ced4ddcb4097134ff3c332f xmlns="08563208-ec23-414c-a041-e3a7c36f3ff8">
      <Terms xmlns="http://schemas.microsoft.com/office/infopath/2007/PartnerControls"/>
    </lcf76f155ced4ddcb4097134ff3c332f>
    <_dlc_DocIdPersistId xmlns="08563208-ec23-414c-a041-e3a7c36f3ff8" xsi:nil="true"/>
    <_vti_ItemDeclaredRecord xmlns="http://schemas.microsoft.com/sharepoint/v3" xsi:nil="true"/>
    <_dlc_DocId xmlns="08563208-ec23-414c-a041-e3a7c36f3ff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4FE038-53DB-4D40-92BB-023B5FA039CE}">
  <ds:schemaRefs>
    <ds:schemaRef ds:uri="08563208-ec23-414c-a041-e3a7c36f3ff8"/>
    <ds:schemaRef ds:uri="1f585869-87c1-44b0-83bf-9a1e6f40e15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C8B5993-28B3-49C4-921E-787A37FC7345}">
  <ds:schemaRefs>
    <ds:schemaRef ds:uri="08563208-ec23-414c-a041-e3a7c36f3ff8"/>
    <ds:schemaRef ds:uri="1f585869-87c1-44b0-83bf-9a1e6f40e15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CCBA7C7-48DA-4F6C-B060-49D84840E3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697</Words>
  <Application>Microsoft Office PowerPoint</Application>
  <PresentationFormat>Widescreen</PresentationFormat>
  <Paragraphs>51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-apple-system</vt:lpstr>
      <vt:lpstr>Arial</vt:lpstr>
      <vt:lpstr>Calibri</vt:lpstr>
      <vt:lpstr>Calibri Light</vt:lpstr>
      <vt:lpstr>Office Theme</vt:lpstr>
      <vt:lpstr>European Partnership for Supervisory Organisations in Health Services and Social Care</vt:lpstr>
      <vt:lpstr>Role of the Mental Health Commission in Ireland</vt:lpstr>
      <vt:lpstr>Leadership Verus Management </vt:lpstr>
      <vt:lpstr>Powers Under the Mental Health Act</vt:lpstr>
      <vt:lpstr>Addressing Leadership Through Standards</vt:lpstr>
      <vt:lpstr>Governance in the National Quality Framework</vt:lpstr>
      <vt:lpstr>PowerPoint Presentation</vt:lpstr>
      <vt:lpstr>PowerPoint Presentation</vt:lpstr>
      <vt:lpstr>Governance in Rules and Codes of Practice</vt:lpstr>
      <vt:lpstr>Trends 2018-2022</vt:lpstr>
      <vt:lpstr>Reduction in the use of restrictive practices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John Farrelly</cp:lastModifiedBy>
  <cp:revision>2</cp:revision>
  <dcterms:created xsi:type="dcterms:W3CDTF">2021-03-18T14:58:57Z</dcterms:created>
  <dcterms:modified xsi:type="dcterms:W3CDTF">2024-12-04T08:31:48Z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0x01010082CA3E40A2AE3D409895A1C869EBAD5B</vt:lpwstr>
  </property>
  <property fmtid="{D5CDD505-2E9C-101B-9397-08002B2CF9AE}" pid="3" name="MediaServiceImageTags">
    <vt:lpwstr/>
  </property>
</Properties>
</file>