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80" r:id="rId3"/>
    <p:sldId id="272" r:id="rId4"/>
    <p:sldId id="273" r:id="rId5"/>
    <p:sldId id="271" r:id="rId6"/>
    <p:sldId id="274" r:id="rId7"/>
    <p:sldId id="276" r:id="rId8"/>
    <p:sldId id="277" r:id="rId9"/>
    <p:sldId id="278" r:id="rId10"/>
    <p:sldId id="275" r:id="rId11"/>
    <p:sldId id="263" r:id="rId12"/>
    <p:sldId id="259" r:id="rId13"/>
    <p:sldId id="268" r:id="rId14"/>
    <p:sldId id="267" r:id="rId15"/>
    <p:sldId id="281" r:id="rId16"/>
    <p:sldId id="282" r:id="rId17"/>
    <p:sldId id="283" r:id="rId18"/>
    <p:sldId id="270" r:id="rId19"/>
  </p:sldIdLst>
  <p:sldSz cx="18288000" cy="10287000"/>
  <p:notesSz cx="6858000" cy="9144000"/>
  <p:embeddedFontLst>
    <p:embeddedFont>
      <p:font typeface="Georgia" panose="02040502050405020303" pitchFamily="18" charset="0"/>
      <p:regular r:id="rId21"/>
      <p:bold r:id="rId22"/>
      <p:italic r:id="rId23"/>
      <p:boldItalic r:id="rId24"/>
    </p:embeddedFont>
    <p:embeddedFont>
      <p:font typeface="Poppins" panose="00000500000000000000" pitchFamily="2" charset="0"/>
      <p:regular r:id="rId25"/>
      <p:bold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1E40"/>
    <a:srgbClr val="A46990"/>
    <a:srgbClr val="BF8F8F"/>
    <a:srgbClr val="5F538B"/>
    <a:srgbClr val="877CB1"/>
    <a:srgbClr val="747FB8"/>
    <a:srgbClr val="504959"/>
    <a:srgbClr val="D9BD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807" autoAdjust="0"/>
  </p:normalViewPr>
  <p:slideViewPr>
    <p:cSldViewPr>
      <p:cViewPr varScale="1">
        <p:scale>
          <a:sx n="45" d="100"/>
          <a:sy n="45" d="100"/>
        </p:scale>
        <p:origin x="81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4B41D9-2FF1-4262-81F4-C39C9CD7E620}" type="datetimeFigureOut">
              <a:rPr lang="en-GB" smtClean="0"/>
              <a:t>06/12/2024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3F4152-D76A-47F4-A560-0E8F4C00A780}" type="slidenum">
              <a:rPr lang="en-GB" smtClean="0"/>
              <a:t>‹#›</a:t>
            </a:fld>
            <a:endParaRPr lang="en-GB"/>
          </a:p>
        </p:txBody>
      </p:sp>
    </p:spTree>
    <p:extLst>
      <p:ext uri="{BB962C8B-B14F-4D97-AF65-F5344CB8AC3E}">
        <p14:creationId xmlns:p14="http://schemas.microsoft.com/office/powerpoint/2010/main" val="183210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3F4152-D76A-47F4-A560-0E8F4C00A780}" type="slidenum">
              <a:rPr lang="en-GB" smtClean="0"/>
              <a:t>1</a:t>
            </a:fld>
            <a:endParaRPr lang="en-GB"/>
          </a:p>
        </p:txBody>
      </p:sp>
    </p:spTree>
    <p:extLst>
      <p:ext uri="{BB962C8B-B14F-4D97-AF65-F5344CB8AC3E}">
        <p14:creationId xmlns:p14="http://schemas.microsoft.com/office/powerpoint/2010/main" val="2812886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4D44D-5145-96BD-D16E-64DB27144E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6FE0C7-6EBD-3D2F-DF16-4ED273B1C0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51AF92-C19B-3A81-7A98-AD67FC04C114}"/>
              </a:ext>
            </a:extLst>
          </p:cNvPr>
          <p:cNvSpPr>
            <a:spLocks noGrp="1"/>
          </p:cNvSpPr>
          <p:nvPr>
            <p:ph type="body" idx="1"/>
          </p:nvPr>
        </p:nvSpPr>
        <p:spPr/>
        <p:txBody>
          <a:bodyPr/>
          <a:lstStyle/>
          <a:p>
            <a:endParaRPr lang="en-MT" dirty="0"/>
          </a:p>
        </p:txBody>
      </p:sp>
      <p:sp>
        <p:nvSpPr>
          <p:cNvPr id="4" name="Slide Number Placeholder 3">
            <a:extLst>
              <a:ext uri="{FF2B5EF4-FFF2-40B4-BE49-F238E27FC236}">
                <a16:creationId xmlns:a16="http://schemas.microsoft.com/office/drawing/2014/main" id="{213FF976-13AA-D315-0862-6A20ECACCC7A}"/>
              </a:ext>
            </a:extLst>
          </p:cNvPr>
          <p:cNvSpPr>
            <a:spLocks noGrp="1"/>
          </p:cNvSpPr>
          <p:nvPr>
            <p:ph type="sldNum" sz="quarter" idx="5"/>
          </p:nvPr>
        </p:nvSpPr>
        <p:spPr/>
        <p:txBody>
          <a:bodyPr/>
          <a:lstStyle/>
          <a:p>
            <a:fld id="{063F4152-D76A-47F4-A560-0E8F4C00A780}" type="slidenum">
              <a:rPr lang="en-GB" smtClean="0"/>
              <a:t>10</a:t>
            </a:fld>
            <a:endParaRPr lang="en-GB"/>
          </a:p>
        </p:txBody>
      </p:sp>
    </p:spTree>
    <p:extLst>
      <p:ext uri="{BB962C8B-B14F-4D97-AF65-F5344CB8AC3E}">
        <p14:creationId xmlns:p14="http://schemas.microsoft.com/office/powerpoint/2010/main" val="1748148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3F4152-D76A-47F4-A560-0E8F4C00A780}" type="slidenum">
              <a:rPr lang="en-GB" smtClean="0"/>
              <a:t>11</a:t>
            </a:fld>
            <a:endParaRPr lang="en-GB"/>
          </a:p>
        </p:txBody>
      </p:sp>
    </p:spTree>
    <p:extLst>
      <p:ext uri="{BB962C8B-B14F-4D97-AF65-F5344CB8AC3E}">
        <p14:creationId xmlns:p14="http://schemas.microsoft.com/office/powerpoint/2010/main" val="3401782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063F4152-D76A-47F4-A560-0E8F4C00A780}" type="slidenum">
              <a:rPr lang="en-GB" smtClean="0"/>
              <a:t>12</a:t>
            </a:fld>
            <a:endParaRPr lang="en-GB"/>
          </a:p>
        </p:txBody>
      </p:sp>
    </p:spTree>
    <p:extLst>
      <p:ext uri="{BB962C8B-B14F-4D97-AF65-F5344CB8AC3E}">
        <p14:creationId xmlns:p14="http://schemas.microsoft.com/office/powerpoint/2010/main" val="1728297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063F4152-D76A-47F4-A560-0E8F4C00A780}" type="slidenum">
              <a:rPr lang="en-GB" smtClean="0"/>
              <a:t>13</a:t>
            </a:fld>
            <a:endParaRPr lang="en-GB"/>
          </a:p>
        </p:txBody>
      </p:sp>
    </p:spTree>
    <p:extLst>
      <p:ext uri="{BB962C8B-B14F-4D97-AF65-F5344CB8AC3E}">
        <p14:creationId xmlns:p14="http://schemas.microsoft.com/office/powerpoint/2010/main" val="3128990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063F4152-D76A-47F4-A560-0E8F4C00A780}" type="slidenum">
              <a:rPr lang="en-GB" smtClean="0"/>
              <a:t>14</a:t>
            </a:fld>
            <a:endParaRPr lang="en-GB"/>
          </a:p>
        </p:txBody>
      </p:sp>
    </p:spTree>
    <p:extLst>
      <p:ext uri="{BB962C8B-B14F-4D97-AF65-F5344CB8AC3E}">
        <p14:creationId xmlns:p14="http://schemas.microsoft.com/office/powerpoint/2010/main" val="268015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063F4152-D76A-47F4-A560-0E8F4C00A780}" type="slidenum">
              <a:rPr lang="en-GB" smtClean="0"/>
              <a:t>15</a:t>
            </a:fld>
            <a:endParaRPr lang="en-GB"/>
          </a:p>
        </p:txBody>
      </p:sp>
    </p:spTree>
    <p:extLst>
      <p:ext uri="{BB962C8B-B14F-4D97-AF65-F5344CB8AC3E}">
        <p14:creationId xmlns:p14="http://schemas.microsoft.com/office/powerpoint/2010/main" val="1539555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4200"/>
              </a:lnSpc>
            </a:pPr>
            <a:endParaRPr lang="en-US" sz="1200" dirty="0">
              <a:solidFill>
                <a:srgbClr val="000000"/>
              </a:solidFill>
              <a:latin typeface="Poppins"/>
              <a:ea typeface="Poppins"/>
              <a:cs typeface="Poppins"/>
              <a:sym typeface="Poppins"/>
            </a:endParaRPr>
          </a:p>
        </p:txBody>
      </p:sp>
      <p:sp>
        <p:nvSpPr>
          <p:cNvPr id="4" name="Slide Number Placeholder 3"/>
          <p:cNvSpPr>
            <a:spLocks noGrp="1"/>
          </p:cNvSpPr>
          <p:nvPr>
            <p:ph type="sldNum" sz="quarter" idx="5"/>
          </p:nvPr>
        </p:nvSpPr>
        <p:spPr/>
        <p:txBody>
          <a:bodyPr/>
          <a:lstStyle/>
          <a:p>
            <a:fld id="{063F4152-D76A-47F4-A560-0E8F4C00A780}" type="slidenum">
              <a:rPr lang="en-GB" smtClean="0"/>
              <a:t>16</a:t>
            </a:fld>
            <a:endParaRPr lang="en-GB"/>
          </a:p>
        </p:txBody>
      </p:sp>
    </p:spTree>
    <p:extLst>
      <p:ext uri="{BB962C8B-B14F-4D97-AF65-F5344CB8AC3E}">
        <p14:creationId xmlns:p14="http://schemas.microsoft.com/office/powerpoint/2010/main" val="821020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4200"/>
              </a:lnSpc>
            </a:pPr>
            <a:endParaRPr lang="en-US" sz="1200" dirty="0">
              <a:solidFill>
                <a:srgbClr val="000000"/>
              </a:solidFill>
              <a:latin typeface="Poppins"/>
              <a:ea typeface="Poppins"/>
              <a:cs typeface="Poppins"/>
              <a:sym typeface="Poppins"/>
            </a:endParaRPr>
          </a:p>
        </p:txBody>
      </p:sp>
      <p:sp>
        <p:nvSpPr>
          <p:cNvPr id="4" name="Slide Number Placeholder 3"/>
          <p:cNvSpPr>
            <a:spLocks noGrp="1"/>
          </p:cNvSpPr>
          <p:nvPr>
            <p:ph type="sldNum" sz="quarter" idx="5"/>
          </p:nvPr>
        </p:nvSpPr>
        <p:spPr/>
        <p:txBody>
          <a:bodyPr/>
          <a:lstStyle/>
          <a:p>
            <a:fld id="{063F4152-D76A-47F4-A560-0E8F4C00A780}" type="slidenum">
              <a:rPr lang="en-GB" smtClean="0"/>
              <a:t>17</a:t>
            </a:fld>
            <a:endParaRPr lang="en-GB"/>
          </a:p>
        </p:txBody>
      </p:sp>
    </p:spTree>
    <p:extLst>
      <p:ext uri="{BB962C8B-B14F-4D97-AF65-F5344CB8AC3E}">
        <p14:creationId xmlns:p14="http://schemas.microsoft.com/office/powerpoint/2010/main" val="1958600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3F4152-D76A-47F4-A560-0E8F4C00A780}" type="slidenum">
              <a:rPr lang="en-GB" smtClean="0"/>
              <a:t>18</a:t>
            </a:fld>
            <a:endParaRPr lang="en-GB"/>
          </a:p>
        </p:txBody>
      </p:sp>
    </p:spTree>
    <p:extLst>
      <p:ext uri="{BB962C8B-B14F-4D97-AF65-F5344CB8AC3E}">
        <p14:creationId xmlns:p14="http://schemas.microsoft.com/office/powerpoint/2010/main" val="127999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3F4152-D76A-47F4-A560-0E8F4C00A780}" type="slidenum">
              <a:rPr lang="en-GB" smtClean="0"/>
              <a:t>2</a:t>
            </a:fld>
            <a:endParaRPr lang="en-GB"/>
          </a:p>
        </p:txBody>
      </p:sp>
    </p:spTree>
    <p:extLst>
      <p:ext uri="{BB962C8B-B14F-4D97-AF65-F5344CB8AC3E}">
        <p14:creationId xmlns:p14="http://schemas.microsoft.com/office/powerpoint/2010/main" val="3742124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10D81-3270-1329-3BA9-16741BB4C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2FBDD9-A50C-974B-2975-AAE982E2AE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1F1C0A-3D57-3639-2460-5D370B18D6B5}"/>
              </a:ext>
            </a:extLst>
          </p:cNvPr>
          <p:cNvSpPr>
            <a:spLocks noGrp="1"/>
          </p:cNvSpPr>
          <p:nvPr>
            <p:ph type="body" idx="1"/>
          </p:nvPr>
        </p:nvSpPr>
        <p:spPr/>
        <p:txBody>
          <a:bodyPr/>
          <a:lstStyle/>
          <a:p>
            <a:endParaRPr lang="en-MT" dirty="0"/>
          </a:p>
        </p:txBody>
      </p:sp>
      <p:sp>
        <p:nvSpPr>
          <p:cNvPr id="4" name="Slide Number Placeholder 3">
            <a:extLst>
              <a:ext uri="{FF2B5EF4-FFF2-40B4-BE49-F238E27FC236}">
                <a16:creationId xmlns:a16="http://schemas.microsoft.com/office/drawing/2014/main" id="{15D386FE-B076-07CF-0922-5A8521FAEB2E}"/>
              </a:ext>
            </a:extLst>
          </p:cNvPr>
          <p:cNvSpPr>
            <a:spLocks noGrp="1"/>
          </p:cNvSpPr>
          <p:nvPr>
            <p:ph type="sldNum" sz="quarter" idx="5"/>
          </p:nvPr>
        </p:nvSpPr>
        <p:spPr/>
        <p:txBody>
          <a:bodyPr/>
          <a:lstStyle/>
          <a:p>
            <a:fld id="{063F4152-D76A-47F4-A560-0E8F4C00A780}" type="slidenum">
              <a:rPr lang="en-GB" smtClean="0"/>
              <a:t>3</a:t>
            </a:fld>
            <a:endParaRPr lang="en-GB"/>
          </a:p>
        </p:txBody>
      </p:sp>
    </p:spTree>
    <p:extLst>
      <p:ext uri="{BB962C8B-B14F-4D97-AF65-F5344CB8AC3E}">
        <p14:creationId xmlns:p14="http://schemas.microsoft.com/office/powerpoint/2010/main" val="4087326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385E5-A5B7-8A7B-FB9C-C07C981101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14C27A-AC21-C95E-707D-E1083CECAE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BE4DC7-E267-C136-9B67-D8E06C0D7C1F}"/>
              </a:ext>
            </a:extLst>
          </p:cNvPr>
          <p:cNvSpPr>
            <a:spLocks noGrp="1"/>
          </p:cNvSpPr>
          <p:nvPr>
            <p:ph type="body" idx="1"/>
          </p:nvPr>
        </p:nvSpPr>
        <p:spPr/>
        <p:txBody>
          <a:bodyPr/>
          <a:lstStyle/>
          <a:p>
            <a:endParaRPr lang="en-MT" dirty="0"/>
          </a:p>
        </p:txBody>
      </p:sp>
      <p:sp>
        <p:nvSpPr>
          <p:cNvPr id="4" name="Slide Number Placeholder 3">
            <a:extLst>
              <a:ext uri="{FF2B5EF4-FFF2-40B4-BE49-F238E27FC236}">
                <a16:creationId xmlns:a16="http://schemas.microsoft.com/office/drawing/2014/main" id="{95A5A35D-014A-4C59-3FD1-972C04A36D6D}"/>
              </a:ext>
            </a:extLst>
          </p:cNvPr>
          <p:cNvSpPr>
            <a:spLocks noGrp="1"/>
          </p:cNvSpPr>
          <p:nvPr>
            <p:ph type="sldNum" sz="quarter" idx="5"/>
          </p:nvPr>
        </p:nvSpPr>
        <p:spPr/>
        <p:txBody>
          <a:bodyPr/>
          <a:lstStyle/>
          <a:p>
            <a:fld id="{063F4152-D76A-47F4-A560-0E8F4C00A780}" type="slidenum">
              <a:rPr lang="en-GB" smtClean="0"/>
              <a:t>4</a:t>
            </a:fld>
            <a:endParaRPr lang="en-GB"/>
          </a:p>
        </p:txBody>
      </p:sp>
    </p:spTree>
    <p:extLst>
      <p:ext uri="{BB962C8B-B14F-4D97-AF65-F5344CB8AC3E}">
        <p14:creationId xmlns:p14="http://schemas.microsoft.com/office/powerpoint/2010/main" val="297948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3F4152-D76A-47F4-A560-0E8F4C00A780}" type="slidenum">
              <a:rPr lang="en-GB" smtClean="0"/>
              <a:t>5</a:t>
            </a:fld>
            <a:endParaRPr lang="en-GB"/>
          </a:p>
        </p:txBody>
      </p:sp>
    </p:spTree>
    <p:extLst>
      <p:ext uri="{BB962C8B-B14F-4D97-AF65-F5344CB8AC3E}">
        <p14:creationId xmlns:p14="http://schemas.microsoft.com/office/powerpoint/2010/main" val="3436000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C18F1-2BEE-D426-D674-7D1AAA548F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03B53-DE13-2D62-F300-FD7D5E4356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456454-FD7D-02A3-471F-A258E4CD832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MT" dirty="0"/>
          </a:p>
        </p:txBody>
      </p:sp>
      <p:sp>
        <p:nvSpPr>
          <p:cNvPr id="4" name="Slide Number Placeholder 3">
            <a:extLst>
              <a:ext uri="{FF2B5EF4-FFF2-40B4-BE49-F238E27FC236}">
                <a16:creationId xmlns:a16="http://schemas.microsoft.com/office/drawing/2014/main" id="{DD16DA28-F4E0-1A93-767F-C3329F13962F}"/>
              </a:ext>
            </a:extLst>
          </p:cNvPr>
          <p:cNvSpPr>
            <a:spLocks noGrp="1"/>
          </p:cNvSpPr>
          <p:nvPr>
            <p:ph type="sldNum" sz="quarter" idx="5"/>
          </p:nvPr>
        </p:nvSpPr>
        <p:spPr/>
        <p:txBody>
          <a:bodyPr/>
          <a:lstStyle/>
          <a:p>
            <a:fld id="{063F4152-D76A-47F4-A560-0E8F4C00A780}" type="slidenum">
              <a:rPr lang="en-GB" smtClean="0"/>
              <a:t>6</a:t>
            </a:fld>
            <a:endParaRPr lang="en-GB"/>
          </a:p>
        </p:txBody>
      </p:sp>
    </p:spTree>
    <p:extLst>
      <p:ext uri="{BB962C8B-B14F-4D97-AF65-F5344CB8AC3E}">
        <p14:creationId xmlns:p14="http://schemas.microsoft.com/office/powerpoint/2010/main" val="1264704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C18F1-2BEE-D426-D674-7D1AAA548F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03B53-DE13-2D62-F300-FD7D5E4356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456454-FD7D-02A3-471F-A258E4CD8321}"/>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D16DA28-F4E0-1A93-767F-C3329F13962F}"/>
              </a:ext>
            </a:extLst>
          </p:cNvPr>
          <p:cNvSpPr>
            <a:spLocks noGrp="1"/>
          </p:cNvSpPr>
          <p:nvPr>
            <p:ph type="sldNum" sz="quarter" idx="5"/>
          </p:nvPr>
        </p:nvSpPr>
        <p:spPr/>
        <p:txBody>
          <a:bodyPr/>
          <a:lstStyle/>
          <a:p>
            <a:fld id="{063F4152-D76A-47F4-A560-0E8F4C00A780}" type="slidenum">
              <a:rPr lang="en-GB" smtClean="0"/>
              <a:t>7</a:t>
            </a:fld>
            <a:endParaRPr lang="en-GB"/>
          </a:p>
        </p:txBody>
      </p:sp>
    </p:spTree>
    <p:extLst>
      <p:ext uri="{BB962C8B-B14F-4D97-AF65-F5344CB8AC3E}">
        <p14:creationId xmlns:p14="http://schemas.microsoft.com/office/powerpoint/2010/main" val="247796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C18F1-2BEE-D426-D674-7D1AAA548F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03B53-DE13-2D62-F300-FD7D5E4356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456454-FD7D-02A3-471F-A258E4CD8321}"/>
              </a:ext>
            </a:extLst>
          </p:cNvPr>
          <p:cNvSpPr>
            <a:spLocks noGrp="1"/>
          </p:cNvSpPr>
          <p:nvPr>
            <p:ph type="body" idx="1"/>
          </p:nvPr>
        </p:nvSpPr>
        <p:spPr/>
        <p:txBody>
          <a:bodyPr/>
          <a:lstStyle/>
          <a:p>
            <a:pPr marL="0" indent="0">
              <a:buFontTx/>
              <a:buNone/>
            </a:pPr>
            <a:endParaRPr lang="en-MT" dirty="0"/>
          </a:p>
        </p:txBody>
      </p:sp>
      <p:sp>
        <p:nvSpPr>
          <p:cNvPr id="4" name="Slide Number Placeholder 3">
            <a:extLst>
              <a:ext uri="{FF2B5EF4-FFF2-40B4-BE49-F238E27FC236}">
                <a16:creationId xmlns:a16="http://schemas.microsoft.com/office/drawing/2014/main" id="{DD16DA28-F4E0-1A93-767F-C3329F13962F}"/>
              </a:ext>
            </a:extLst>
          </p:cNvPr>
          <p:cNvSpPr>
            <a:spLocks noGrp="1"/>
          </p:cNvSpPr>
          <p:nvPr>
            <p:ph type="sldNum" sz="quarter" idx="5"/>
          </p:nvPr>
        </p:nvSpPr>
        <p:spPr/>
        <p:txBody>
          <a:bodyPr/>
          <a:lstStyle/>
          <a:p>
            <a:fld id="{063F4152-D76A-47F4-A560-0E8F4C00A780}" type="slidenum">
              <a:rPr lang="en-GB" smtClean="0"/>
              <a:t>8</a:t>
            </a:fld>
            <a:endParaRPr lang="en-GB"/>
          </a:p>
        </p:txBody>
      </p:sp>
    </p:spTree>
    <p:extLst>
      <p:ext uri="{BB962C8B-B14F-4D97-AF65-F5344CB8AC3E}">
        <p14:creationId xmlns:p14="http://schemas.microsoft.com/office/powerpoint/2010/main" val="4246169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C18F1-2BEE-D426-D674-7D1AAA548F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03B53-DE13-2D62-F300-FD7D5E4356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456454-FD7D-02A3-471F-A258E4CD8321}"/>
              </a:ext>
            </a:extLst>
          </p:cNvPr>
          <p:cNvSpPr>
            <a:spLocks noGrp="1"/>
          </p:cNvSpPr>
          <p:nvPr>
            <p:ph type="body" idx="1"/>
          </p:nvPr>
        </p:nvSpPr>
        <p:spPr/>
        <p:txBody>
          <a:bodyPr/>
          <a:lstStyle/>
          <a:p>
            <a:pPr marL="0" indent="0">
              <a:buFontTx/>
              <a:buNone/>
            </a:pPr>
            <a:endParaRPr lang="en-MT" dirty="0"/>
          </a:p>
        </p:txBody>
      </p:sp>
      <p:sp>
        <p:nvSpPr>
          <p:cNvPr id="4" name="Slide Number Placeholder 3">
            <a:extLst>
              <a:ext uri="{FF2B5EF4-FFF2-40B4-BE49-F238E27FC236}">
                <a16:creationId xmlns:a16="http://schemas.microsoft.com/office/drawing/2014/main" id="{DD16DA28-F4E0-1A93-767F-C3329F13962F}"/>
              </a:ext>
            </a:extLst>
          </p:cNvPr>
          <p:cNvSpPr>
            <a:spLocks noGrp="1"/>
          </p:cNvSpPr>
          <p:nvPr>
            <p:ph type="sldNum" sz="quarter" idx="5"/>
          </p:nvPr>
        </p:nvSpPr>
        <p:spPr/>
        <p:txBody>
          <a:bodyPr/>
          <a:lstStyle/>
          <a:p>
            <a:fld id="{063F4152-D76A-47F4-A560-0E8F4C00A780}" type="slidenum">
              <a:rPr lang="en-GB" smtClean="0"/>
              <a:t>9</a:t>
            </a:fld>
            <a:endParaRPr lang="en-GB"/>
          </a:p>
        </p:txBody>
      </p:sp>
    </p:spTree>
    <p:extLst>
      <p:ext uri="{BB962C8B-B14F-4D97-AF65-F5344CB8AC3E}">
        <p14:creationId xmlns:p14="http://schemas.microsoft.com/office/powerpoint/2010/main" val="435423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086100" cy="10287000"/>
            <a:chOff x="0" y="0"/>
            <a:chExt cx="812800" cy="2709333"/>
          </a:xfrm>
        </p:grpSpPr>
        <p:sp>
          <p:nvSpPr>
            <p:cNvPr id="3" name="Freeform 3"/>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2C1E3F"/>
            </a:solidFill>
          </p:spPr>
          <p:txBody>
            <a:bodyPr/>
            <a:lstStyle/>
            <a:p>
              <a:endParaRPr lang="en-GB"/>
            </a:p>
          </p:txBody>
        </p:sp>
        <p:sp>
          <p:nvSpPr>
            <p:cNvPr id="4" name="TextBox 4"/>
            <p:cNvSpPr txBox="1"/>
            <p:nvPr/>
          </p:nvSpPr>
          <p:spPr>
            <a:xfrm>
              <a:off x="0" y="-47625"/>
              <a:ext cx="812800" cy="275695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3763158" y="387350"/>
            <a:ext cx="4160184" cy="4114800"/>
          </a:xfrm>
          <a:custGeom>
            <a:avLst/>
            <a:gdLst/>
            <a:ahLst/>
            <a:cxnLst/>
            <a:rect l="l" t="t" r="r" b="b"/>
            <a:pathLst>
              <a:path w="4160184" h="4114800">
                <a:moveTo>
                  <a:pt x="0" y="0"/>
                </a:moveTo>
                <a:lnTo>
                  <a:pt x="4160184" y="0"/>
                </a:lnTo>
                <a:lnTo>
                  <a:pt x="4160184" y="4114800"/>
                </a:lnTo>
                <a:lnTo>
                  <a:pt x="0" y="4114800"/>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a:off x="11225212" y="5967592"/>
            <a:ext cx="4618038" cy="1587450"/>
          </a:xfrm>
          <a:custGeom>
            <a:avLst/>
            <a:gdLst/>
            <a:ahLst/>
            <a:cxnLst/>
            <a:rect l="l" t="t" r="r" b="b"/>
            <a:pathLst>
              <a:path w="4618038" h="1587450">
                <a:moveTo>
                  <a:pt x="0" y="0"/>
                </a:moveTo>
                <a:lnTo>
                  <a:pt x="4618038" y="0"/>
                </a:lnTo>
                <a:lnTo>
                  <a:pt x="4618038" y="1587450"/>
                </a:lnTo>
                <a:lnTo>
                  <a:pt x="0" y="1587450"/>
                </a:lnTo>
                <a:lnTo>
                  <a:pt x="0" y="0"/>
                </a:lnTo>
                <a:close/>
              </a:path>
            </a:pathLst>
          </a:custGeom>
          <a:blipFill>
            <a:blip r:embed="rId5"/>
            <a:stretch>
              <a:fillRect/>
            </a:stretch>
          </a:blipFill>
        </p:spPr>
        <p:txBody>
          <a:bodyPr/>
          <a:lstStyle/>
          <a:p>
            <a:endParaRPr lang="en-GB"/>
          </a:p>
        </p:txBody>
      </p:sp>
      <p:sp>
        <p:nvSpPr>
          <p:cNvPr id="7" name="TextBox 7"/>
          <p:cNvSpPr txBox="1"/>
          <p:nvPr/>
        </p:nvSpPr>
        <p:spPr>
          <a:xfrm>
            <a:off x="3486468" y="2646517"/>
            <a:ext cx="12515532" cy="4631396"/>
          </a:xfrm>
          <a:prstGeom prst="rect">
            <a:avLst/>
          </a:prstGeom>
        </p:spPr>
        <p:txBody>
          <a:bodyPr wrap="square" lIns="0" tIns="0" rIns="0" bIns="0" rtlCol="0" anchor="t">
            <a:spAutoFit/>
          </a:bodyPr>
          <a:lstStyle/>
          <a:p>
            <a:pPr algn="just">
              <a:lnSpc>
                <a:spcPct val="150000"/>
              </a:lnSpc>
              <a:spcBef>
                <a:spcPct val="0"/>
              </a:spcBef>
            </a:pPr>
            <a:r>
              <a:rPr lang="en-US" sz="3200" b="1" dirty="0">
                <a:solidFill>
                  <a:srgbClr val="4E2666"/>
                </a:solidFill>
                <a:latin typeface="Poppins" panose="00000500000000000000" pitchFamily="2" charset="0"/>
                <a:ea typeface="Poppins Bold"/>
                <a:cs typeface="Poppins" panose="00000500000000000000" pitchFamily="2" charset="0"/>
                <a:sym typeface="Poppins Bold"/>
              </a:rPr>
              <a:t>The Effects Of Older Persons In Residential Care Homes Compared To The Benefits Of Older Persons Staying In The Community </a:t>
            </a:r>
          </a:p>
          <a:p>
            <a:pPr algn="just">
              <a:lnSpc>
                <a:spcPct val="150000"/>
              </a:lnSpc>
              <a:spcBef>
                <a:spcPct val="0"/>
              </a:spcBef>
            </a:pPr>
            <a:endParaRPr lang="en-US" sz="3200" b="1" dirty="0">
              <a:solidFill>
                <a:srgbClr val="4E2666"/>
              </a:solidFill>
              <a:latin typeface="Poppins" panose="00000500000000000000" pitchFamily="2" charset="0"/>
              <a:ea typeface="Poppins Bold"/>
              <a:cs typeface="Poppins" panose="00000500000000000000" pitchFamily="2" charset="0"/>
              <a:sym typeface="Poppins Bold"/>
            </a:endParaRPr>
          </a:p>
          <a:p>
            <a:pPr algn="just">
              <a:lnSpc>
                <a:spcPct val="150000"/>
              </a:lnSpc>
              <a:spcBef>
                <a:spcPct val="0"/>
              </a:spcBef>
            </a:pPr>
            <a:r>
              <a:rPr lang="en-US" sz="2500" b="1" i="1" dirty="0">
                <a:solidFill>
                  <a:srgbClr val="A46990"/>
                </a:solidFill>
                <a:latin typeface="Poppins" panose="00000500000000000000" pitchFamily="2" charset="0"/>
                <a:ea typeface="Poppins Bold"/>
                <a:cs typeface="Poppins" panose="00000500000000000000" pitchFamily="2" charset="0"/>
                <a:sym typeface="Poppins Bold"/>
              </a:rPr>
              <a:t>Presented by:  </a:t>
            </a:r>
          </a:p>
          <a:p>
            <a:pPr algn="just">
              <a:lnSpc>
                <a:spcPct val="150000"/>
              </a:lnSpc>
              <a:spcBef>
                <a:spcPct val="0"/>
              </a:spcBef>
            </a:pPr>
            <a:r>
              <a:rPr lang="en-US" sz="2500" b="1" i="1" dirty="0">
                <a:solidFill>
                  <a:srgbClr val="A46990"/>
                </a:solidFill>
                <a:latin typeface="Poppins" panose="00000500000000000000" pitchFamily="2" charset="0"/>
                <a:ea typeface="Poppins Bold"/>
                <a:cs typeface="Poppins" panose="00000500000000000000" pitchFamily="2" charset="0"/>
                <a:sym typeface="Poppins Bold"/>
              </a:rPr>
              <a:t>Christine Sammut</a:t>
            </a:r>
          </a:p>
          <a:p>
            <a:pPr algn="just">
              <a:lnSpc>
                <a:spcPct val="150000"/>
              </a:lnSpc>
              <a:spcBef>
                <a:spcPct val="0"/>
              </a:spcBef>
            </a:pPr>
            <a:r>
              <a:rPr lang="en-US" sz="2500" b="1" i="1" dirty="0">
                <a:solidFill>
                  <a:srgbClr val="A46990"/>
                </a:solidFill>
                <a:latin typeface="Poppins" panose="00000500000000000000" pitchFamily="2" charset="0"/>
                <a:ea typeface="Poppins Bold"/>
                <a:cs typeface="Poppins" panose="00000500000000000000" pitchFamily="2" charset="0"/>
                <a:sym typeface="Poppins Bold"/>
              </a:rPr>
              <a:t>Manager Well-Being Unit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B4168-1207-B830-FDE0-0A2EA7E9E71D}"/>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D98933B2-39D3-BAD8-B7FD-530DA40C7DA3}"/>
              </a:ext>
            </a:extLst>
          </p:cNvPr>
          <p:cNvSpPr/>
          <p:nvPr/>
        </p:nvSpPr>
        <p:spPr>
          <a:xfrm flipH="1">
            <a:off x="1028720" y="2186817"/>
            <a:ext cx="0" cy="0"/>
          </a:xfrm>
          <a:prstGeom prst="line">
            <a:avLst/>
          </a:prstGeom>
          <a:ln w="19050" cap="flat">
            <a:solidFill>
              <a:srgbClr val="BE8F8F"/>
            </a:solidFill>
            <a:prstDash val="solid"/>
            <a:headEnd type="none" w="sm" len="sm"/>
            <a:tailEnd type="none" w="sm" len="sm"/>
          </a:ln>
        </p:spPr>
        <p:txBody>
          <a:bodyPr/>
          <a:lstStyle/>
          <a:p>
            <a:endParaRPr lang="en-GB"/>
          </a:p>
        </p:txBody>
      </p:sp>
      <p:grpSp>
        <p:nvGrpSpPr>
          <p:cNvPr id="3" name="Group 3">
            <a:extLst>
              <a:ext uri="{FF2B5EF4-FFF2-40B4-BE49-F238E27FC236}">
                <a16:creationId xmlns:a16="http://schemas.microsoft.com/office/drawing/2014/main" id="{CEC4E49E-F4A2-E202-E096-525C67EB7F30}"/>
              </a:ext>
            </a:extLst>
          </p:cNvPr>
          <p:cNvGrpSpPr/>
          <p:nvPr/>
        </p:nvGrpSpPr>
        <p:grpSpPr>
          <a:xfrm>
            <a:off x="15535160" y="0"/>
            <a:ext cx="2752840" cy="10287000"/>
            <a:chOff x="0" y="0"/>
            <a:chExt cx="725028" cy="2709333"/>
          </a:xfrm>
        </p:grpSpPr>
        <p:sp>
          <p:nvSpPr>
            <p:cNvPr id="4" name="Freeform 4">
              <a:extLst>
                <a:ext uri="{FF2B5EF4-FFF2-40B4-BE49-F238E27FC236}">
                  <a16:creationId xmlns:a16="http://schemas.microsoft.com/office/drawing/2014/main" id="{25403B8A-24AE-573F-0BE9-52A447661FEE}"/>
                </a:ext>
              </a:extLst>
            </p:cNvPr>
            <p:cNvSpPr/>
            <p:nvPr/>
          </p:nvSpPr>
          <p:spPr>
            <a:xfrm>
              <a:off x="0" y="0"/>
              <a:ext cx="725028" cy="2709333"/>
            </a:xfrm>
            <a:custGeom>
              <a:avLst/>
              <a:gdLst/>
              <a:ahLst/>
              <a:cxnLst/>
              <a:rect l="l" t="t" r="r" b="b"/>
              <a:pathLst>
                <a:path w="725028" h="2709333">
                  <a:moveTo>
                    <a:pt x="0" y="0"/>
                  </a:moveTo>
                  <a:lnTo>
                    <a:pt x="725028" y="0"/>
                  </a:lnTo>
                  <a:lnTo>
                    <a:pt x="725028" y="2709333"/>
                  </a:lnTo>
                  <a:lnTo>
                    <a:pt x="0" y="2709333"/>
                  </a:lnTo>
                  <a:close/>
                </a:path>
              </a:pathLst>
            </a:custGeom>
            <a:solidFill>
              <a:srgbClr val="2C1E3F"/>
            </a:solidFill>
          </p:spPr>
          <p:txBody>
            <a:bodyPr/>
            <a:lstStyle/>
            <a:p>
              <a:endParaRPr lang="en-GB"/>
            </a:p>
          </p:txBody>
        </p:sp>
        <p:sp>
          <p:nvSpPr>
            <p:cNvPr id="5" name="TextBox 5">
              <a:extLst>
                <a:ext uri="{FF2B5EF4-FFF2-40B4-BE49-F238E27FC236}">
                  <a16:creationId xmlns:a16="http://schemas.microsoft.com/office/drawing/2014/main" id="{7FAAA357-2C43-5790-DC44-F370B5C029C3}"/>
                </a:ext>
              </a:extLst>
            </p:cNvPr>
            <p:cNvSpPr txBox="1"/>
            <p:nvPr/>
          </p:nvSpPr>
          <p:spPr>
            <a:xfrm>
              <a:off x="0" y="-47625"/>
              <a:ext cx="725028" cy="2756958"/>
            </a:xfrm>
            <a:prstGeom prst="rect">
              <a:avLst/>
            </a:prstGeom>
          </p:spPr>
          <p:txBody>
            <a:bodyPr lIns="50800" tIns="50800" rIns="50800" bIns="50800" rtlCol="0" anchor="ctr"/>
            <a:lstStyle/>
            <a:p>
              <a:pPr algn="ctr">
                <a:lnSpc>
                  <a:spcPts val="2659"/>
                </a:lnSpc>
              </a:pPr>
              <a:endParaRPr/>
            </a:p>
          </p:txBody>
        </p:sp>
      </p:grpSp>
      <p:sp>
        <p:nvSpPr>
          <p:cNvPr id="6" name="Freeform 6">
            <a:extLst>
              <a:ext uri="{FF2B5EF4-FFF2-40B4-BE49-F238E27FC236}">
                <a16:creationId xmlns:a16="http://schemas.microsoft.com/office/drawing/2014/main" id="{F23A64F2-264B-911D-D0C3-A9A929985F13}"/>
              </a:ext>
            </a:extLst>
          </p:cNvPr>
          <p:cNvSpPr/>
          <p:nvPr/>
        </p:nvSpPr>
        <p:spPr>
          <a:xfrm>
            <a:off x="16024202" y="321510"/>
            <a:ext cx="1885225" cy="1699844"/>
          </a:xfrm>
          <a:custGeom>
            <a:avLst/>
            <a:gdLst/>
            <a:ahLst/>
            <a:cxnLst/>
            <a:rect l="l" t="t" r="r" b="b"/>
            <a:pathLst>
              <a:path w="1885225" h="1699844">
                <a:moveTo>
                  <a:pt x="0" y="0"/>
                </a:moveTo>
                <a:lnTo>
                  <a:pt x="1885225" y="0"/>
                </a:lnTo>
                <a:lnTo>
                  <a:pt x="1885225" y="1699844"/>
                </a:lnTo>
                <a:lnTo>
                  <a:pt x="0" y="1699844"/>
                </a:lnTo>
                <a:lnTo>
                  <a:pt x="0" y="0"/>
                </a:lnTo>
                <a:close/>
              </a:path>
            </a:pathLst>
          </a:custGeom>
          <a:blipFill>
            <a:blip r:embed="rId3"/>
            <a:stretch>
              <a:fillRect/>
            </a:stretch>
          </a:blipFill>
        </p:spPr>
        <p:txBody>
          <a:bodyPr/>
          <a:lstStyle/>
          <a:p>
            <a:endParaRPr lang="en-GB"/>
          </a:p>
        </p:txBody>
      </p:sp>
      <p:sp>
        <p:nvSpPr>
          <p:cNvPr id="7" name="TextBox 7">
            <a:extLst>
              <a:ext uri="{FF2B5EF4-FFF2-40B4-BE49-F238E27FC236}">
                <a16:creationId xmlns:a16="http://schemas.microsoft.com/office/drawing/2014/main" id="{D99FC032-2955-39FF-57FE-237B0E5BF395}"/>
              </a:ext>
            </a:extLst>
          </p:cNvPr>
          <p:cNvSpPr txBox="1"/>
          <p:nvPr/>
        </p:nvSpPr>
        <p:spPr>
          <a:xfrm>
            <a:off x="838200" y="2021354"/>
            <a:ext cx="14478000" cy="9488495"/>
          </a:xfrm>
          <a:prstGeom prst="rect">
            <a:avLst/>
          </a:prstGeom>
        </p:spPr>
        <p:txBody>
          <a:bodyPr wrap="square" lIns="0" tIns="0" rIns="0" bIns="0" rtlCol="0" anchor="t">
            <a:spAutoFit/>
          </a:bodyPr>
          <a:lstStyle/>
          <a:p>
            <a:pPr algn="just">
              <a:lnSpc>
                <a:spcPts val="4900"/>
              </a:lnSpc>
            </a:pPr>
            <a:r>
              <a:rPr lang="en-US" sz="2800" dirty="0">
                <a:solidFill>
                  <a:srgbClr val="504959"/>
                </a:solidFill>
                <a:latin typeface="Poppins"/>
                <a:ea typeface="Poppins"/>
                <a:cs typeface="Poppins"/>
                <a:sym typeface="Poppins"/>
              </a:rPr>
              <a:t>Traditionally in Malta, older persons have looked for support from their relatives, mostly from the eldest daughter. This has now changed as a result of several changes in today’s world such as an increase in working women and changes in family structure. As a result, elderly are forced to seek support from other entities (Micallef, 2010).</a:t>
            </a:r>
          </a:p>
          <a:p>
            <a:pPr algn="just">
              <a:lnSpc>
                <a:spcPts val="4900"/>
              </a:lnSpc>
            </a:pPr>
            <a:endParaRPr lang="en-US" sz="2800" dirty="0">
              <a:solidFill>
                <a:srgbClr val="504959"/>
              </a:solidFill>
              <a:latin typeface="Poppins"/>
              <a:ea typeface="Poppins"/>
              <a:cs typeface="Poppins"/>
              <a:sym typeface="Poppins"/>
            </a:endParaRPr>
          </a:p>
          <a:p>
            <a:pPr algn="just">
              <a:lnSpc>
                <a:spcPts val="4900"/>
              </a:lnSpc>
            </a:pPr>
            <a:r>
              <a:rPr lang="en-US" sz="2800" dirty="0">
                <a:solidFill>
                  <a:srgbClr val="504959"/>
                </a:solidFill>
                <a:latin typeface="Poppins"/>
                <a:ea typeface="Poppins"/>
                <a:cs typeface="Poppins"/>
                <a:sym typeface="Poppins"/>
              </a:rPr>
              <a:t>When community care services provided are unable to satisfy to the increasing needs of older persons and their carers, institutional care is available. (Micallef, 2010).</a:t>
            </a:r>
          </a:p>
          <a:p>
            <a:pPr algn="just">
              <a:lnSpc>
                <a:spcPts val="4900"/>
              </a:lnSpc>
            </a:pPr>
            <a:endParaRPr lang="en-US" sz="2800" dirty="0">
              <a:solidFill>
                <a:srgbClr val="504959"/>
              </a:solidFill>
              <a:latin typeface="Poppins"/>
              <a:ea typeface="Poppins"/>
              <a:cs typeface="Poppins"/>
              <a:sym typeface="Poppins"/>
            </a:endParaRPr>
          </a:p>
          <a:p>
            <a:pPr algn="just">
              <a:lnSpc>
                <a:spcPts val="4900"/>
              </a:lnSpc>
            </a:pPr>
            <a:r>
              <a:rPr lang="en-US" sz="2800" dirty="0">
                <a:solidFill>
                  <a:srgbClr val="504959"/>
                </a:solidFill>
                <a:latin typeface="Poppins"/>
                <a:ea typeface="Poppins"/>
                <a:cs typeface="Poppins"/>
                <a:sym typeface="Poppins"/>
              </a:rPr>
              <a:t>Therefore, as societal norms shift, more families are seeking residential care options, reflecting changing lifestyles and the pressures of modern living.</a:t>
            </a:r>
          </a:p>
          <a:p>
            <a:pPr algn="just">
              <a:lnSpc>
                <a:spcPts val="4900"/>
              </a:lnSpc>
            </a:pPr>
            <a:endParaRPr lang="en-US" sz="2800" dirty="0">
              <a:solidFill>
                <a:srgbClr val="000000"/>
              </a:solidFill>
              <a:latin typeface="Poppins"/>
              <a:ea typeface="Poppins"/>
              <a:cs typeface="Poppins"/>
              <a:sym typeface="Poppins"/>
            </a:endParaRPr>
          </a:p>
          <a:p>
            <a:pPr algn="just">
              <a:lnSpc>
                <a:spcPct val="150000"/>
              </a:lnSpc>
            </a:pPr>
            <a:endParaRPr lang="en-US" sz="3000" spc="-150" dirty="0">
              <a:solidFill>
                <a:srgbClr val="000000"/>
              </a:solidFill>
              <a:latin typeface="Poppins"/>
              <a:ea typeface="Poppins"/>
              <a:cs typeface="Poppins"/>
              <a:sym typeface="Poppins"/>
            </a:endParaRPr>
          </a:p>
          <a:p>
            <a:pPr marL="835026" lvl="2" algn="just">
              <a:lnSpc>
                <a:spcPct val="150000"/>
              </a:lnSpc>
            </a:pPr>
            <a:r>
              <a:rPr lang="en-US" sz="3000" spc="-150" dirty="0">
                <a:solidFill>
                  <a:srgbClr val="000000"/>
                </a:solidFill>
                <a:latin typeface="Poppins"/>
                <a:ea typeface="Poppins"/>
                <a:cs typeface="Poppins"/>
                <a:sym typeface="Poppins"/>
              </a:rPr>
              <a:t>		</a:t>
            </a:r>
          </a:p>
        </p:txBody>
      </p:sp>
      <p:sp>
        <p:nvSpPr>
          <p:cNvPr id="8" name="TextBox 8">
            <a:extLst>
              <a:ext uri="{FF2B5EF4-FFF2-40B4-BE49-F238E27FC236}">
                <a16:creationId xmlns:a16="http://schemas.microsoft.com/office/drawing/2014/main" id="{155EAF2E-D400-87A0-6C32-8DAF896FD496}"/>
              </a:ext>
            </a:extLst>
          </p:cNvPr>
          <p:cNvSpPr txBox="1"/>
          <p:nvPr/>
        </p:nvSpPr>
        <p:spPr>
          <a:xfrm>
            <a:off x="0" y="1028700"/>
            <a:ext cx="18288000" cy="653512"/>
          </a:xfrm>
          <a:prstGeom prst="rect">
            <a:avLst/>
          </a:prstGeom>
        </p:spPr>
        <p:txBody>
          <a:bodyPr wrap="square" lIns="0" tIns="0" rIns="0" bIns="0" rtlCol="0" anchor="t">
            <a:spAutoFit/>
          </a:bodyPr>
          <a:lstStyle/>
          <a:p>
            <a:pPr>
              <a:lnSpc>
                <a:spcPts val="5599"/>
              </a:lnSpc>
              <a:spcBef>
                <a:spcPct val="0"/>
              </a:spcBef>
            </a:pPr>
            <a:r>
              <a:rPr lang="en-US" sz="3000" b="1" dirty="0">
                <a:solidFill>
                  <a:srgbClr val="A46990"/>
                </a:solidFill>
                <a:latin typeface="Poppins" panose="00000500000000000000" pitchFamily="2" charset="0"/>
                <a:ea typeface="Poppins Bold"/>
                <a:cs typeface="Poppins" panose="00000500000000000000" pitchFamily="2" charset="0"/>
                <a:sym typeface="Poppins Bold"/>
              </a:rPr>
              <a:t>	Maltese Culture</a:t>
            </a:r>
          </a:p>
        </p:txBody>
      </p:sp>
    </p:spTree>
    <p:extLst>
      <p:ext uri="{BB962C8B-B14F-4D97-AF65-F5344CB8AC3E}">
        <p14:creationId xmlns:p14="http://schemas.microsoft.com/office/powerpoint/2010/main" val="337084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H="1">
            <a:off x="1028720" y="2186817"/>
            <a:ext cx="0" cy="0"/>
          </a:xfrm>
          <a:prstGeom prst="line">
            <a:avLst/>
          </a:prstGeom>
          <a:ln w="19050" cap="flat">
            <a:solidFill>
              <a:srgbClr val="BE8F8F"/>
            </a:solidFill>
            <a:prstDash val="solid"/>
            <a:headEnd type="none" w="sm" len="sm"/>
            <a:tailEnd type="none" w="sm" len="sm"/>
          </a:ln>
        </p:spPr>
        <p:txBody>
          <a:bodyPr/>
          <a:lstStyle/>
          <a:p>
            <a:endParaRPr lang="en-GB"/>
          </a:p>
        </p:txBody>
      </p:sp>
      <p:grpSp>
        <p:nvGrpSpPr>
          <p:cNvPr id="3" name="Group 3"/>
          <p:cNvGrpSpPr/>
          <p:nvPr/>
        </p:nvGrpSpPr>
        <p:grpSpPr>
          <a:xfrm>
            <a:off x="15535160" y="0"/>
            <a:ext cx="2752840" cy="10287000"/>
            <a:chOff x="0" y="0"/>
            <a:chExt cx="725028" cy="2709333"/>
          </a:xfrm>
        </p:grpSpPr>
        <p:sp>
          <p:nvSpPr>
            <p:cNvPr id="4" name="Freeform 4"/>
            <p:cNvSpPr/>
            <p:nvPr/>
          </p:nvSpPr>
          <p:spPr>
            <a:xfrm>
              <a:off x="0" y="0"/>
              <a:ext cx="725028" cy="2709333"/>
            </a:xfrm>
            <a:custGeom>
              <a:avLst/>
              <a:gdLst/>
              <a:ahLst/>
              <a:cxnLst/>
              <a:rect l="l" t="t" r="r" b="b"/>
              <a:pathLst>
                <a:path w="725028" h="2709333">
                  <a:moveTo>
                    <a:pt x="0" y="0"/>
                  </a:moveTo>
                  <a:lnTo>
                    <a:pt x="725028" y="0"/>
                  </a:lnTo>
                  <a:lnTo>
                    <a:pt x="725028" y="2709333"/>
                  </a:lnTo>
                  <a:lnTo>
                    <a:pt x="0" y="2709333"/>
                  </a:lnTo>
                  <a:close/>
                </a:path>
              </a:pathLst>
            </a:custGeom>
            <a:solidFill>
              <a:srgbClr val="2C1E3F"/>
            </a:solidFill>
          </p:spPr>
          <p:txBody>
            <a:bodyPr/>
            <a:lstStyle/>
            <a:p>
              <a:endParaRPr lang="en-GB"/>
            </a:p>
          </p:txBody>
        </p:sp>
        <p:sp>
          <p:nvSpPr>
            <p:cNvPr id="5" name="TextBox 5"/>
            <p:cNvSpPr txBox="1"/>
            <p:nvPr/>
          </p:nvSpPr>
          <p:spPr>
            <a:xfrm>
              <a:off x="0" y="-47625"/>
              <a:ext cx="725028" cy="275695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6024202" y="321510"/>
            <a:ext cx="1885225" cy="1699844"/>
          </a:xfrm>
          <a:custGeom>
            <a:avLst/>
            <a:gdLst/>
            <a:ahLst/>
            <a:cxnLst/>
            <a:rect l="l" t="t" r="r" b="b"/>
            <a:pathLst>
              <a:path w="1885225" h="1699844">
                <a:moveTo>
                  <a:pt x="0" y="0"/>
                </a:moveTo>
                <a:lnTo>
                  <a:pt x="1885225" y="0"/>
                </a:lnTo>
                <a:lnTo>
                  <a:pt x="1885225" y="1699844"/>
                </a:lnTo>
                <a:lnTo>
                  <a:pt x="0" y="1699844"/>
                </a:lnTo>
                <a:lnTo>
                  <a:pt x="0" y="0"/>
                </a:lnTo>
                <a:close/>
              </a:path>
            </a:pathLst>
          </a:custGeom>
          <a:blipFill>
            <a:blip r:embed="rId3"/>
            <a:stretch>
              <a:fillRect/>
            </a:stretch>
          </a:blipFill>
        </p:spPr>
        <p:txBody>
          <a:bodyPr/>
          <a:lstStyle/>
          <a:p>
            <a:endParaRPr lang="en-GB"/>
          </a:p>
        </p:txBody>
      </p:sp>
      <p:sp>
        <p:nvSpPr>
          <p:cNvPr id="7" name="TextBox 7"/>
          <p:cNvSpPr txBox="1"/>
          <p:nvPr/>
        </p:nvSpPr>
        <p:spPr>
          <a:xfrm>
            <a:off x="990599" y="321510"/>
            <a:ext cx="14165988" cy="3110467"/>
          </a:xfrm>
          <a:prstGeom prst="rect">
            <a:avLst/>
          </a:prstGeom>
        </p:spPr>
        <p:txBody>
          <a:bodyPr wrap="square" lIns="0" tIns="0" rIns="0" bIns="0" rtlCol="0" anchor="t">
            <a:spAutoFit/>
          </a:bodyPr>
          <a:lstStyle/>
          <a:p>
            <a:pPr algn="just">
              <a:lnSpc>
                <a:spcPts val="4900"/>
              </a:lnSpc>
            </a:pPr>
            <a:endParaRPr lang="en-US" sz="2800" dirty="0">
              <a:solidFill>
                <a:srgbClr val="000000"/>
              </a:solidFill>
              <a:latin typeface="Poppins"/>
              <a:ea typeface="Poppins"/>
              <a:cs typeface="Poppins"/>
              <a:sym typeface="Poppins"/>
            </a:endParaRPr>
          </a:p>
          <a:p>
            <a:pPr algn="just">
              <a:lnSpc>
                <a:spcPts val="4900"/>
              </a:lnSpc>
            </a:pPr>
            <a:r>
              <a:rPr lang="en-US" sz="2800" dirty="0">
                <a:solidFill>
                  <a:srgbClr val="504959"/>
                </a:solidFill>
                <a:latin typeface="Poppins"/>
                <a:ea typeface="Poppins"/>
                <a:cs typeface="Poppins"/>
                <a:sym typeface="Poppins"/>
              </a:rPr>
              <a:t>This being said, there is also research which suggests that well-being of older persons is better when in the community. </a:t>
            </a:r>
          </a:p>
          <a:p>
            <a:pPr algn="just">
              <a:lnSpc>
                <a:spcPts val="4900"/>
              </a:lnSpc>
            </a:pPr>
            <a:endParaRPr lang="en-US" sz="3200" dirty="0">
              <a:solidFill>
                <a:srgbClr val="000000"/>
              </a:solidFill>
              <a:latin typeface="Poppins"/>
              <a:ea typeface="Poppins"/>
              <a:cs typeface="Poppins"/>
              <a:sym typeface="Poppins"/>
            </a:endParaRPr>
          </a:p>
          <a:p>
            <a:pPr algn="just">
              <a:lnSpc>
                <a:spcPts val="4900"/>
              </a:lnSpc>
            </a:pPr>
            <a:endParaRPr lang="en-US" sz="3500" dirty="0">
              <a:solidFill>
                <a:srgbClr val="000000"/>
              </a:solidFill>
              <a:latin typeface="Poppins"/>
              <a:ea typeface="Poppins"/>
              <a:cs typeface="Poppins"/>
              <a:sym typeface="Poppins"/>
            </a:endParaRPr>
          </a:p>
        </p:txBody>
      </p:sp>
      <p:sp>
        <p:nvSpPr>
          <p:cNvPr id="9" name="TextBox 8">
            <a:extLst>
              <a:ext uri="{FF2B5EF4-FFF2-40B4-BE49-F238E27FC236}">
                <a16:creationId xmlns:a16="http://schemas.microsoft.com/office/drawing/2014/main" id="{A54910DB-7435-6D80-A166-12336A6F7229}"/>
              </a:ext>
            </a:extLst>
          </p:cNvPr>
          <p:cNvSpPr txBox="1"/>
          <p:nvPr/>
        </p:nvSpPr>
        <p:spPr>
          <a:xfrm>
            <a:off x="990600" y="2593573"/>
            <a:ext cx="14186769" cy="2062616"/>
          </a:xfrm>
          <a:prstGeom prst="rect">
            <a:avLst/>
          </a:prstGeom>
          <a:noFill/>
        </p:spPr>
        <p:txBody>
          <a:bodyPr wrap="square">
            <a:spAutoFit/>
          </a:bodyPr>
          <a:lstStyle/>
          <a:p>
            <a:pPr>
              <a:lnSpc>
                <a:spcPct val="150000"/>
              </a:lnSpc>
            </a:pPr>
            <a:r>
              <a:rPr lang="en-US" sz="3000" b="1" spc="-150" dirty="0">
                <a:solidFill>
                  <a:srgbClr val="A46990"/>
                </a:solidFill>
                <a:latin typeface="Poppins"/>
                <a:ea typeface="Poppins"/>
                <a:cs typeface="Poppins"/>
                <a:sym typeface="Poppins"/>
              </a:rPr>
              <a:t>Community Care</a:t>
            </a:r>
            <a:r>
              <a:rPr lang="en-US" sz="3000" spc="-150" dirty="0">
                <a:solidFill>
                  <a:srgbClr val="A46990"/>
                </a:solidFill>
                <a:latin typeface="Poppins"/>
                <a:ea typeface="Poppins"/>
                <a:cs typeface="Poppins"/>
                <a:sym typeface="Poppins"/>
              </a:rPr>
              <a:t> </a:t>
            </a:r>
            <a:r>
              <a:rPr lang="en-US" sz="3000" spc="-150" dirty="0">
                <a:solidFill>
                  <a:srgbClr val="504959"/>
                </a:solidFill>
                <a:latin typeface="Poppins"/>
                <a:ea typeface="Poppins"/>
                <a:cs typeface="Poppins"/>
                <a:sym typeface="Poppins"/>
              </a:rPr>
              <a:t>services</a:t>
            </a:r>
            <a:r>
              <a:rPr lang="en-US" sz="3000" spc="-150" dirty="0">
                <a:solidFill>
                  <a:srgbClr val="A46990"/>
                </a:solidFill>
                <a:latin typeface="Poppins"/>
                <a:ea typeface="Poppins"/>
                <a:cs typeface="Poppins"/>
                <a:sym typeface="Poppins"/>
              </a:rPr>
              <a:t> </a:t>
            </a:r>
            <a:r>
              <a:rPr lang="en-US" sz="2800" spc="-150" dirty="0">
                <a:solidFill>
                  <a:srgbClr val="504959"/>
                </a:solidFill>
                <a:latin typeface="Poppins"/>
                <a:ea typeface="Poppins"/>
                <a:cs typeface="Poppins"/>
                <a:sym typeface="Poppins"/>
              </a:rPr>
              <a:t>aim to assist older persons to live independently in their homes and maintain or enhance their  quality of life for as long as possible </a:t>
            </a:r>
          </a:p>
          <a:p>
            <a:pPr>
              <a:lnSpc>
                <a:spcPct val="150000"/>
              </a:lnSpc>
            </a:pPr>
            <a:r>
              <a:rPr lang="en-US" sz="2800" spc="-150" dirty="0">
                <a:solidFill>
                  <a:srgbClr val="504959"/>
                </a:solidFill>
                <a:latin typeface="Poppins"/>
                <a:ea typeface="Poppins"/>
                <a:cs typeface="Poppins"/>
                <a:sym typeface="Poppins"/>
              </a:rPr>
              <a:t>(Low, LF., Yap, M. &amp; </a:t>
            </a:r>
            <a:r>
              <a:rPr lang="en-US" sz="2800" spc="-150" dirty="0" err="1">
                <a:solidFill>
                  <a:srgbClr val="504959"/>
                </a:solidFill>
                <a:latin typeface="Poppins"/>
                <a:ea typeface="Poppins"/>
                <a:cs typeface="Poppins"/>
                <a:sym typeface="Poppins"/>
              </a:rPr>
              <a:t>Brodaty</a:t>
            </a:r>
            <a:r>
              <a:rPr lang="en-US" sz="2800" spc="-150" dirty="0">
                <a:solidFill>
                  <a:srgbClr val="504959"/>
                </a:solidFill>
                <a:latin typeface="Poppins"/>
                <a:ea typeface="Poppins"/>
                <a:cs typeface="Poppins"/>
                <a:sym typeface="Poppins"/>
              </a:rPr>
              <a:t>, H., 2011).</a:t>
            </a:r>
          </a:p>
        </p:txBody>
      </p:sp>
      <p:sp>
        <p:nvSpPr>
          <p:cNvPr id="8" name="Rectangle 1">
            <a:extLst>
              <a:ext uri="{FF2B5EF4-FFF2-40B4-BE49-F238E27FC236}">
                <a16:creationId xmlns:a16="http://schemas.microsoft.com/office/drawing/2014/main" id="{550E6C13-88C7-0DAB-E7E8-CA61E0876E37}"/>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TextBox 11">
            <a:extLst>
              <a:ext uri="{FF2B5EF4-FFF2-40B4-BE49-F238E27FC236}">
                <a16:creationId xmlns:a16="http://schemas.microsoft.com/office/drawing/2014/main" id="{9BC96044-07DA-B3C8-E320-D2B59E994B29}"/>
              </a:ext>
            </a:extLst>
          </p:cNvPr>
          <p:cNvSpPr txBox="1"/>
          <p:nvPr/>
        </p:nvSpPr>
        <p:spPr>
          <a:xfrm>
            <a:off x="990600" y="4971958"/>
            <a:ext cx="14165987" cy="4555606"/>
          </a:xfrm>
          <a:prstGeom prst="rect">
            <a:avLst/>
          </a:prstGeom>
          <a:noFill/>
        </p:spPr>
        <p:txBody>
          <a:bodyPr wrap="square">
            <a:spAutoFit/>
          </a:bodyPr>
          <a:lstStyle/>
          <a:p>
            <a:pPr algn="just">
              <a:lnSpc>
                <a:spcPct val="150000"/>
              </a:lnSpc>
            </a:pPr>
            <a:r>
              <a:rPr lang="en-US" sz="2800" spc="-150" dirty="0">
                <a:solidFill>
                  <a:srgbClr val="504959"/>
                </a:solidFill>
                <a:latin typeface="Poppins"/>
                <a:ea typeface="Poppins"/>
                <a:cs typeface="Poppins"/>
                <a:sym typeface="Poppins"/>
              </a:rPr>
              <a:t>The results of a study held by Wang, Q., Fan, K., &amp; Li, P. (2022) on the effect of use of community care services on the multidimensional health of older persons, showed that using community care:</a:t>
            </a:r>
          </a:p>
          <a:p>
            <a:pPr algn="just">
              <a:lnSpc>
                <a:spcPct val="150000"/>
              </a:lnSpc>
            </a:pPr>
            <a:endParaRPr lang="en-US" sz="2800" spc="-150" dirty="0">
              <a:solidFill>
                <a:srgbClr val="504959"/>
              </a:solidFill>
              <a:latin typeface="Poppins"/>
              <a:ea typeface="Poppins"/>
              <a:cs typeface="Poppins"/>
              <a:sym typeface="Poppins"/>
            </a:endParaRPr>
          </a:p>
          <a:p>
            <a:pPr marL="835026" lvl="2" algn="just">
              <a:lnSpc>
                <a:spcPct val="150000"/>
              </a:lnSpc>
            </a:pPr>
            <a:r>
              <a:rPr lang="en-US" sz="2800" spc="-150" dirty="0">
                <a:solidFill>
                  <a:srgbClr val="504959"/>
                </a:solidFill>
                <a:latin typeface="Poppins"/>
                <a:ea typeface="Poppins"/>
                <a:cs typeface="Poppins"/>
                <a:sym typeface="Poppins"/>
              </a:rPr>
              <a:t>			physical health					cognitive function </a:t>
            </a:r>
          </a:p>
          <a:p>
            <a:pPr marL="835026" lvl="2" algn="just">
              <a:lnSpc>
                <a:spcPct val="150000"/>
              </a:lnSpc>
            </a:pPr>
            <a:r>
              <a:rPr lang="en-US" sz="2800" spc="-150" dirty="0">
                <a:solidFill>
                  <a:srgbClr val="504959"/>
                </a:solidFill>
                <a:latin typeface="Poppins"/>
                <a:ea typeface="Poppins"/>
                <a:cs typeface="Poppins"/>
                <a:sym typeface="Poppins"/>
              </a:rPr>
              <a:t>			active participation in life			life satisfaction  </a:t>
            </a:r>
          </a:p>
          <a:p>
            <a:pPr marL="835026" lvl="2" algn="just">
              <a:lnSpc>
                <a:spcPct val="150000"/>
              </a:lnSpc>
            </a:pPr>
            <a:r>
              <a:rPr lang="en-US" sz="2800" spc="-150" dirty="0">
                <a:solidFill>
                  <a:srgbClr val="504959"/>
                </a:solidFill>
                <a:latin typeface="Poppins"/>
                <a:ea typeface="Poppins"/>
                <a:cs typeface="Poppins"/>
                <a:sym typeface="Poppins"/>
              </a:rPr>
              <a:t>			depression </a:t>
            </a:r>
          </a:p>
        </p:txBody>
      </p:sp>
      <p:pic>
        <p:nvPicPr>
          <p:cNvPr id="13" name="Graphic 12" descr="Caret Up outline">
            <a:extLst>
              <a:ext uri="{FF2B5EF4-FFF2-40B4-BE49-F238E27FC236}">
                <a16:creationId xmlns:a16="http://schemas.microsoft.com/office/drawing/2014/main" id="{B39EFDDB-270A-0C55-E388-38315E5512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57400" y="7581900"/>
            <a:ext cx="598019" cy="598019"/>
          </a:xfrm>
          <a:prstGeom prst="rect">
            <a:avLst/>
          </a:prstGeom>
        </p:spPr>
      </p:pic>
      <p:pic>
        <p:nvPicPr>
          <p:cNvPr id="14" name="Graphic 13" descr="Caret Up outline">
            <a:extLst>
              <a:ext uri="{FF2B5EF4-FFF2-40B4-BE49-F238E27FC236}">
                <a16:creationId xmlns:a16="http://schemas.microsoft.com/office/drawing/2014/main" id="{82E22284-EBB8-904F-6737-AFEB8CD616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57399" y="8255722"/>
            <a:ext cx="598019" cy="598019"/>
          </a:xfrm>
          <a:prstGeom prst="rect">
            <a:avLst/>
          </a:prstGeom>
        </p:spPr>
      </p:pic>
      <p:pic>
        <p:nvPicPr>
          <p:cNvPr id="15" name="Graphic 14" descr="Caret Up outline">
            <a:extLst>
              <a:ext uri="{FF2B5EF4-FFF2-40B4-BE49-F238E27FC236}">
                <a16:creationId xmlns:a16="http://schemas.microsoft.com/office/drawing/2014/main" id="{9614BFFB-F4C9-58B4-005C-77DF22D441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97269" y="8179918"/>
            <a:ext cx="598019" cy="598019"/>
          </a:xfrm>
          <a:prstGeom prst="rect">
            <a:avLst/>
          </a:prstGeom>
        </p:spPr>
      </p:pic>
      <p:pic>
        <p:nvPicPr>
          <p:cNvPr id="16" name="Graphic 15" descr="Caret Up outline">
            <a:extLst>
              <a:ext uri="{FF2B5EF4-FFF2-40B4-BE49-F238E27FC236}">
                <a16:creationId xmlns:a16="http://schemas.microsoft.com/office/drawing/2014/main" id="{27156222-E53F-1D9B-6F8D-E3FE0BB56C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97270" y="7581899"/>
            <a:ext cx="598019" cy="598019"/>
          </a:xfrm>
          <a:prstGeom prst="rect">
            <a:avLst/>
          </a:prstGeom>
        </p:spPr>
      </p:pic>
      <p:pic>
        <p:nvPicPr>
          <p:cNvPr id="17" name="Graphic 16" descr="Caret Up outline">
            <a:extLst>
              <a:ext uri="{FF2B5EF4-FFF2-40B4-BE49-F238E27FC236}">
                <a16:creationId xmlns:a16="http://schemas.microsoft.com/office/drawing/2014/main" id="{5C694880-9976-3B38-A6B4-D97581B158CE}"/>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rot="10800000">
            <a:off x="2057398" y="8963983"/>
            <a:ext cx="598019" cy="5980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Effect transition="in" filter="fade">
                                      <p:cBhvr>
                                        <p:cTn id="32" dur="500"/>
                                        <p:tgtEl>
                                          <p:spTgt spid="1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xEl>
                                              <p:pRg st="3" end="3"/>
                                            </p:txEl>
                                          </p:spTgt>
                                        </p:tgtEl>
                                        <p:attrNameLst>
                                          <p:attrName>style.visibility</p:attrName>
                                        </p:attrNameLst>
                                      </p:cBhvr>
                                      <p:to>
                                        <p:strVal val="visible"/>
                                      </p:to>
                                    </p:set>
                                    <p:animEffect transition="in" filter="fade">
                                      <p:cBhvr>
                                        <p:cTn id="47" dur="500"/>
                                        <p:tgtEl>
                                          <p:spTgt spid="12">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xEl>
                                              <p:pRg st="4" end="4"/>
                                            </p:txEl>
                                          </p:spTgt>
                                        </p:tgtEl>
                                        <p:attrNameLst>
                                          <p:attrName>style.visibility</p:attrName>
                                        </p:attrNameLst>
                                      </p:cBhvr>
                                      <p:to>
                                        <p:strVal val="visible"/>
                                      </p:to>
                                    </p:set>
                                    <p:animEffect transition="in" filter="fade">
                                      <p:cBhvr>
                                        <p:cTn id="5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H="1">
            <a:off x="1028720" y="2186817"/>
            <a:ext cx="0" cy="0"/>
          </a:xfrm>
          <a:prstGeom prst="line">
            <a:avLst/>
          </a:prstGeom>
          <a:ln w="19050" cap="flat">
            <a:solidFill>
              <a:srgbClr val="BE8F8F"/>
            </a:solidFill>
            <a:prstDash val="solid"/>
            <a:headEnd type="none" w="sm" len="sm"/>
            <a:tailEnd type="none" w="sm" len="sm"/>
          </a:ln>
        </p:spPr>
        <p:txBody>
          <a:bodyPr/>
          <a:lstStyle/>
          <a:p>
            <a:endParaRPr lang="en-GB"/>
          </a:p>
        </p:txBody>
      </p:sp>
      <p:grpSp>
        <p:nvGrpSpPr>
          <p:cNvPr id="3" name="Group 3"/>
          <p:cNvGrpSpPr/>
          <p:nvPr/>
        </p:nvGrpSpPr>
        <p:grpSpPr>
          <a:xfrm>
            <a:off x="8477250" y="0"/>
            <a:ext cx="1333500" cy="10287000"/>
            <a:chOff x="0" y="0"/>
            <a:chExt cx="351210" cy="2709333"/>
          </a:xfrm>
        </p:grpSpPr>
        <p:sp>
          <p:nvSpPr>
            <p:cNvPr id="4" name="Freeform 4"/>
            <p:cNvSpPr/>
            <p:nvPr/>
          </p:nvSpPr>
          <p:spPr>
            <a:xfrm>
              <a:off x="0" y="0"/>
              <a:ext cx="351210" cy="2709333"/>
            </a:xfrm>
            <a:custGeom>
              <a:avLst/>
              <a:gdLst/>
              <a:ahLst/>
              <a:cxnLst/>
              <a:rect l="l" t="t" r="r" b="b"/>
              <a:pathLst>
                <a:path w="351210" h="2709333">
                  <a:moveTo>
                    <a:pt x="0" y="0"/>
                  </a:moveTo>
                  <a:lnTo>
                    <a:pt x="351210" y="0"/>
                  </a:lnTo>
                  <a:lnTo>
                    <a:pt x="351210" y="2709333"/>
                  </a:lnTo>
                  <a:lnTo>
                    <a:pt x="0" y="2709333"/>
                  </a:lnTo>
                  <a:close/>
                </a:path>
              </a:pathLst>
            </a:custGeom>
            <a:solidFill>
              <a:srgbClr val="2C1E3F"/>
            </a:solidFill>
          </p:spPr>
          <p:txBody>
            <a:bodyPr/>
            <a:lstStyle/>
            <a:p>
              <a:endParaRPr lang="en-GB"/>
            </a:p>
          </p:txBody>
        </p:sp>
        <p:sp>
          <p:nvSpPr>
            <p:cNvPr id="5" name="TextBox 5"/>
            <p:cNvSpPr txBox="1"/>
            <p:nvPr/>
          </p:nvSpPr>
          <p:spPr>
            <a:xfrm>
              <a:off x="0" y="-47625"/>
              <a:ext cx="351210" cy="275695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0" y="232513"/>
            <a:ext cx="6096000" cy="596958"/>
          </a:xfrm>
          <a:prstGeom prst="rect">
            <a:avLst/>
          </a:prstGeom>
        </p:spPr>
        <p:txBody>
          <a:bodyPr wrap="square" lIns="0" tIns="0" rIns="0" bIns="0" rtlCol="0" anchor="t">
            <a:spAutoFit/>
          </a:bodyPr>
          <a:lstStyle/>
          <a:p>
            <a:pPr algn="ctr">
              <a:lnSpc>
                <a:spcPts val="4900"/>
              </a:lnSpc>
              <a:spcBef>
                <a:spcPct val="0"/>
              </a:spcBef>
            </a:pPr>
            <a:r>
              <a:rPr lang="en-US" sz="3000" b="1" dirty="0">
                <a:solidFill>
                  <a:srgbClr val="A46990"/>
                </a:solidFill>
                <a:latin typeface="Poppins" panose="00000500000000000000" pitchFamily="2" charset="0"/>
                <a:cs typeface="Poppins" panose="00000500000000000000" pitchFamily="2" charset="0"/>
                <a:sym typeface="Poppins"/>
              </a:rPr>
              <a:t>Benefits</a:t>
            </a:r>
          </a:p>
        </p:txBody>
      </p:sp>
      <p:sp>
        <p:nvSpPr>
          <p:cNvPr id="7" name="TextBox 7"/>
          <p:cNvSpPr txBox="1"/>
          <p:nvPr/>
        </p:nvSpPr>
        <p:spPr>
          <a:xfrm>
            <a:off x="9810750" y="232513"/>
            <a:ext cx="6191249" cy="579005"/>
          </a:xfrm>
          <a:prstGeom prst="rect">
            <a:avLst/>
          </a:prstGeom>
        </p:spPr>
        <p:txBody>
          <a:bodyPr wrap="square" lIns="0" tIns="0" rIns="0" bIns="0" rtlCol="0" anchor="t">
            <a:spAutoFit/>
          </a:bodyPr>
          <a:lstStyle/>
          <a:p>
            <a:pPr algn="ctr">
              <a:lnSpc>
                <a:spcPts val="4900"/>
              </a:lnSpc>
              <a:spcBef>
                <a:spcPct val="0"/>
              </a:spcBef>
            </a:pPr>
            <a:r>
              <a:rPr lang="en-US" sz="3000" b="1" dirty="0">
                <a:solidFill>
                  <a:srgbClr val="A46990"/>
                </a:solidFill>
                <a:latin typeface="Poppins" panose="00000500000000000000" pitchFamily="2" charset="0"/>
                <a:cs typeface="Poppins" panose="00000500000000000000" pitchFamily="2" charset="0"/>
                <a:sym typeface="Poppins"/>
              </a:rPr>
              <a:t>Challenges</a:t>
            </a:r>
          </a:p>
        </p:txBody>
      </p:sp>
      <p:sp>
        <p:nvSpPr>
          <p:cNvPr id="8" name="TextBox 8"/>
          <p:cNvSpPr txBox="1"/>
          <p:nvPr/>
        </p:nvSpPr>
        <p:spPr>
          <a:xfrm>
            <a:off x="10363200" y="1451013"/>
            <a:ext cx="8477250" cy="4840877"/>
          </a:xfrm>
          <a:prstGeom prst="rect">
            <a:avLst/>
          </a:prstGeom>
        </p:spPr>
        <p:txBody>
          <a:bodyPr lIns="0" tIns="0" rIns="0" bIns="0" rtlCol="0" anchor="t">
            <a:spAutoFit/>
          </a:bodyPr>
          <a:lstStyle/>
          <a:p>
            <a:pPr marL="604519" lvl="1" indent="-302260" algn="just">
              <a:buFont typeface="Arial"/>
              <a:buChar char="•"/>
            </a:pPr>
            <a:r>
              <a:rPr lang="en-US" sz="2799" dirty="0">
                <a:solidFill>
                  <a:srgbClr val="504959"/>
                </a:solidFill>
                <a:latin typeface="Poppins"/>
                <a:ea typeface="Poppins"/>
                <a:cs typeface="Poppins"/>
                <a:sym typeface="Poppins"/>
              </a:rPr>
              <a:t>Suitability</a:t>
            </a:r>
          </a:p>
          <a:p>
            <a:pPr marL="302259" lvl="1" algn="just"/>
            <a:endParaRPr lang="en-US" sz="2799" dirty="0">
              <a:solidFill>
                <a:srgbClr val="504959"/>
              </a:solidFill>
              <a:latin typeface="Poppins"/>
              <a:ea typeface="Poppins"/>
              <a:cs typeface="Poppins"/>
              <a:sym typeface="Poppins"/>
            </a:endParaRPr>
          </a:p>
          <a:p>
            <a:pPr marL="604519" lvl="1" indent="-302260" algn="just">
              <a:buFont typeface="Arial"/>
              <a:buChar char="•"/>
            </a:pPr>
            <a:r>
              <a:rPr lang="en-US" sz="2799" dirty="0">
                <a:solidFill>
                  <a:srgbClr val="504959"/>
                </a:solidFill>
                <a:latin typeface="Poppins"/>
                <a:ea typeface="Poppins"/>
                <a:cs typeface="Poppins"/>
                <a:sym typeface="Poppins"/>
              </a:rPr>
              <a:t>Emergency response delay</a:t>
            </a:r>
          </a:p>
          <a:p>
            <a:pPr marL="302259" lvl="1" algn="just"/>
            <a:endParaRPr lang="en-US" sz="2799" dirty="0">
              <a:solidFill>
                <a:srgbClr val="504959"/>
              </a:solidFill>
              <a:latin typeface="Poppins"/>
              <a:ea typeface="Poppins"/>
              <a:cs typeface="Poppins"/>
              <a:sym typeface="Poppins"/>
            </a:endParaRPr>
          </a:p>
          <a:p>
            <a:pPr marL="604519" lvl="1" indent="-302260" algn="just">
              <a:buFont typeface="Arial"/>
              <a:buChar char="•"/>
            </a:pPr>
            <a:r>
              <a:rPr lang="en-US" sz="2799" dirty="0">
                <a:solidFill>
                  <a:srgbClr val="504959"/>
                </a:solidFill>
                <a:latin typeface="Poppins"/>
                <a:ea typeface="Poppins"/>
                <a:cs typeface="Poppins"/>
                <a:sym typeface="Poppins"/>
              </a:rPr>
              <a:t>Caregiver burden/turnover</a:t>
            </a:r>
          </a:p>
          <a:p>
            <a:pPr marL="302259" lvl="1" algn="just"/>
            <a:endParaRPr lang="en-US" sz="2799" dirty="0">
              <a:solidFill>
                <a:srgbClr val="504959"/>
              </a:solidFill>
              <a:latin typeface="Poppins"/>
              <a:ea typeface="Poppins"/>
              <a:cs typeface="Poppins"/>
              <a:sym typeface="Poppins"/>
            </a:endParaRPr>
          </a:p>
          <a:p>
            <a:pPr marL="604519" lvl="1" indent="-302260" algn="just">
              <a:buFont typeface="Arial"/>
              <a:buChar char="•"/>
            </a:pPr>
            <a:r>
              <a:rPr lang="en-US" sz="2799" dirty="0">
                <a:solidFill>
                  <a:srgbClr val="504959"/>
                </a:solidFill>
                <a:latin typeface="Poppins"/>
                <a:ea typeface="Poppins"/>
                <a:cs typeface="Poppins"/>
                <a:sym typeface="Poppins"/>
              </a:rPr>
              <a:t>Isolation risks </a:t>
            </a:r>
          </a:p>
          <a:p>
            <a:pPr marL="302259" lvl="1" algn="just"/>
            <a:endParaRPr lang="en-US" sz="2799" dirty="0">
              <a:solidFill>
                <a:srgbClr val="504959"/>
              </a:solidFill>
              <a:latin typeface="Poppins"/>
              <a:ea typeface="Poppins"/>
              <a:cs typeface="Poppins"/>
              <a:sym typeface="Poppins"/>
            </a:endParaRPr>
          </a:p>
          <a:p>
            <a:pPr marL="604519" lvl="1" indent="-302260" algn="just">
              <a:buFont typeface="Arial"/>
              <a:buChar char="•"/>
            </a:pPr>
            <a:r>
              <a:rPr lang="en-US" sz="2799" dirty="0">
                <a:solidFill>
                  <a:srgbClr val="504959"/>
                </a:solidFill>
                <a:latin typeface="Poppins"/>
                <a:ea typeface="Poppins"/>
                <a:cs typeface="Poppins"/>
                <a:sym typeface="Poppins"/>
              </a:rPr>
              <a:t>Safety concerns</a:t>
            </a:r>
          </a:p>
          <a:p>
            <a:pPr marL="302259" lvl="1" algn="just"/>
            <a:endParaRPr lang="en-US" sz="2799" dirty="0">
              <a:solidFill>
                <a:srgbClr val="504959"/>
              </a:solidFill>
              <a:latin typeface="Poppins"/>
              <a:ea typeface="Poppins"/>
              <a:cs typeface="Poppins"/>
              <a:sym typeface="Poppins"/>
            </a:endParaRPr>
          </a:p>
          <a:p>
            <a:pPr algn="l">
              <a:lnSpc>
                <a:spcPts val="4480"/>
              </a:lnSpc>
              <a:spcBef>
                <a:spcPct val="0"/>
              </a:spcBef>
            </a:pPr>
            <a:endParaRPr lang="en-US" sz="2799" dirty="0">
              <a:solidFill>
                <a:srgbClr val="231F20"/>
              </a:solidFill>
              <a:latin typeface="Poppins"/>
              <a:ea typeface="Poppins"/>
              <a:cs typeface="Poppins"/>
              <a:sym typeface="Poppins"/>
            </a:endParaRPr>
          </a:p>
        </p:txBody>
      </p:sp>
      <p:sp>
        <p:nvSpPr>
          <p:cNvPr id="9" name="TextBox 9"/>
          <p:cNvSpPr txBox="1"/>
          <p:nvPr/>
        </p:nvSpPr>
        <p:spPr>
          <a:xfrm>
            <a:off x="533400" y="1451013"/>
            <a:ext cx="8477250" cy="5637249"/>
          </a:xfrm>
          <a:prstGeom prst="rect">
            <a:avLst/>
          </a:prstGeom>
        </p:spPr>
        <p:txBody>
          <a:bodyPr lIns="0" tIns="0" rIns="0" bIns="0" rtlCol="0" anchor="t">
            <a:spAutoFit/>
          </a:bodyPr>
          <a:lstStyle/>
          <a:p>
            <a:pPr marL="604519" lvl="1" indent="-302260" algn="just">
              <a:buFont typeface="Arial"/>
              <a:buChar char="•"/>
            </a:pPr>
            <a:r>
              <a:rPr lang="en-US" sz="2800" dirty="0">
                <a:solidFill>
                  <a:srgbClr val="504959"/>
                </a:solidFill>
                <a:latin typeface="Poppins"/>
                <a:ea typeface="Poppins"/>
                <a:cs typeface="Poppins"/>
                <a:sym typeface="Poppins"/>
              </a:rPr>
              <a:t>Social connections</a:t>
            </a:r>
          </a:p>
          <a:p>
            <a:pPr marL="604519" lvl="1" indent="-302260" algn="just">
              <a:buFont typeface="Arial"/>
              <a:buChar char="•"/>
            </a:pPr>
            <a:endParaRPr lang="en-US" sz="2800" dirty="0">
              <a:solidFill>
                <a:srgbClr val="504959"/>
              </a:solidFill>
              <a:latin typeface="Poppins"/>
              <a:ea typeface="Poppins"/>
              <a:cs typeface="Poppins"/>
              <a:sym typeface="Poppins"/>
            </a:endParaRPr>
          </a:p>
          <a:p>
            <a:pPr marL="604519" lvl="1" indent="-302260" algn="just">
              <a:buFont typeface="Arial"/>
              <a:buChar char="•"/>
            </a:pPr>
            <a:r>
              <a:rPr lang="en-US" sz="2800" dirty="0">
                <a:solidFill>
                  <a:srgbClr val="504959"/>
                </a:solidFill>
                <a:latin typeface="Poppins"/>
                <a:ea typeface="Poppins"/>
                <a:cs typeface="Poppins"/>
                <a:sym typeface="Poppins"/>
              </a:rPr>
              <a:t>Comfort and familiarity</a:t>
            </a:r>
          </a:p>
          <a:p>
            <a:pPr algn="just"/>
            <a:endParaRPr lang="en-US" sz="2800" dirty="0">
              <a:solidFill>
                <a:srgbClr val="504959"/>
              </a:solidFill>
              <a:latin typeface="Poppins"/>
              <a:ea typeface="Poppins"/>
              <a:cs typeface="Poppins"/>
              <a:sym typeface="Poppins"/>
            </a:endParaRPr>
          </a:p>
          <a:p>
            <a:pPr marL="604519" lvl="1" indent="-302260" algn="just">
              <a:buFont typeface="Arial"/>
              <a:buChar char="•"/>
            </a:pPr>
            <a:r>
              <a:rPr lang="en-US" sz="2800" dirty="0">
                <a:solidFill>
                  <a:srgbClr val="504959"/>
                </a:solidFill>
                <a:latin typeface="Poppins"/>
                <a:ea typeface="Poppins"/>
                <a:cs typeface="Poppins"/>
                <a:sym typeface="Poppins"/>
              </a:rPr>
              <a:t>Independence</a:t>
            </a:r>
          </a:p>
          <a:p>
            <a:pPr algn="just"/>
            <a:endParaRPr lang="en-US" sz="2800" dirty="0">
              <a:solidFill>
                <a:srgbClr val="504959"/>
              </a:solidFill>
              <a:latin typeface="Poppins"/>
              <a:ea typeface="Poppins"/>
              <a:cs typeface="Poppins"/>
              <a:sym typeface="Poppins"/>
            </a:endParaRPr>
          </a:p>
          <a:p>
            <a:pPr marL="604519" lvl="1" indent="-302260" algn="just">
              <a:buFont typeface="Arial"/>
              <a:buChar char="•"/>
            </a:pPr>
            <a:r>
              <a:rPr lang="en-US" sz="2800" dirty="0">
                <a:solidFill>
                  <a:srgbClr val="504959"/>
                </a:solidFill>
                <a:latin typeface="Poppins"/>
                <a:ea typeface="Poppins"/>
                <a:cs typeface="Poppins"/>
                <a:sym typeface="Poppins"/>
              </a:rPr>
              <a:t>Reduction in risk of infection</a:t>
            </a:r>
          </a:p>
          <a:p>
            <a:pPr algn="just"/>
            <a:endParaRPr lang="en-US" sz="2800" dirty="0">
              <a:solidFill>
                <a:srgbClr val="504959"/>
              </a:solidFill>
              <a:latin typeface="Poppins"/>
              <a:ea typeface="Poppins"/>
              <a:cs typeface="Poppins"/>
              <a:sym typeface="Poppins"/>
            </a:endParaRPr>
          </a:p>
          <a:p>
            <a:pPr marL="604519" lvl="1" indent="-302260" algn="just">
              <a:buFont typeface="Arial"/>
              <a:buChar char="•"/>
            </a:pPr>
            <a:r>
              <a:rPr lang="en-US" sz="2800" dirty="0">
                <a:solidFill>
                  <a:srgbClr val="504959"/>
                </a:solidFill>
                <a:latin typeface="Poppins"/>
                <a:ea typeface="Poppins"/>
                <a:cs typeface="Poppins"/>
                <a:sym typeface="Poppins"/>
              </a:rPr>
              <a:t>Cost-effectiveness</a:t>
            </a:r>
          </a:p>
          <a:p>
            <a:pPr marL="302259" lvl="1" algn="just"/>
            <a:endParaRPr lang="en-US" sz="2800" dirty="0">
              <a:solidFill>
                <a:srgbClr val="504959"/>
              </a:solidFill>
              <a:latin typeface="Poppins"/>
              <a:ea typeface="Poppins"/>
              <a:cs typeface="Poppins"/>
              <a:sym typeface="Poppins"/>
            </a:endParaRPr>
          </a:p>
          <a:p>
            <a:pPr algn="l">
              <a:lnSpc>
                <a:spcPts val="3135"/>
              </a:lnSpc>
            </a:pPr>
            <a:endParaRPr lang="en-US" sz="2799" dirty="0">
              <a:solidFill>
                <a:srgbClr val="231F20"/>
              </a:solidFill>
              <a:latin typeface="Poppins"/>
              <a:ea typeface="Poppins"/>
              <a:cs typeface="Poppins"/>
              <a:sym typeface="Poppins"/>
            </a:endParaRPr>
          </a:p>
          <a:p>
            <a:pPr algn="l">
              <a:lnSpc>
                <a:spcPts val="3135"/>
              </a:lnSpc>
            </a:pPr>
            <a:endParaRPr lang="en-US" sz="2799" dirty="0">
              <a:solidFill>
                <a:srgbClr val="231F20"/>
              </a:solidFill>
              <a:latin typeface="Poppins"/>
              <a:ea typeface="Poppins"/>
              <a:cs typeface="Poppins"/>
              <a:sym typeface="Poppins"/>
            </a:endParaRPr>
          </a:p>
          <a:p>
            <a:pPr algn="l">
              <a:lnSpc>
                <a:spcPts val="4480"/>
              </a:lnSpc>
              <a:spcBef>
                <a:spcPct val="0"/>
              </a:spcBef>
            </a:pPr>
            <a:endParaRPr lang="en-US" sz="2799" dirty="0">
              <a:solidFill>
                <a:srgbClr val="231F20"/>
              </a:solidFill>
              <a:latin typeface="Poppins"/>
              <a:ea typeface="Poppins"/>
              <a:cs typeface="Poppins"/>
              <a:sym typeface="Poppins"/>
            </a:endParaRPr>
          </a:p>
        </p:txBody>
      </p:sp>
      <p:sp>
        <p:nvSpPr>
          <p:cNvPr id="10" name="Freeform 6">
            <a:extLst>
              <a:ext uri="{FF2B5EF4-FFF2-40B4-BE49-F238E27FC236}">
                <a16:creationId xmlns:a16="http://schemas.microsoft.com/office/drawing/2014/main" id="{C7D4487F-E1EF-9594-DD78-C0C79544BD94}"/>
              </a:ext>
            </a:extLst>
          </p:cNvPr>
          <p:cNvSpPr/>
          <p:nvPr/>
        </p:nvSpPr>
        <p:spPr>
          <a:xfrm>
            <a:off x="15363030" y="9257253"/>
            <a:ext cx="2649538" cy="797234"/>
          </a:xfrm>
          <a:custGeom>
            <a:avLst/>
            <a:gdLst/>
            <a:ahLst/>
            <a:cxnLst/>
            <a:rect l="l" t="t" r="r" b="b"/>
            <a:pathLst>
              <a:path w="4618038" h="1587450">
                <a:moveTo>
                  <a:pt x="0" y="0"/>
                </a:moveTo>
                <a:lnTo>
                  <a:pt x="4618038" y="0"/>
                </a:lnTo>
                <a:lnTo>
                  <a:pt x="4618038" y="1587450"/>
                </a:lnTo>
                <a:lnTo>
                  <a:pt x="0" y="1587450"/>
                </a:lnTo>
                <a:lnTo>
                  <a:pt x="0" y="0"/>
                </a:lnTo>
                <a:close/>
              </a:path>
            </a:pathLst>
          </a:custGeom>
          <a:blipFill>
            <a:blip r:embed="rId3"/>
            <a:stretch>
              <a:fillRect/>
            </a:stretch>
          </a:blipFill>
        </p:spPr>
        <p:txBody>
          <a:bodyPr/>
          <a:lstStyle/>
          <a:p>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H="1">
            <a:off x="1028720" y="2186817"/>
            <a:ext cx="0" cy="0"/>
          </a:xfrm>
          <a:prstGeom prst="line">
            <a:avLst/>
          </a:prstGeom>
          <a:ln w="19050" cap="flat">
            <a:solidFill>
              <a:srgbClr val="BE8F8F"/>
            </a:solidFill>
            <a:prstDash val="solid"/>
            <a:headEnd type="none" w="sm" len="sm"/>
            <a:tailEnd type="none" w="sm" len="sm"/>
          </a:ln>
        </p:spPr>
        <p:txBody>
          <a:bodyPr/>
          <a:lstStyle/>
          <a:p>
            <a:endParaRPr lang="en-GB"/>
          </a:p>
        </p:txBody>
      </p:sp>
      <p:grpSp>
        <p:nvGrpSpPr>
          <p:cNvPr id="3" name="Group 3"/>
          <p:cNvGrpSpPr/>
          <p:nvPr/>
        </p:nvGrpSpPr>
        <p:grpSpPr>
          <a:xfrm>
            <a:off x="15535160" y="0"/>
            <a:ext cx="2752840" cy="10287000"/>
            <a:chOff x="0" y="0"/>
            <a:chExt cx="725028" cy="2709333"/>
          </a:xfrm>
        </p:grpSpPr>
        <p:sp>
          <p:nvSpPr>
            <p:cNvPr id="4" name="Freeform 4"/>
            <p:cNvSpPr/>
            <p:nvPr/>
          </p:nvSpPr>
          <p:spPr>
            <a:xfrm>
              <a:off x="0" y="0"/>
              <a:ext cx="725028" cy="2709333"/>
            </a:xfrm>
            <a:custGeom>
              <a:avLst/>
              <a:gdLst/>
              <a:ahLst/>
              <a:cxnLst/>
              <a:rect l="l" t="t" r="r" b="b"/>
              <a:pathLst>
                <a:path w="725028" h="2709333">
                  <a:moveTo>
                    <a:pt x="0" y="0"/>
                  </a:moveTo>
                  <a:lnTo>
                    <a:pt x="725028" y="0"/>
                  </a:lnTo>
                  <a:lnTo>
                    <a:pt x="725028" y="2709333"/>
                  </a:lnTo>
                  <a:lnTo>
                    <a:pt x="0" y="2709333"/>
                  </a:lnTo>
                  <a:close/>
                </a:path>
              </a:pathLst>
            </a:custGeom>
            <a:solidFill>
              <a:srgbClr val="2C1E3F"/>
            </a:solidFill>
          </p:spPr>
          <p:txBody>
            <a:bodyPr/>
            <a:lstStyle/>
            <a:p>
              <a:endParaRPr lang="en-GB"/>
            </a:p>
          </p:txBody>
        </p:sp>
        <p:sp>
          <p:nvSpPr>
            <p:cNvPr id="5" name="TextBox 5"/>
            <p:cNvSpPr txBox="1"/>
            <p:nvPr/>
          </p:nvSpPr>
          <p:spPr>
            <a:xfrm>
              <a:off x="0" y="-47625"/>
              <a:ext cx="725028" cy="275695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6024202" y="321510"/>
            <a:ext cx="1885225" cy="1699844"/>
          </a:xfrm>
          <a:custGeom>
            <a:avLst/>
            <a:gdLst/>
            <a:ahLst/>
            <a:cxnLst/>
            <a:rect l="l" t="t" r="r" b="b"/>
            <a:pathLst>
              <a:path w="1885225" h="1699844">
                <a:moveTo>
                  <a:pt x="0" y="0"/>
                </a:moveTo>
                <a:lnTo>
                  <a:pt x="1885225" y="0"/>
                </a:lnTo>
                <a:lnTo>
                  <a:pt x="1885225" y="1699844"/>
                </a:lnTo>
                <a:lnTo>
                  <a:pt x="0" y="1699844"/>
                </a:lnTo>
                <a:lnTo>
                  <a:pt x="0" y="0"/>
                </a:lnTo>
                <a:close/>
              </a:path>
            </a:pathLst>
          </a:custGeom>
          <a:blipFill>
            <a:blip r:embed="rId3"/>
            <a:stretch>
              <a:fillRect/>
            </a:stretch>
          </a:blipFill>
        </p:spPr>
        <p:txBody>
          <a:bodyPr/>
          <a:lstStyle/>
          <a:p>
            <a:endParaRPr lang="en-GB"/>
          </a:p>
        </p:txBody>
      </p:sp>
      <p:sp>
        <p:nvSpPr>
          <p:cNvPr id="7" name="Freeform 7"/>
          <p:cNvSpPr/>
          <p:nvPr/>
        </p:nvSpPr>
        <p:spPr>
          <a:xfrm>
            <a:off x="1523412" y="3237533"/>
            <a:ext cx="516570" cy="579058"/>
          </a:xfrm>
          <a:custGeom>
            <a:avLst/>
            <a:gdLst/>
            <a:ahLst/>
            <a:cxnLst/>
            <a:rect l="l" t="t" r="r" b="b"/>
            <a:pathLst>
              <a:path w="516570" h="579058">
                <a:moveTo>
                  <a:pt x="0" y="0"/>
                </a:moveTo>
                <a:lnTo>
                  <a:pt x="516570" y="0"/>
                </a:lnTo>
                <a:lnTo>
                  <a:pt x="516570" y="579058"/>
                </a:lnTo>
                <a:lnTo>
                  <a:pt x="0" y="579058"/>
                </a:lnTo>
                <a:lnTo>
                  <a:pt x="0" y="0"/>
                </a:lnTo>
                <a:close/>
              </a:path>
            </a:pathLst>
          </a:custGeom>
          <a:blipFill>
            <a:blip r:embed="rId4"/>
            <a:stretch>
              <a:fillRect/>
            </a:stretch>
          </a:blipFill>
        </p:spPr>
        <p:txBody>
          <a:bodyPr/>
          <a:lstStyle/>
          <a:p>
            <a:endParaRPr lang="en-GB"/>
          </a:p>
        </p:txBody>
      </p:sp>
      <p:sp>
        <p:nvSpPr>
          <p:cNvPr id="8" name="Freeform 8"/>
          <p:cNvSpPr/>
          <p:nvPr/>
        </p:nvSpPr>
        <p:spPr>
          <a:xfrm>
            <a:off x="1310699" y="4483342"/>
            <a:ext cx="767427" cy="579058"/>
          </a:xfrm>
          <a:custGeom>
            <a:avLst/>
            <a:gdLst/>
            <a:ahLst/>
            <a:cxnLst/>
            <a:rect l="l" t="t" r="r" b="b"/>
            <a:pathLst>
              <a:path w="767427" h="579058">
                <a:moveTo>
                  <a:pt x="0" y="0"/>
                </a:moveTo>
                <a:lnTo>
                  <a:pt x="767427" y="0"/>
                </a:lnTo>
                <a:lnTo>
                  <a:pt x="767427" y="579059"/>
                </a:lnTo>
                <a:lnTo>
                  <a:pt x="0" y="5790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TextBox 9"/>
          <p:cNvSpPr txBox="1"/>
          <p:nvPr/>
        </p:nvSpPr>
        <p:spPr>
          <a:xfrm>
            <a:off x="0" y="730853"/>
            <a:ext cx="15392400" cy="1479508"/>
          </a:xfrm>
          <a:prstGeom prst="rect">
            <a:avLst/>
          </a:prstGeom>
        </p:spPr>
        <p:txBody>
          <a:bodyPr wrap="square" lIns="0" tIns="0" rIns="0" bIns="0" rtlCol="0" anchor="t">
            <a:spAutoFit/>
          </a:bodyPr>
          <a:lstStyle/>
          <a:p>
            <a:pPr algn="just">
              <a:lnSpc>
                <a:spcPts val="3914"/>
              </a:lnSpc>
            </a:pPr>
            <a:r>
              <a:rPr lang="en-US" sz="2900" dirty="0">
                <a:solidFill>
                  <a:srgbClr val="000000"/>
                </a:solidFill>
                <a:latin typeface="Poppins"/>
                <a:ea typeface="Poppins"/>
                <a:cs typeface="Poppins"/>
                <a:sym typeface="Poppins"/>
              </a:rPr>
              <a:t>	</a:t>
            </a:r>
            <a:r>
              <a:rPr lang="en-US" sz="2800" dirty="0">
                <a:solidFill>
                  <a:srgbClr val="504959"/>
                </a:solidFill>
                <a:latin typeface="Poppins"/>
                <a:cs typeface="Poppins"/>
                <a:sym typeface="Poppins"/>
              </a:rPr>
              <a:t>A performance audit was held by the National Audit Office in Malta, in January 	2020. It reviewed the Social Work, Meals on Wheels, Domiciliary Nursing and 	Caring as well as Home Help services. </a:t>
            </a:r>
          </a:p>
        </p:txBody>
      </p:sp>
      <p:sp>
        <p:nvSpPr>
          <p:cNvPr id="10" name="TextBox 10"/>
          <p:cNvSpPr txBox="1"/>
          <p:nvPr/>
        </p:nvSpPr>
        <p:spPr>
          <a:xfrm>
            <a:off x="2555949" y="3230473"/>
            <a:ext cx="5288913" cy="475643"/>
          </a:xfrm>
          <a:prstGeom prst="rect">
            <a:avLst/>
          </a:prstGeom>
        </p:spPr>
        <p:txBody>
          <a:bodyPr lIns="0" tIns="0" rIns="0" bIns="0" rtlCol="0" anchor="t">
            <a:spAutoFit/>
          </a:bodyPr>
          <a:lstStyle/>
          <a:p>
            <a:pPr algn="l">
              <a:lnSpc>
                <a:spcPts val="3914"/>
              </a:lnSpc>
              <a:spcBef>
                <a:spcPct val="0"/>
              </a:spcBef>
            </a:pPr>
            <a:r>
              <a:rPr lang="en-US" sz="2800" dirty="0">
                <a:solidFill>
                  <a:srgbClr val="504959"/>
                </a:solidFill>
                <a:latin typeface="Poppins"/>
                <a:cs typeface="Poppins"/>
                <a:sym typeface="Poppins"/>
              </a:rPr>
              <a:t>Cost effectiveness</a:t>
            </a:r>
          </a:p>
        </p:txBody>
      </p:sp>
      <p:sp>
        <p:nvSpPr>
          <p:cNvPr id="11" name="TextBox 11"/>
          <p:cNvSpPr txBox="1"/>
          <p:nvPr/>
        </p:nvSpPr>
        <p:spPr>
          <a:xfrm>
            <a:off x="2555950" y="4475025"/>
            <a:ext cx="8721650" cy="475515"/>
          </a:xfrm>
          <a:prstGeom prst="rect">
            <a:avLst/>
          </a:prstGeom>
        </p:spPr>
        <p:txBody>
          <a:bodyPr wrap="square" lIns="0" tIns="0" rIns="0" bIns="0" rtlCol="0" anchor="t">
            <a:spAutoFit/>
          </a:bodyPr>
          <a:lstStyle/>
          <a:p>
            <a:pPr>
              <a:lnSpc>
                <a:spcPts val="3914"/>
              </a:lnSpc>
              <a:spcBef>
                <a:spcPct val="0"/>
              </a:spcBef>
            </a:pPr>
            <a:r>
              <a:rPr lang="en-US" sz="2800" dirty="0">
                <a:solidFill>
                  <a:srgbClr val="504959"/>
                </a:solidFill>
                <a:latin typeface="Poppins"/>
                <a:cs typeface="Poppins"/>
                <a:sym typeface="Poppins"/>
              </a:rPr>
              <a:t>Lack of human resources</a:t>
            </a:r>
          </a:p>
        </p:txBody>
      </p:sp>
      <p:sp>
        <p:nvSpPr>
          <p:cNvPr id="12" name="Freeform 12"/>
          <p:cNvSpPr/>
          <p:nvPr/>
        </p:nvSpPr>
        <p:spPr>
          <a:xfrm>
            <a:off x="1310699" y="5729151"/>
            <a:ext cx="767427" cy="579058"/>
          </a:xfrm>
          <a:custGeom>
            <a:avLst/>
            <a:gdLst/>
            <a:ahLst/>
            <a:cxnLst/>
            <a:rect l="l" t="t" r="r" b="b"/>
            <a:pathLst>
              <a:path w="767427" h="579058">
                <a:moveTo>
                  <a:pt x="0" y="0"/>
                </a:moveTo>
                <a:lnTo>
                  <a:pt x="767427" y="0"/>
                </a:lnTo>
                <a:lnTo>
                  <a:pt x="767427" y="579058"/>
                </a:lnTo>
                <a:lnTo>
                  <a:pt x="0" y="57905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3" name="TextBox 13"/>
          <p:cNvSpPr txBox="1"/>
          <p:nvPr/>
        </p:nvSpPr>
        <p:spPr>
          <a:xfrm>
            <a:off x="2555948" y="5780922"/>
            <a:ext cx="8721651" cy="475515"/>
          </a:xfrm>
          <a:prstGeom prst="rect">
            <a:avLst/>
          </a:prstGeom>
        </p:spPr>
        <p:txBody>
          <a:bodyPr wrap="square" lIns="0" tIns="0" rIns="0" bIns="0" rtlCol="0" anchor="t">
            <a:spAutoFit/>
          </a:bodyPr>
          <a:lstStyle/>
          <a:p>
            <a:pPr>
              <a:lnSpc>
                <a:spcPts val="3914"/>
              </a:lnSpc>
              <a:spcBef>
                <a:spcPct val="0"/>
              </a:spcBef>
            </a:pPr>
            <a:r>
              <a:rPr lang="en-US" sz="2800" dirty="0">
                <a:solidFill>
                  <a:srgbClr val="504959"/>
                </a:solidFill>
                <a:latin typeface="Poppins"/>
                <a:cs typeface="Poppins"/>
                <a:sym typeface="Poppins"/>
              </a:rPr>
              <a:t>Service inefficiencies and quality concerns</a:t>
            </a:r>
          </a:p>
        </p:txBody>
      </p:sp>
      <p:sp>
        <p:nvSpPr>
          <p:cNvPr id="14" name="Freeform 14"/>
          <p:cNvSpPr/>
          <p:nvPr/>
        </p:nvSpPr>
        <p:spPr>
          <a:xfrm>
            <a:off x="1310698" y="6911261"/>
            <a:ext cx="767427" cy="579058"/>
          </a:xfrm>
          <a:custGeom>
            <a:avLst/>
            <a:gdLst/>
            <a:ahLst/>
            <a:cxnLst/>
            <a:rect l="l" t="t" r="r" b="b"/>
            <a:pathLst>
              <a:path w="767427" h="579058">
                <a:moveTo>
                  <a:pt x="0" y="0"/>
                </a:moveTo>
                <a:lnTo>
                  <a:pt x="767427" y="0"/>
                </a:lnTo>
                <a:lnTo>
                  <a:pt x="767427" y="579058"/>
                </a:lnTo>
                <a:lnTo>
                  <a:pt x="0" y="57905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5" name="TextBox 15"/>
          <p:cNvSpPr txBox="1"/>
          <p:nvPr/>
        </p:nvSpPr>
        <p:spPr>
          <a:xfrm>
            <a:off x="2555948" y="6907797"/>
            <a:ext cx="6130852" cy="475643"/>
          </a:xfrm>
          <a:prstGeom prst="rect">
            <a:avLst/>
          </a:prstGeom>
        </p:spPr>
        <p:txBody>
          <a:bodyPr wrap="square" lIns="0" tIns="0" rIns="0" bIns="0" rtlCol="0" anchor="t">
            <a:spAutoFit/>
          </a:bodyPr>
          <a:lstStyle/>
          <a:p>
            <a:pPr>
              <a:lnSpc>
                <a:spcPts val="3914"/>
              </a:lnSpc>
              <a:spcBef>
                <a:spcPct val="0"/>
              </a:spcBef>
            </a:pPr>
            <a:r>
              <a:rPr lang="en-US" sz="2800" dirty="0">
                <a:solidFill>
                  <a:srgbClr val="504959"/>
                </a:solidFill>
                <a:latin typeface="Poppins"/>
                <a:cs typeface="Poppins"/>
                <a:sym typeface="Poppins"/>
              </a:rPr>
              <a:t>Language barriers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fade">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fade">
                                      <p:cBhvr>
                                        <p:cTn id="4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H="1">
            <a:off x="1028720" y="2186817"/>
            <a:ext cx="0" cy="0"/>
          </a:xfrm>
          <a:prstGeom prst="line">
            <a:avLst/>
          </a:prstGeom>
          <a:ln w="19050" cap="flat">
            <a:solidFill>
              <a:srgbClr val="BE8F8F"/>
            </a:solidFill>
            <a:prstDash val="solid"/>
            <a:headEnd type="none" w="sm" len="sm"/>
            <a:tailEnd type="none" w="sm" len="sm"/>
          </a:ln>
        </p:spPr>
        <p:txBody>
          <a:bodyPr/>
          <a:lstStyle/>
          <a:p>
            <a:endParaRPr lang="en-GB"/>
          </a:p>
        </p:txBody>
      </p:sp>
      <p:sp>
        <p:nvSpPr>
          <p:cNvPr id="6" name="TextBox 6"/>
          <p:cNvSpPr txBox="1"/>
          <p:nvPr/>
        </p:nvSpPr>
        <p:spPr>
          <a:xfrm>
            <a:off x="-378573" y="716172"/>
            <a:ext cx="18288000" cy="653577"/>
          </a:xfrm>
          <a:prstGeom prst="rect">
            <a:avLst/>
          </a:prstGeom>
        </p:spPr>
        <p:txBody>
          <a:bodyPr wrap="square" lIns="0" tIns="0" rIns="0" bIns="0" rtlCol="0" anchor="t">
            <a:spAutoFit/>
          </a:bodyPr>
          <a:lstStyle/>
          <a:p>
            <a:pPr algn="ctr">
              <a:lnSpc>
                <a:spcPts val="5599"/>
              </a:lnSpc>
              <a:spcBef>
                <a:spcPct val="0"/>
              </a:spcBef>
            </a:pPr>
            <a:r>
              <a:rPr lang="en-US" sz="3200" b="1" dirty="0">
                <a:solidFill>
                  <a:srgbClr val="8D4373"/>
                </a:solidFill>
                <a:latin typeface="Poppins" panose="00000500000000000000" pitchFamily="2" charset="0"/>
                <a:ea typeface="Poppins Bold"/>
                <a:cs typeface="Poppins" panose="00000500000000000000" pitchFamily="2" charset="0"/>
                <a:sym typeface="Poppins Bold"/>
              </a:rPr>
              <a:t>	Community Care Services In Malta</a:t>
            </a:r>
          </a:p>
        </p:txBody>
      </p:sp>
      <p:sp>
        <p:nvSpPr>
          <p:cNvPr id="7" name="Freeform 7"/>
          <p:cNvSpPr/>
          <p:nvPr/>
        </p:nvSpPr>
        <p:spPr>
          <a:xfrm>
            <a:off x="16024202" y="321510"/>
            <a:ext cx="1885225" cy="1699844"/>
          </a:xfrm>
          <a:custGeom>
            <a:avLst/>
            <a:gdLst/>
            <a:ahLst/>
            <a:cxnLst/>
            <a:rect l="l" t="t" r="r" b="b"/>
            <a:pathLst>
              <a:path w="1885225" h="1699844">
                <a:moveTo>
                  <a:pt x="0" y="0"/>
                </a:moveTo>
                <a:lnTo>
                  <a:pt x="1885225" y="0"/>
                </a:lnTo>
                <a:lnTo>
                  <a:pt x="1885225" y="1699844"/>
                </a:lnTo>
                <a:lnTo>
                  <a:pt x="0" y="1699844"/>
                </a:lnTo>
                <a:lnTo>
                  <a:pt x="0" y="0"/>
                </a:lnTo>
                <a:close/>
              </a:path>
            </a:pathLst>
          </a:custGeom>
          <a:blipFill>
            <a:blip r:embed="rId3"/>
            <a:stretch>
              <a:fillRect/>
            </a:stretch>
          </a:blipFill>
        </p:spPr>
        <p:txBody>
          <a:bodyPr/>
          <a:lstStyle/>
          <a:p>
            <a:endParaRPr lang="en-GB"/>
          </a:p>
        </p:txBody>
      </p:sp>
      <p:pic>
        <p:nvPicPr>
          <p:cNvPr id="14" name="Picture 13">
            <a:extLst>
              <a:ext uri="{FF2B5EF4-FFF2-40B4-BE49-F238E27FC236}">
                <a16:creationId xmlns:a16="http://schemas.microsoft.com/office/drawing/2014/main" id="{E1B38F57-9F47-2ED7-139B-9D926418374A}"/>
              </a:ext>
            </a:extLst>
          </p:cNvPr>
          <p:cNvPicPr>
            <a:picLocks noChangeAspect="1"/>
          </p:cNvPicPr>
          <p:nvPr/>
        </p:nvPicPr>
        <p:blipFill>
          <a:blip r:embed="rId4"/>
          <a:stretch>
            <a:fillRect/>
          </a:stretch>
        </p:blipFill>
        <p:spPr>
          <a:xfrm>
            <a:off x="3229054" y="2857500"/>
            <a:ext cx="11829892" cy="4953000"/>
          </a:xfrm>
          <a:prstGeom prst="rect">
            <a:avLst/>
          </a:prstGeom>
        </p:spPr>
      </p:pic>
      <p:sp>
        <p:nvSpPr>
          <p:cNvPr id="4" name="Arrow: Right 3">
            <a:extLst>
              <a:ext uri="{FF2B5EF4-FFF2-40B4-BE49-F238E27FC236}">
                <a16:creationId xmlns:a16="http://schemas.microsoft.com/office/drawing/2014/main" id="{CBFA7341-43C9-1CCD-DD4B-11A96F98B530}"/>
              </a:ext>
            </a:extLst>
          </p:cNvPr>
          <p:cNvSpPr/>
          <p:nvPr/>
        </p:nvSpPr>
        <p:spPr>
          <a:xfrm>
            <a:off x="3429000" y="3543300"/>
            <a:ext cx="381000" cy="304800"/>
          </a:xfrm>
          <a:prstGeom prst="right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extLst>
              <a:ext uri="{FF2B5EF4-FFF2-40B4-BE49-F238E27FC236}">
                <a16:creationId xmlns:a16="http://schemas.microsoft.com/office/drawing/2014/main" id="{624F4F15-6B3C-A785-518A-3560F9F17D26}"/>
              </a:ext>
            </a:extLst>
          </p:cNvPr>
          <p:cNvSpPr/>
          <p:nvPr/>
        </p:nvSpPr>
        <p:spPr>
          <a:xfrm>
            <a:off x="3429000" y="6286501"/>
            <a:ext cx="381000" cy="304800"/>
          </a:xfrm>
          <a:prstGeom prst="right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A38AED30-2FD1-229C-3F53-78B83587043F}"/>
              </a:ext>
            </a:extLst>
          </p:cNvPr>
          <p:cNvSpPr/>
          <p:nvPr/>
        </p:nvSpPr>
        <p:spPr>
          <a:xfrm>
            <a:off x="9144000" y="3009900"/>
            <a:ext cx="381000" cy="304800"/>
          </a:xfrm>
          <a:prstGeom prst="right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52C6F262-F6C3-D9CC-201F-89D868D55127}"/>
              </a:ext>
            </a:extLst>
          </p:cNvPr>
          <p:cNvSpPr/>
          <p:nvPr/>
        </p:nvSpPr>
        <p:spPr>
          <a:xfrm>
            <a:off x="9144000" y="6286502"/>
            <a:ext cx="381000" cy="304800"/>
          </a:xfrm>
          <a:prstGeom prst="right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6">
            <a:extLst>
              <a:ext uri="{FF2B5EF4-FFF2-40B4-BE49-F238E27FC236}">
                <a16:creationId xmlns:a16="http://schemas.microsoft.com/office/drawing/2014/main" id="{CCE0A569-7C30-2B30-43B1-DDBCEDA09A1F}"/>
              </a:ext>
            </a:extLst>
          </p:cNvPr>
          <p:cNvSpPr/>
          <p:nvPr/>
        </p:nvSpPr>
        <p:spPr>
          <a:xfrm>
            <a:off x="15363030" y="9257253"/>
            <a:ext cx="2649538" cy="797234"/>
          </a:xfrm>
          <a:custGeom>
            <a:avLst/>
            <a:gdLst/>
            <a:ahLst/>
            <a:cxnLst/>
            <a:rect l="l" t="t" r="r" b="b"/>
            <a:pathLst>
              <a:path w="4618038" h="1587450">
                <a:moveTo>
                  <a:pt x="0" y="0"/>
                </a:moveTo>
                <a:lnTo>
                  <a:pt x="4618038" y="0"/>
                </a:lnTo>
                <a:lnTo>
                  <a:pt x="4618038" y="1587450"/>
                </a:lnTo>
                <a:lnTo>
                  <a:pt x="0" y="1587450"/>
                </a:lnTo>
                <a:lnTo>
                  <a:pt x="0" y="0"/>
                </a:lnTo>
                <a:close/>
              </a:path>
            </a:pathLst>
          </a:custGeom>
          <a:blipFill>
            <a:blip r:embed="rId5"/>
            <a:stretch>
              <a:fillRect/>
            </a:stretch>
          </a:blipFill>
        </p:spPr>
        <p:txBody>
          <a:bodyPr/>
          <a:lstStyle/>
          <a:p>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535160" y="0"/>
            <a:ext cx="2752840" cy="10287000"/>
            <a:chOff x="0" y="0"/>
            <a:chExt cx="725028" cy="2709333"/>
          </a:xfrm>
        </p:grpSpPr>
        <p:sp>
          <p:nvSpPr>
            <p:cNvPr id="4" name="Freeform 4"/>
            <p:cNvSpPr/>
            <p:nvPr/>
          </p:nvSpPr>
          <p:spPr>
            <a:xfrm>
              <a:off x="0" y="0"/>
              <a:ext cx="725028" cy="2709333"/>
            </a:xfrm>
            <a:custGeom>
              <a:avLst/>
              <a:gdLst/>
              <a:ahLst/>
              <a:cxnLst/>
              <a:rect l="l" t="t" r="r" b="b"/>
              <a:pathLst>
                <a:path w="725028" h="2709333">
                  <a:moveTo>
                    <a:pt x="0" y="0"/>
                  </a:moveTo>
                  <a:lnTo>
                    <a:pt x="725028" y="0"/>
                  </a:lnTo>
                  <a:lnTo>
                    <a:pt x="725028" y="2709333"/>
                  </a:lnTo>
                  <a:lnTo>
                    <a:pt x="0" y="2709333"/>
                  </a:lnTo>
                  <a:close/>
                </a:path>
              </a:pathLst>
            </a:custGeom>
            <a:solidFill>
              <a:srgbClr val="2C1E3F"/>
            </a:solidFill>
          </p:spPr>
          <p:txBody>
            <a:bodyPr/>
            <a:lstStyle/>
            <a:p>
              <a:endParaRPr lang="en-GB"/>
            </a:p>
          </p:txBody>
        </p:sp>
        <p:sp>
          <p:nvSpPr>
            <p:cNvPr id="5" name="TextBox 5"/>
            <p:cNvSpPr txBox="1"/>
            <p:nvPr/>
          </p:nvSpPr>
          <p:spPr>
            <a:xfrm>
              <a:off x="0" y="-47625"/>
              <a:ext cx="725028" cy="275695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6024202" y="321510"/>
            <a:ext cx="1885225" cy="1699844"/>
          </a:xfrm>
          <a:custGeom>
            <a:avLst/>
            <a:gdLst/>
            <a:ahLst/>
            <a:cxnLst/>
            <a:rect l="l" t="t" r="r" b="b"/>
            <a:pathLst>
              <a:path w="1885225" h="1699844">
                <a:moveTo>
                  <a:pt x="0" y="0"/>
                </a:moveTo>
                <a:lnTo>
                  <a:pt x="1885225" y="0"/>
                </a:lnTo>
                <a:lnTo>
                  <a:pt x="1885225" y="1699844"/>
                </a:lnTo>
                <a:lnTo>
                  <a:pt x="0" y="1699844"/>
                </a:lnTo>
                <a:lnTo>
                  <a:pt x="0" y="0"/>
                </a:lnTo>
                <a:close/>
              </a:path>
            </a:pathLst>
          </a:custGeom>
          <a:blipFill>
            <a:blip r:embed="rId3"/>
            <a:stretch>
              <a:fillRect/>
            </a:stretch>
          </a:blipFill>
        </p:spPr>
        <p:txBody>
          <a:bodyPr/>
          <a:lstStyle/>
          <a:p>
            <a:endParaRPr lang="en-GB"/>
          </a:p>
        </p:txBody>
      </p:sp>
      <p:graphicFrame>
        <p:nvGraphicFramePr>
          <p:cNvPr id="16" name="Table 15">
            <a:extLst>
              <a:ext uri="{FF2B5EF4-FFF2-40B4-BE49-F238E27FC236}">
                <a16:creationId xmlns:a16="http://schemas.microsoft.com/office/drawing/2014/main" id="{D54AF0C5-31B0-EFC2-CDAE-045E1A122CA4}"/>
              </a:ext>
            </a:extLst>
          </p:cNvPr>
          <p:cNvGraphicFramePr>
            <a:graphicFrameLocks noGrp="1"/>
          </p:cNvGraphicFramePr>
          <p:nvPr>
            <p:extLst>
              <p:ext uri="{D42A27DB-BD31-4B8C-83A1-F6EECF244321}">
                <p14:modId xmlns:p14="http://schemas.microsoft.com/office/powerpoint/2010/main" val="4124506536"/>
              </p:ext>
            </p:extLst>
          </p:nvPr>
        </p:nvGraphicFramePr>
        <p:xfrm>
          <a:off x="4338580" y="5676900"/>
          <a:ext cx="6858000" cy="1315466"/>
        </p:xfrm>
        <a:graphic>
          <a:graphicData uri="http://schemas.openxmlformats.org/drawingml/2006/table">
            <a:tbl>
              <a:tblPr firstRow="1" bandRow="1">
                <a:effectLst>
                  <a:innerShdw blurRad="63500" dist="50800" dir="8100000">
                    <a:prstClr val="black">
                      <a:alpha val="50000"/>
                    </a:prstClr>
                  </a:innerShdw>
                </a:effectLst>
                <a:tableStyleId>{073A0DAA-6AF3-43AB-8588-CEC1D06C72B9}</a:tableStyleId>
              </a:tblPr>
              <a:tblGrid>
                <a:gridCol w="3429000">
                  <a:extLst>
                    <a:ext uri="{9D8B030D-6E8A-4147-A177-3AD203B41FA5}">
                      <a16:colId xmlns:a16="http://schemas.microsoft.com/office/drawing/2014/main" val="2046571868"/>
                    </a:ext>
                  </a:extLst>
                </a:gridCol>
                <a:gridCol w="3429000">
                  <a:extLst>
                    <a:ext uri="{9D8B030D-6E8A-4147-A177-3AD203B41FA5}">
                      <a16:colId xmlns:a16="http://schemas.microsoft.com/office/drawing/2014/main" val="3806778949"/>
                    </a:ext>
                  </a:extLst>
                </a:gridCol>
              </a:tblGrid>
              <a:tr h="370840">
                <a:tc>
                  <a:txBody>
                    <a:bodyPr/>
                    <a:lstStyle/>
                    <a:p>
                      <a:pPr marL="0" algn="ctr" defTabSz="914400" rtl="0" eaLnBrk="1" latinLnBrk="0" hangingPunct="1">
                        <a:lnSpc>
                          <a:spcPts val="4900"/>
                        </a:lnSpc>
                        <a:defRPr/>
                      </a:pPr>
                      <a:r>
                        <a:rPr lang="en-GB" sz="2800" b="1" kern="1200" dirty="0">
                          <a:solidFill>
                            <a:schemeClr val="bg1"/>
                          </a:solidFill>
                          <a:latin typeface="Poppins"/>
                          <a:ea typeface="+mn-ea"/>
                          <a:cs typeface="Poppins"/>
                        </a:rPr>
                        <a:t>Low/Medium</a:t>
                      </a:r>
                      <a:endParaRPr lang="en-MT" sz="2800" b="1" kern="1200" dirty="0">
                        <a:solidFill>
                          <a:schemeClr val="bg1"/>
                        </a:solidFill>
                        <a:latin typeface="Poppins"/>
                        <a:ea typeface="+mn-ea"/>
                        <a:cs typeface="Poppi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1E40"/>
                    </a:solidFill>
                  </a:tcPr>
                </a:tc>
                <a:tc>
                  <a:txBody>
                    <a:bodyPr/>
                    <a:lstStyle/>
                    <a:p>
                      <a:pPr marL="0" algn="ctr" defTabSz="914400" rtl="0" eaLnBrk="1" latinLnBrk="0" hangingPunct="1">
                        <a:lnSpc>
                          <a:spcPts val="4900"/>
                        </a:lnSpc>
                        <a:defRPr/>
                      </a:pPr>
                      <a:r>
                        <a:rPr lang="en-GB" sz="2800" b="1" kern="1200" dirty="0">
                          <a:solidFill>
                            <a:schemeClr val="bg1"/>
                          </a:solidFill>
                          <a:latin typeface="Poppins"/>
                          <a:ea typeface="+mn-ea"/>
                          <a:cs typeface="Poppins"/>
                        </a:rPr>
                        <a:t>High</a:t>
                      </a:r>
                      <a:endParaRPr lang="en-MT" sz="2800" b="1" kern="1200" dirty="0">
                        <a:solidFill>
                          <a:schemeClr val="bg1"/>
                        </a:solidFill>
                        <a:latin typeface="Poppins"/>
                        <a:ea typeface="+mn-ea"/>
                        <a:cs typeface="Poppi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1E40"/>
                    </a:solidFill>
                  </a:tcPr>
                </a:tc>
                <a:extLst>
                  <a:ext uri="{0D108BD9-81ED-4DB2-BD59-A6C34878D82A}">
                    <a16:rowId xmlns:a16="http://schemas.microsoft.com/office/drawing/2014/main" val="3578968484"/>
                  </a:ext>
                </a:extLst>
              </a:tr>
              <a:tr h="370840">
                <a:tc>
                  <a:txBody>
                    <a:bodyPr/>
                    <a:lstStyle/>
                    <a:p>
                      <a:pPr marL="0" algn="ctr" defTabSz="914400" rtl="0" eaLnBrk="1" latinLnBrk="0" hangingPunct="1">
                        <a:lnSpc>
                          <a:spcPts val="4900"/>
                        </a:lnSpc>
                        <a:defRPr/>
                      </a:pPr>
                      <a:r>
                        <a:rPr lang="en-GB" sz="2800" b="0" kern="1200" dirty="0">
                          <a:solidFill>
                            <a:srgbClr val="504959"/>
                          </a:solidFill>
                          <a:latin typeface="Poppins"/>
                          <a:ea typeface="+mn-ea"/>
                          <a:cs typeface="Poppins"/>
                        </a:rPr>
                        <a:t>2902</a:t>
                      </a:r>
                      <a:endParaRPr lang="en-MT" sz="2800" b="0" kern="1200" dirty="0">
                        <a:solidFill>
                          <a:srgbClr val="504959"/>
                        </a:solidFill>
                        <a:latin typeface="Poppins"/>
                        <a:ea typeface="+mn-ea"/>
                        <a:cs typeface="Poppi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4900"/>
                        </a:lnSpc>
                        <a:defRPr/>
                      </a:pPr>
                      <a:r>
                        <a:rPr lang="en-GB" sz="2800" b="0" kern="1200" dirty="0">
                          <a:solidFill>
                            <a:srgbClr val="504959"/>
                          </a:solidFill>
                          <a:latin typeface="Poppins"/>
                          <a:ea typeface="+mn-ea"/>
                          <a:cs typeface="Poppins"/>
                        </a:rPr>
                        <a:t>2005</a:t>
                      </a:r>
                      <a:endParaRPr lang="en-MT" sz="2800" b="0" kern="1200" dirty="0">
                        <a:solidFill>
                          <a:srgbClr val="504959"/>
                        </a:solidFill>
                        <a:latin typeface="Poppins"/>
                        <a:ea typeface="+mn-ea"/>
                        <a:cs typeface="Poppi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9206219"/>
                  </a:ext>
                </a:extLst>
              </a:tr>
            </a:tbl>
          </a:graphicData>
        </a:graphic>
      </p:graphicFrame>
      <p:sp>
        <p:nvSpPr>
          <p:cNvPr id="17" name="TextBox 16">
            <a:extLst>
              <a:ext uri="{FF2B5EF4-FFF2-40B4-BE49-F238E27FC236}">
                <a16:creationId xmlns:a16="http://schemas.microsoft.com/office/drawing/2014/main" id="{65CBC40C-2AB0-13A3-CBCA-6EAE76CEB0A2}"/>
              </a:ext>
            </a:extLst>
          </p:cNvPr>
          <p:cNvSpPr txBox="1"/>
          <p:nvPr/>
        </p:nvSpPr>
        <p:spPr>
          <a:xfrm>
            <a:off x="0" y="3086100"/>
            <a:ext cx="15535160" cy="1298304"/>
          </a:xfrm>
          <a:prstGeom prst="rect">
            <a:avLst/>
          </a:prstGeom>
          <a:noFill/>
        </p:spPr>
        <p:txBody>
          <a:bodyPr wrap="square">
            <a:spAutoFit/>
          </a:bodyPr>
          <a:lstStyle/>
          <a:p>
            <a:pPr algn="ctr">
              <a:lnSpc>
                <a:spcPts val="4900"/>
              </a:lnSpc>
              <a:defRPr/>
            </a:pPr>
            <a:r>
              <a:rPr lang="en-US" sz="3200" b="1" dirty="0">
                <a:solidFill>
                  <a:srgbClr val="8D4373"/>
                </a:solidFill>
                <a:latin typeface="Poppins" panose="00000500000000000000" pitchFamily="2" charset="0"/>
                <a:ea typeface="Poppins Bold"/>
                <a:cs typeface="Poppins" panose="00000500000000000000" pitchFamily="2" charset="0"/>
                <a:sym typeface="Poppins"/>
              </a:rPr>
              <a:t>Dependency Levels</a:t>
            </a:r>
          </a:p>
          <a:p>
            <a:pPr algn="ctr">
              <a:lnSpc>
                <a:spcPts val="4900"/>
              </a:lnSpc>
              <a:defRPr/>
            </a:pPr>
            <a:r>
              <a:rPr lang="en-US" sz="3200" b="1" dirty="0">
                <a:solidFill>
                  <a:srgbClr val="8D4373"/>
                </a:solidFill>
                <a:latin typeface="Poppins" panose="00000500000000000000" pitchFamily="2" charset="0"/>
                <a:ea typeface="Poppins Bold"/>
                <a:cs typeface="Poppins" panose="00000500000000000000" pitchFamily="2" charset="0"/>
                <a:sym typeface="Poppins"/>
              </a:rPr>
              <a:t>Residential Care Homes (2024)</a:t>
            </a:r>
            <a:endParaRPr lang="en-US" sz="3200" b="1" dirty="0">
              <a:solidFill>
                <a:srgbClr val="8D4373"/>
              </a:solidFill>
              <a:latin typeface="Poppins" panose="00000500000000000000" pitchFamily="2" charset="0"/>
              <a:ea typeface="Poppins Bold"/>
              <a:cs typeface="Poppins" panose="00000500000000000000" pitchFamily="2" charset="0"/>
            </a:endParaRPr>
          </a:p>
        </p:txBody>
      </p:sp>
    </p:spTree>
    <p:extLst>
      <p:ext uri="{BB962C8B-B14F-4D97-AF65-F5344CB8AC3E}">
        <p14:creationId xmlns:p14="http://schemas.microsoft.com/office/powerpoint/2010/main" val="349087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6480175" y="1530509"/>
            <a:ext cx="5327650" cy="18288000"/>
            <a:chOff x="0" y="0"/>
            <a:chExt cx="1403167" cy="4816593"/>
          </a:xfrm>
        </p:grpSpPr>
        <p:sp>
          <p:nvSpPr>
            <p:cNvPr id="3" name="Freeform 3"/>
            <p:cNvSpPr/>
            <p:nvPr/>
          </p:nvSpPr>
          <p:spPr>
            <a:xfrm>
              <a:off x="0" y="0"/>
              <a:ext cx="1403167" cy="4816592"/>
            </a:xfrm>
            <a:custGeom>
              <a:avLst/>
              <a:gdLst/>
              <a:ahLst/>
              <a:cxnLst/>
              <a:rect l="l" t="t" r="r" b="b"/>
              <a:pathLst>
                <a:path w="1403167" h="4816592">
                  <a:moveTo>
                    <a:pt x="0" y="0"/>
                  </a:moveTo>
                  <a:lnTo>
                    <a:pt x="1403167" y="0"/>
                  </a:lnTo>
                  <a:lnTo>
                    <a:pt x="1403167" y="4816592"/>
                  </a:lnTo>
                  <a:lnTo>
                    <a:pt x="0" y="4816592"/>
                  </a:lnTo>
                  <a:close/>
                </a:path>
              </a:pathLst>
            </a:custGeom>
            <a:solidFill>
              <a:srgbClr val="2C1E3F"/>
            </a:solidFill>
          </p:spPr>
          <p:txBody>
            <a:bodyPr/>
            <a:lstStyle/>
            <a:p>
              <a:endParaRPr lang="en-GB"/>
            </a:p>
          </p:txBody>
        </p:sp>
        <p:sp>
          <p:nvSpPr>
            <p:cNvPr id="4" name="TextBox 4"/>
            <p:cNvSpPr txBox="1"/>
            <p:nvPr/>
          </p:nvSpPr>
          <p:spPr>
            <a:xfrm>
              <a:off x="0" y="-47625"/>
              <a:ext cx="1403167" cy="486421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6098162" y="8313128"/>
            <a:ext cx="1885225" cy="1699844"/>
          </a:xfrm>
          <a:custGeom>
            <a:avLst/>
            <a:gdLst/>
            <a:ahLst/>
            <a:cxnLst/>
            <a:rect l="l" t="t" r="r" b="b"/>
            <a:pathLst>
              <a:path w="1885225" h="1699844">
                <a:moveTo>
                  <a:pt x="0" y="0"/>
                </a:moveTo>
                <a:lnTo>
                  <a:pt x="1885224" y="0"/>
                </a:lnTo>
                <a:lnTo>
                  <a:pt x="1885224" y="1699844"/>
                </a:lnTo>
                <a:lnTo>
                  <a:pt x="0" y="1699844"/>
                </a:lnTo>
                <a:lnTo>
                  <a:pt x="0" y="0"/>
                </a:lnTo>
                <a:close/>
              </a:path>
            </a:pathLst>
          </a:custGeom>
          <a:blipFill>
            <a:blip r:embed="rId3"/>
            <a:stretch>
              <a:fillRect/>
            </a:stretch>
          </a:blipFill>
        </p:spPr>
        <p:txBody>
          <a:bodyPr/>
          <a:lstStyle/>
          <a:p>
            <a:endParaRPr lang="en-GB"/>
          </a:p>
        </p:txBody>
      </p:sp>
      <p:sp>
        <p:nvSpPr>
          <p:cNvPr id="7" name="TextBox 7"/>
          <p:cNvSpPr txBox="1"/>
          <p:nvPr/>
        </p:nvSpPr>
        <p:spPr>
          <a:xfrm>
            <a:off x="1066800" y="465127"/>
            <a:ext cx="14401800" cy="10565713"/>
          </a:xfrm>
          <a:prstGeom prst="rect">
            <a:avLst/>
          </a:prstGeom>
        </p:spPr>
        <p:txBody>
          <a:bodyPr wrap="square" lIns="0" tIns="0" rIns="0" bIns="0" rtlCol="0" anchor="t">
            <a:spAutoFit/>
          </a:bodyPr>
          <a:lstStyle/>
          <a:p>
            <a:pPr>
              <a:lnSpc>
                <a:spcPts val="5599"/>
              </a:lnSpc>
              <a:spcBef>
                <a:spcPct val="0"/>
              </a:spcBef>
            </a:pPr>
            <a:r>
              <a:rPr lang="en-US" sz="3000" b="1" dirty="0">
                <a:solidFill>
                  <a:srgbClr val="A46990"/>
                </a:solidFill>
                <a:latin typeface="Poppins" panose="00000500000000000000" pitchFamily="2" charset="0"/>
                <a:ea typeface="Poppins Bold"/>
                <a:cs typeface="Poppins" panose="00000500000000000000" pitchFamily="2" charset="0"/>
                <a:sym typeface="Poppins Bold"/>
              </a:rPr>
              <a:t>Older Persons Standards Authority </a:t>
            </a:r>
          </a:p>
          <a:p>
            <a:pPr>
              <a:lnSpc>
                <a:spcPts val="5599"/>
              </a:lnSpc>
              <a:spcBef>
                <a:spcPct val="0"/>
              </a:spcBef>
            </a:pPr>
            <a:r>
              <a:rPr lang="en-US" sz="3000" b="1" dirty="0">
                <a:solidFill>
                  <a:srgbClr val="A46990"/>
                </a:solidFill>
                <a:latin typeface="Poppins" panose="00000500000000000000" pitchFamily="2" charset="0"/>
                <a:ea typeface="Poppins Bold"/>
                <a:cs typeface="Poppins" panose="00000500000000000000" pitchFamily="2" charset="0"/>
                <a:sym typeface="Poppins Bold"/>
              </a:rPr>
              <a:t>The Plan for 2025</a:t>
            </a:r>
          </a:p>
          <a:p>
            <a:pPr>
              <a:lnSpc>
                <a:spcPts val="5599"/>
              </a:lnSpc>
              <a:spcBef>
                <a:spcPct val="0"/>
              </a:spcBef>
            </a:pPr>
            <a:endParaRPr lang="en-US" sz="2800" dirty="0">
              <a:solidFill>
                <a:srgbClr val="2C1E40"/>
              </a:solidFill>
              <a:latin typeface="Poppins" panose="00000500000000000000" pitchFamily="2" charset="0"/>
              <a:ea typeface="Poppins"/>
              <a:cs typeface="Poppins" panose="00000500000000000000" pitchFamily="2" charset="0"/>
              <a:sym typeface="Poppins Bold"/>
            </a:endParaRPr>
          </a:p>
          <a:p>
            <a:pPr marL="457200" indent="-457200">
              <a:lnSpc>
                <a:spcPts val="5599"/>
              </a:lnSpc>
              <a:spcBef>
                <a:spcPct val="0"/>
              </a:spcBef>
              <a:buFont typeface="Wingdings" panose="05000000000000000000" pitchFamily="2" charset="2"/>
              <a:buChar char="Ø"/>
            </a:pPr>
            <a:r>
              <a:rPr lang="en-US" sz="2800" dirty="0">
                <a:solidFill>
                  <a:srgbClr val="2C1E40"/>
                </a:solidFill>
                <a:latin typeface="Poppins" panose="00000500000000000000" pitchFamily="2" charset="0"/>
                <a:ea typeface="Poppins"/>
                <a:cs typeface="Poppins" panose="00000500000000000000" pitchFamily="2" charset="0"/>
                <a:sym typeface="Poppins Bold"/>
              </a:rPr>
              <a:t>Publishing the updated standards following public consultation</a:t>
            </a:r>
          </a:p>
          <a:p>
            <a:pPr marL="457200" indent="-457200">
              <a:lnSpc>
                <a:spcPts val="5599"/>
              </a:lnSpc>
              <a:spcBef>
                <a:spcPct val="0"/>
              </a:spcBef>
              <a:buFont typeface="Wingdings" panose="05000000000000000000" pitchFamily="2" charset="2"/>
              <a:buChar char="Ø"/>
            </a:pPr>
            <a:endParaRPr lang="en-US" sz="2800" dirty="0">
              <a:solidFill>
                <a:srgbClr val="2C1E40"/>
              </a:solidFill>
              <a:latin typeface="Poppins" panose="00000500000000000000" pitchFamily="2" charset="0"/>
              <a:ea typeface="Poppins"/>
              <a:cs typeface="Poppins" panose="00000500000000000000" pitchFamily="2" charset="0"/>
              <a:sym typeface="Poppins Bold"/>
            </a:endParaRPr>
          </a:p>
          <a:p>
            <a:pPr marL="457200" indent="-457200">
              <a:lnSpc>
                <a:spcPts val="5599"/>
              </a:lnSpc>
              <a:spcBef>
                <a:spcPct val="0"/>
              </a:spcBef>
              <a:buFont typeface="Wingdings" panose="05000000000000000000" pitchFamily="2" charset="2"/>
              <a:buChar char="Ø"/>
            </a:pPr>
            <a:r>
              <a:rPr lang="en-US" sz="2800" dirty="0">
                <a:solidFill>
                  <a:srgbClr val="2C1E40"/>
                </a:solidFill>
                <a:latin typeface="Poppins" panose="00000500000000000000" pitchFamily="2" charset="0"/>
                <a:ea typeface="Poppins"/>
                <a:cs typeface="Poppins" panose="00000500000000000000" pitchFamily="2" charset="0"/>
                <a:sym typeface="Poppins Bold"/>
              </a:rPr>
              <a:t>Implementing a more person-centered approach with the setting up of the Well-Being Unit</a:t>
            </a:r>
          </a:p>
          <a:p>
            <a:pPr marL="457200" indent="-457200">
              <a:lnSpc>
                <a:spcPts val="5599"/>
              </a:lnSpc>
              <a:spcBef>
                <a:spcPct val="0"/>
              </a:spcBef>
              <a:buFont typeface="Wingdings" panose="05000000000000000000" pitchFamily="2" charset="2"/>
              <a:buChar char="Ø"/>
            </a:pPr>
            <a:endParaRPr lang="en-US" sz="2800" dirty="0">
              <a:solidFill>
                <a:srgbClr val="2C1E40"/>
              </a:solidFill>
              <a:latin typeface="Poppins" panose="00000500000000000000" pitchFamily="2" charset="0"/>
              <a:ea typeface="Poppins"/>
              <a:cs typeface="Poppins" panose="00000500000000000000" pitchFamily="2" charset="0"/>
              <a:sym typeface="Poppins Bold"/>
            </a:endParaRPr>
          </a:p>
          <a:p>
            <a:pPr marL="457200" indent="-457200">
              <a:lnSpc>
                <a:spcPts val="5599"/>
              </a:lnSpc>
              <a:spcBef>
                <a:spcPct val="0"/>
              </a:spcBef>
              <a:buFont typeface="Wingdings" panose="05000000000000000000" pitchFamily="2" charset="2"/>
              <a:buChar char="Ø"/>
            </a:pPr>
            <a:r>
              <a:rPr lang="en-US" sz="2800" dirty="0">
                <a:solidFill>
                  <a:srgbClr val="2C1E40"/>
                </a:solidFill>
                <a:latin typeface="Poppins" panose="00000500000000000000" pitchFamily="2" charset="0"/>
                <a:ea typeface="Poppins"/>
                <a:cs typeface="Poppins" panose="00000500000000000000" pitchFamily="2" charset="0"/>
                <a:sym typeface="Poppins Bold"/>
              </a:rPr>
              <a:t>Working towards taking the necessary action to start the process of overseeing more community care services</a:t>
            </a:r>
          </a:p>
          <a:p>
            <a:pPr marL="457200" indent="-457200">
              <a:lnSpc>
                <a:spcPts val="5599"/>
              </a:lnSpc>
              <a:spcBef>
                <a:spcPct val="0"/>
              </a:spcBef>
              <a:buFont typeface="Wingdings" panose="05000000000000000000" pitchFamily="2" charset="2"/>
              <a:buChar char="Ø"/>
            </a:pPr>
            <a:endParaRPr lang="en-US" sz="2800" dirty="0">
              <a:solidFill>
                <a:srgbClr val="504959"/>
              </a:solidFill>
              <a:latin typeface="Poppins"/>
              <a:ea typeface="Poppins"/>
              <a:cs typeface="Poppins"/>
              <a:sym typeface="Poppins"/>
            </a:endParaRPr>
          </a:p>
          <a:p>
            <a:pPr algn="just">
              <a:lnSpc>
                <a:spcPts val="4200"/>
              </a:lnSpc>
            </a:pPr>
            <a:r>
              <a:rPr lang="en-GB" sz="1800" b="0" i="0" u="none" strike="noStrike" baseline="0" dirty="0">
                <a:solidFill>
                  <a:srgbClr val="504959"/>
                </a:solidFill>
                <a:latin typeface="Georgia" panose="02040502050405020303" pitchFamily="18" charset="0"/>
              </a:rPr>
              <a:t>	</a:t>
            </a:r>
          </a:p>
          <a:p>
            <a:pPr algn="just">
              <a:lnSpc>
                <a:spcPts val="4200"/>
              </a:lnSpc>
            </a:pPr>
            <a:endParaRPr lang="en-US" sz="3000" dirty="0">
              <a:solidFill>
                <a:srgbClr val="000000"/>
              </a:solidFill>
              <a:latin typeface="Poppins"/>
              <a:ea typeface="Poppins"/>
              <a:cs typeface="Poppins"/>
              <a:sym typeface="Poppins"/>
            </a:endParaRPr>
          </a:p>
          <a:p>
            <a:pPr algn="just">
              <a:lnSpc>
                <a:spcPts val="4200"/>
              </a:lnSpc>
            </a:pPr>
            <a:endParaRPr lang="en-US" sz="3000" dirty="0">
              <a:solidFill>
                <a:srgbClr val="000000"/>
              </a:solidFill>
              <a:latin typeface="Poppins"/>
              <a:ea typeface="Poppins"/>
              <a:cs typeface="Poppins"/>
              <a:sym typeface="Poppins"/>
            </a:endParaRPr>
          </a:p>
          <a:p>
            <a:pPr algn="just">
              <a:lnSpc>
                <a:spcPts val="4200"/>
              </a:lnSpc>
            </a:pPr>
            <a:endParaRPr lang="en-US" sz="3000" dirty="0">
              <a:solidFill>
                <a:srgbClr val="000000"/>
              </a:solidFill>
              <a:latin typeface="Poppins"/>
              <a:ea typeface="Poppins"/>
              <a:cs typeface="Poppins"/>
              <a:sym typeface="Poppins"/>
            </a:endParaRPr>
          </a:p>
          <a:p>
            <a:pPr algn="just">
              <a:lnSpc>
                <a:spcPts val="4200"/>
              </a:lnSpc>
              <a:spcBef>
                <a:spcPct val="0"/>
              </a:spcBef>
            </a:pPr>
            <a:endParaRPr lang="en-US" sz="3000" dirty="0">
              <a:solidFill>
                <a:srgbClr val="000000"/>
              </a:solidFill>
              <a:latin typeface="Poppins"/>
              <a:ea typeface="Poppins"/>
              <a:cs typeface="Poppins"/>
              <a:sym typeface="Poppins"/>
            </a:endParaRPr>
          </a:p>
        </p:txBody>
      </p:sp>
    </p:spTree>
    <p:extLst>
      <p:ext uri="{BB962C8B-B14F-4D97-AF65-F5344CB8AC3E}">
        <p14:creationId xmlns:p14="http://schemas.microsoft.com/office/powerpoint/2010/main" val="324460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6480175" y="1530509"/>
            <a:ext cx="5327650" cy="18288000"/>
            <a:chOff x="0" y="0"/>
            <a:chExt cx="1403167" cy="4816593"/>
          </a:xfrm>
        </p:grpSpPr>
        <p:sp>
          <p:nvSpPr>
            <p:cNvPr id="3" name="Freeform 3"/>
            <p:cNvSpPr/>
            <p:nvPr/>
          </p:nvSpPr>
          <p:spPr>
            <a:xfrm>
              <a:off x="0" y="0"/>
              <a:ext cx="1403167" cy="4816592"/>
            </a:xfrm>
            <a:custGeom>
              <a:avLst/>
              <a:gdLst/>
              <a:ahLst/>
              <a:cxnLst/>
              <a:rect l="l" t="t" r="r" b="b"/>
              <a:pathLst>
                <a:path w="1403167" h="4816592">
                  <a:moveTo>
                    <a:pt x="0" y="0"/>
                  </a:moveTo>
                  <a:lnTo>
                    <a:pt x="1403167" y="0"/>
                  </a:lnTo>
                  <a:lnTo>
                    <a:pt x="1403167" y="4816592"/>
                  </a:lnTo>
                  <a:lnTo>
                    <a:pt x="0" y="4816592"/>
                  </a:lnTo>
                  <a:close/>
                </a:path>
              </a:pathLst>
            </a:custGeom>
            <a:solidFill>
              <a:srgbClr val="2C1E3F"/>
            </a:solidFill>
          </p:spPr>
          <p:txBody>
            <a:bodyPr/>
            <a:lstStyle/>
            <a:p>
              <a:endParaRPr lang="en-GB"/>
            </a:p>
          </p:txBody>
        </p:sp>
        <p:sp>
          <p:nvSpPr>
            <p:cNvPr id="4" name="TextBox 4"/>
            <p:cNvSpPr txBox="1"/>
            <p:nvPr/>
          </p:nvSpPr>
          <p:spPr>
            <a:xfrm>
              <a:off x="0" y="-47625"/>
              <a:ext cx="1403167" cy="486421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6098162" y="8313128"/>
            <a:ext cx="1885225" cy="1699844"/>
          </a:xfrm>
          <a:custGeom>
            <a:avLst/>
            <a:gdLst/>
            <a:ahLst/>
            <a:cxnLst/>
            <a:rect l="l" t="t" r="r" b="b"/>
            <a:pathLst>
              <a:path w="1885225" h="1699844">
                <a:moveTo>
                  <a:pt x="0" y="0"/>
                </a:moveTo>
                <a:lnTo>
                  <a:pt x="1885224" y="0"/>
                </a:lnTo>
                <a:lnTo>
                  <a:pt x="1885224" y="1699844"/>
                </a:lnTo>
                <a:lnTo>
                  <a:pt x="0" y="1699844"/>
                </a:lnTo>
                <a:lnTo>
                  <a:pt x="0" y="0"/>
                </a:lnTo>
                <a:close/>
              </a:path>
            </a:pathLst>
          </a:custGeom>
          <a:blipFill>
            <a:blip r:embed="rId3"/>
            <a:stretch>
              <a:fillRect/>
            </a:stretch>
          </a:blipFill>
        </p:spPr>
        <p:txBody>
          <a:bodyPr/>
          <a:lstStyle/>
          <a:p>
            <a:endParaRPr lang="en-GB"/>
          </a:p>
        </p:txBody>
      </p:sp>
      <p:sp>
        <p:nvSpPr>
          <p:cNvPr id="6" name="Freeform 6"/>
          <p:cNvSpPr/>
          <p:nvPr/>
        </p:nvSpPr>
        <p:spPr>
          <a:xfrm>
            <a:off x="1803013" y="1500671"/>
            <a:ext cx="452943" cy="452943"/>
          </a:xfrm>
          <a:custGeom>
            <a:avLst/>
            <a:gdLst/>
            <a:ahLst/>
            <a:cxnLst/>
            <a:rect l="l" t="t" r="r" b="b"/>
            <a:pathLst>
              <a:path w="452943" h="452943">
                <a:moveTo>
                  <a:pt x="0" y="0"/>
                </a:moveTo>
                <a:lnTo>
                  <a:pt x="452943" y="0"/>
                </a:lnTo>
                <a:lnTo>
                  <a:pt x="452943" y="452943"/>
                </a:lnTo>
                <a:lnTo>
                  <a:pt x="0" y="4529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TextBox 7"/>
          <p:cNvSpPr txBox="1"/>
          <p:nvPr/>
        </p:nvSpPr>
        <p:spPr>
          <a:xfrm>
            <a:off x="2667000" y="931081"/>
            <a:ext cx="14401800" cy="8067593"/>
          </a:xfrm>
          <a:prstGeom prst="rect">
            <a:avLst/>
          </a:prstGeom>
        </p:spPr>
        <p:txBody>
          <a:bodyPr wrap="square" lIns="0" tIns="0" rIns="0" bIns="0" rtlCol="0" anchor="t">
            <a:spAutoFit/>
          </a:bodyPr>
          <a:lstStyle/>
          <a:p>
            <a:pPr algn="just">
              <a:lnSpc>
                <a:spcPts val="4200"/>
              </a:lnSpc>
            </a:pPr>
            <a:r>
              <a:rPr lang="en-US" sz="3000" dirty="0">
                <a:solidFill>
                  <a:srgbClr val="000000"/>
                </a:solidFill>
                <a:latin typeface="Poppins"/>
                <a:ea typeface="Poppins"/>
                <a:cs typeface="Poppins"/>
                <a:sym typeface="Poppins"/>
              </a:rPr>
              <a:t> </a:t>
            </a:r>
            <a:endParaRPr lang="en-US" sz="3000" dirty="0">
              <a:solidFill>
                <a:srgbClr val="504959"/>
              </a:solidFill>
              <a:latin typeface="Poppins"/>
              <a:ea typeface="Poppins"/>
              <a:cs typeface="Poppins"/>
              <a:sym typeface="Poppins"/>
            </a:endParaRPr>
          </a:p>
          <a:p>
            <a:pPr algn="just">
              <a:lnSpc>
                <a:spcPts val="4200"/>
              </a:lnSpc>
            </a:pPr>
            <a:r>
              <a:rPr lang="en-US" sz="2800" dirty="0">
                <a:solidFill>
                  <a:srgbClr val="504959"/>
                </a:solidFill>
                <a:latin typeface="Poppins"/>
                <a:cs typeface="Poppins"/>
                <a:sym typeface="Poppins"/>
              </a:rPr>
              <a:t>What are the methods of licensing and for monitoring the quality of community</a:t>
            </a:r>
          </a:p>
          <a:p>
            <a:pPr algn="just">
              <a:lnSpc>
                <a:spcPts val="4200"/>
              </a:lnSpc>
            </a:pPr>
            <a:r>
              <a:rPr lang="en-US" sz="2800" dirty="0">
                <a:solidFill>
                  <a:srgbClr val="504959"/>
                </a:solidFill>
                <a:latin typeface="Poppins"/>
                <a:cs typeface="Poppins"/>
                <a:sym typeface="Poppins"/>
              </a:rPr>
              <a:t>care services?</a:t>
            </a:r>
          </a:p>
          <a:p>
            <a:pPr algn="just">
              <a:lnSpc>
                <a:spcPts val="4200"/>
              </a:lnSpc>
            </a:pPr>
            <a:endParaRPr lang="en-US" sz="3000" dirty="0">
              <a:solidFill>
                <a:srgbClr val="504959"/>
              </a:solidFill>
              <a:latin typeface="Poppins"/>
              <a:ea typeface="Poppins"/>
              <a:cs typeface="Poppins"/>
              <a:sym typeface="Poppins"/>
            </a:endParaRPr>
          </a:p>
          <a:p>
            <a:pPr algn="just">
              <a:lnSpc>
                <a:spcPts val="4200"/>
              </a:lnSpc>
            </a:pPr>
            <a:endParaRPr lang="en-GB" sz="3000" dirty="0">
              <a:solidFill>
                <a:srgbClr val="504959"/>
              </a:solidFill>
              <a:latin typeface="Poppins" panose="00000500000000000000" pitchFamily="2" charset="0"/>
              <a:cs typeface="Poppins" panose="00000500000000000000" pitchFamily="2" charset="0"/>
            </a:endParaRPr>
          </a:p>
          <a:p>
            <a:pPr algn="just">
              <a:lnSpc>
                <a:spcPts val="4200"/>
              </a:lnSpc>
            </a:pPr>
            <a:r>
              <a:rPr lang="en-GB" sz="2800" dirty="0">
                <a:solidFill>
                  <a:srgbClr val="504959"/>
                </a:solidFill>
                <a:latin typeface="Poppins" panose="00000500000000000000" pitchFamily="2" charset="0"/>
                <a:cs typeface="Poppins" panose="00000500000000000000" pitchFamily="2" charset="0"/>
              </a:rPr>
              <a:t>How has technology impacted the regulation and delivery of home care services?</a:t>
            </a:r>
            <a:endParaRPr lang="en-US" sz="2800" dirty="0">
              <a:solidFill>
                <a:srgbClr val="504959"/>
              </a:solidFill>
              <a:latin typeface="Poppins" panose="00000500000000000000" pitchFamily="2" charset="0"/>
              <a:ea typeface="Poppins"/>
              <a:cs typeface="Poppins" panose="00000500000000000000" pitchFamily="2" charset="0"/>
              <a:sym typeface="Poppins"/>
            </a:endParaRPr>
          </a:p>
          <a:p>
            <a:pPr algn="just">
              <a:lnSpc>
                <a:spcPts val="4200"/>
              </a:lnSpc>
            </a:pPr>
            <a:endParaRPr lang="en-US" sz="3000" dirty="0">
              <a:solidFill>
                <a:srgbClr val="504959"/>
              </a:solidFill>
              <a:latin typeface="Poppins" panose="00000500000000000000" pitchFamily="2" charset="0"/>
              <a:ea typeface="Poppins"/>
              <a:cs typeface="Poppins" panose="00000500000000000000" pitchFamily="2" charset="0"/>
              <a:sym typeface="Poppins"/>
            </a:endParaRPr>
          </a:p>
          <a:p>
            <a:endParaRPr lang="en-GB" sz="3000" b="0" i="0" u="none" strike="noStrike" baseline="0" dirty="0">
              <a:solidFill>
                <a:srgbClr val="504959"/>
              </a:solidFill>
              <a:latin typeface="Poppins" panose="00000500000000000000" pitchFamily="2" charset="0"/>
              <a:cs typeface="Poppins" panose="00000500000000000000" pitchFamily="2" charset="0"/>
            </a:endParaRPr>
          </a:p>
          <a:p>
            <a:r>
              <a:rPr lang="en-GB" sz="3000" b="0" i="0" u="none" strike="noStrike" baseline="0" dirty="0">
                <a:solidFill>
                  <a:srgbClr val="504959"/>
                </a:solidFill>
                <a:latin typeface="Poppins" panose="00000500000000000000" pitchFamily="2" charset="0"/>
                <a:cs typeface="Poppins" panose="00000500000000000000" pitchFamily="2" charset="0"/>
              </a:rPr>
              <a:t>	</a:t>
            </a:r>
          </a:p>
          <a:p>
            <a:r>
              <a:rPr lang="en-GB" sz="2800" b="0" i="0" u="none" strike="noStrike" baseline="0" dirty="0">
                <a:solidFill>
                  <a:srgbClr val="504959"/>
                </a:solidFill>
                <a:latin typeface="Poppins" panose="00000500000000000000" pitchFamily="2" charset="0"/>
                <a:cs typeface="Poppins" panose="00000500000000000000" pitchFamily="2" charset="0"/>
              </a:rPr>
              <a:t>How to implement a home care system with limited availability of trained staff?</a:t>
            </a:r>
          </a:p>
          <a:p>
            <a:r>
              <a:rPr lang="en-GB" sz="1800" b="0" i="0" u="none" strike="noStrike" baseline="0" dirty="0">
                <a:solidFill>
                  <a:srgbClr val="504959"/>
                </a:solidFill>
                <a:latin typeface="Georgia" panose="02040502050405020303" pitchFamily="18" charset="0"/>
              </a:rPr>
              <a:t>	</a:t>
            </a:r>
          </a:p>
          <a:p>
            <a:pPr algn="just">
              <a:lnSpc>
                <a:spcPts val="4200"/>
              </a:lnSpc>
            </a:pPr>
            <a:endParaRPr lang="en-US" sz="3000" dirty="0">
              <a:solidFill>
                <a:srgbClr val="000000"/>
              </a:solidFill>
              <a:latin typeface="Poppins"/>
              <a:ea typeface="Poppins"/>
              <a:cs typeface="Poppins"/>
              <a:sym typeface="Poppins"/>
            </a:endParaRPr>
          </a:p>
          <a:p>
            <a:pPr algn="just">
              <a:lnSpc>
                <a:spcPts val="4200"/>
              </a:lnSpc>
            </a:pPr>
            <a:endParaRPr lang="en-US" sz="3000" dirty="0">
              <a:solidFill>
                <a:srgbClr val="000000"/>
              </a:solidFill>
              <a:latin typeface="Poppins"/>
              <a:ea typeface="Poppins"/>
              <a:cs typeface="Poppins"/>
              <a:sym typeface="Poppins"/>
            </a:endParaRPr>
          </a:p>
          <a:p>
            <a:pPr algn="just">
              <a:lnSpc>
                <a:spcPts val="4200"/>
              </a:lnSpc>
            </a:pPr>
            <a:endParaRPr lang="en-US" sz="3000" dirty="0">
              <a:solidFill>
                <a:srgbClr val="000000"/>
              </a:solidFill>
              <a:latin typeface="Poppins"/>
              <a:ea typeface="Poppins"/>
              <a:cs typeface="Poppins"/>
              <a:sym typeface="Poppins"/>
            </a:endParaRPr>
          </a:p>
          <a:p>
            <a:pPr algn="just">
              <a:lnSpc>
                <a:spcPts val="4200"/>
              </a:lnSpc>
              <a:spcBef>
                <a:spcPct val="0"/>
              </a:spcBef>
            </a:pPr>
            <a:endParaRPr lang="en-US" sz="3000" dirty="0">
              <a:solidFill>
                <a:srgbClr val="000000"/>
              </a:solidFill>
              <a:latin typeface="Poppins"/>
              <a:ea typeface="Poppins"/>
              <a:cs typeface="Poppins"/>
              <a:sym typeface="Poppins"/>
            </a:endParaRPr>
          </a:p>
        </p:txBody>
      </p:sp>
      <p:sp>
        <p:nvSpPr>
          <p:cNvPr id="8" name="Freeform 6">
            <a:extLst>
              <a:ext uri="{FF2B5EF4-FFF2-40B4-BE49-F238E27FC236}">
                <a16:creationId xmlns:a16="http://schemas.microsoft.com/office/drawing/2014/main" id="{D4C8FDFC-3F6B-744C-DB26-8E3C8D7EC4AB}"/>
              </a:ext>
            </a:extLst>
          </p:cNvPr>
          <p:cNvSpPr/>
          <p:nvPr/>
        </p:nvSpPr>
        <p:spPr>
          <a:xfrm>
            <a:off x="1803012" y="3701801"/>
            <a:ext cx="452943" cy="452943"/>
          </a:xfrm>
          <a:custGeom>
            <a:avLst/>
            <a:gdLst/>
            <a:ahLst/>
            <a:cxnLst/>
            <a:rect l="l" t="t" r="r" b="b"/>
            <a:pathLst>
              <a:path w="452943" h="452943">
                <a:moveTo>
                  <a:pt x="0" y="0"/>
                </a:moveTo>
                <a:lnTo>
                  <a:pt x="452943" y="0"/>
                </a:lnTo>
                <a:lnTo>
                  <a:pt x="452943" y="452943"/>
                </a:lnTo>
                <a:lnTo>
                  <a:pt x="0" y="4529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Freeform 6">
            <a:extLst>
              <a:ext uri="{FF2B5EF4-FFF2-40B4-BE49-F238E27FC236}">
                <a16:creationId xmlns:a16="http://schemas.microsoft.com/office/drawing/2014/main" id="{2BDFB7B7-8426-2831-661A-607A0B241411}"/>
              </a:ext>
            </a:extLst>
          </p:cNvPr>
          <p:cNvSpPr/>
          <p:nvPr/>
        </p:nvSpPr>
        <p:spPr>
          <a:xfrm>
            <a:off x="1803013" y="6130987"/>
            <a:ext cx="452943" cy="452943"/>
          </a:xfrm>
          <a:custGeom>
            <a:avLst/>
            <a:gdLst/>
            <a:ahLst/>
            <a:cxnLst/>
            <a:rect l="l" t="t" r="r" b="b"/>
            <a:pathLst>
              <a:path w="452943" h="452943">
                <a:moveTo>
                  <a:pt x="0" y="0"/>
                </a:moveTo>
                <a:lnTo>
                  <a:pt x="452943" y="0"/>
                </a:lnTo>
                <a:lnTo>
                  <a:pt x="452943" y="452943"/>
                </a:lnTo>
                <a:lnTo>
                  <a:pt x="0" y="4529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extLst>
      <p:ext uri="{BB962C8B-B14F-4D97-AF65-F5344CB8AC3E}">
        <p14:creationId xmlns:p14="http://schemas.microsoft.com/office/powerpoint/2010/main" val="231375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3851" b="-4592"/>
            </a:stretch>
          </a:blipFill>
        </p:spPr>
        <p:txBody>
          <a:bodyPr/>
          <a:lstStyle/>
          <a:p>
            <a:endParaRPr lang="en-GB"/>
          </a:p>
        </p:txBody>
      </p:sp>
      <p:grpSp>
        <p:nvGrpSpPr>
          <p:cNvPr id="3" name="Group 3"/>
          <p:cNvGrpSpPr/>
          <p:nvPr/>
        </p:nvGrpSpPr>
        <p:grpSpPr>
          <a:xfrm>
            <a:off x="0" y="5143500"/>
            <a:ext cx="18288000" cy="5143500"/>
            <a:chOff x="0" y="0"/>
            <a:chExt cx="4816593" cy="1354667"/>
          </a:xfrm>
        </p:grpSpPr>
        <p:sp>
          <p:nvSpPr>
            <p:cNvPr id="4" name="Freeform 4"/>
            <p:cNvSpPr/>
            <p:nvPr/>
          </p:nvSpPr>
          <p:spPr>
            <a:xfrm>
              <a:off x="0" y="0"/>
              <a:ext cx="4816592" cy="1354667"/>
            </a:xfrm>
            <a:custGeom>
              <a:avLst/>
              <a:gdLst/>
              <a:ahLst/>
              <a:cxnLst/>
              <a:rect l="l" t="t" r="r" b="b"/>
              <a:pathLst>
                <a:path w="4816592" h="1354667">
                  <a:moveTo>
                    <a:pt x="0" y="0"/>
                  </a:moveTo>
                  <a:lnTo>
                    <a:pt x="4816592" y="0"/>
                  </a:lnTo>
                  <a:lnTo>
                    <a:pt x="4816592" y="1354667"/>
                  </a:lnTo>
                  <a:lnTo>
                    <a:pt x="0" y="1354667"/>
                  </a:lnTo>
                  <a:close/>
                </a:path>
              </a:pathLst>
            </a:custGeom>
            <a:solidFill>
              <a:srgbClr val="FFFFFF"/>
            </a:solidFill>
          </p:spPr>
          <p:txBody>
            <a:bodyPr/>
            <a:lstStyle/>
            <a:p>
              <a:endParaRPr lang="en-GB"/>
            </a:p>
          </p:txBody>
        </p:sp>
        <p:sp>
          <p:nvSpPr>
            <p:cNvPr id="5" name="TextBox 5"/>
            <p:cNvSpPr txBox="1"/>
            <p:nvPr/>
          </p:nvSpPr>
          <p:spPr>
            <a:xfrm>
              <a:off x="0" y="-47625"/>
              <a:ext cx="4816593" cy="140229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072171" y="5756011"/>
            <a:ext cx="10143658" cy="1376018"/>
          </a:xfrm>
          <a:prstGeom prst="rect">
            <a:avLst/>
          </a:prstGeom>
        </p:spPr>
        <p:txBody>
          <a:bodyPr lIns="0" tIns="0" rIns="0" bIns="0" rtlCol="0" anchor="t">
            <a:spAutoFit/>
          </a:bodyPr>
          <a:lstStyle/>
          <a:p>
            <a:pPr algn="ctr">
              <a:lnSpc>
                <a:spcPts val="11272"/>
              </a:lnSpc>
              <a:spcBef>
                <a:spcPct val="0"/>
              </a:spcBef>
            </a:pPr>
            <a:r>
              <a:rPr lang="en-US" sz="8051" b="1" dirty="0">
                <a:solidFill>
                  <a:srgbClr val="4E2666"/>
                </a:solidFill>
                <a:latin typeface="Poppins" panose="00000500000000000000" pitchFamily="2" charset="0"/>
                <a:ea typeface="Poppins Bold"/>
                <a:cs typeface="Poppins" panose="00000500000000000000" pitchFamily="2" charset="0"/>
                <a:sym typeface="Poppins Bold"/>
              </a:rPr>
              <a:t>THANK YOU</a:t>
            </a:r>
          </a:p>
        </p:txBody>
      </p:sp>
      <p:sp>
        <p:nvSpPr>
          <p:cNvPr id="7" name="AutoShape 7"/>
          <p:cNvSpPr/>
          <p:nvPr/>
        </p:nvSpPr>
        <p:spPr>
          <a:xfrm>
            <a:off x="5897880" y="7112116"/>
            <a:ext cx="6492240" cy="0"/>
          </a:xfrm>
          <a:prstGeom prst="line">
            <a:avLst/>
          </a:prstGeom>
          <a:ln w="38100" cap="flat">
            <a:solidFill>
              <a:srgbClr val="BE8F8F"/>
            </a:solidFill>
            <a:prstDash val="solid"/>
            <a:headEnd type="none" w="sm" len="sm"/>
            <a:tailEnd type="none" w="sm" len="sm"/>
          </a:ln>
        </p:spPr>
        <p:txBody>
          <a:bodyPr/>
          <a:lstStyle/>
          <a:p>
            <a:endParaRPr lang="en-GB"/>
          </a:p>
        </p:txBody>
      </p:sp>
      <p:sp>
        <p:nvSpPr>
          <p:cNvPr id="8" name="Freeform 8"/>
          <p:cNvSpPr/>
          <p:nvPr/>
        </p:nvSpPr>
        <p:spPr>
          <a:xfrm>
            <a:off x="7314760" y="7715250"/>
            <a:ext cx="3658481" cy="1257603"/>
          </a:xfrm>
          <a:custGeom>
            <a:avLst/>
            <a:gdLst/>
            <a:ahLst/>
            <a:cxnLst/>
            <a:rect l="l" t="t" r="r" b="b"/>
            <a:pathLst>
              <a:path w="3658481" h="1257603">
                <a:moveTo>
                  <a:pt x="0" y="0"/>
                </a:moveTo>
                <a:lnTo>
                  <a:pt x="3658480" y="0"/>
                </a:lnTo>
                <a:lnTo>
                  <a:pt x="3658480" y="1257603"/>
                </a:lnTo>
                <a:lnTo>
                  <a:pt x="0" y="1257603"/>
                </a:lnTo>
                <a:lnTo>
                  <a:pt x="0" y="0"/>
                </a:lnTo>
                <a:close/>
              </a:path>
            </a:pathLst>
          </a:custGeom>
          <a:blipFill>
            <a:blip r:embed="rId4"/>
            <a:stretch>
              <a:fillRect/>
            </a:stretch>
          </a:blipFill>
        </p:spPr>
        <p:txBody>
          <a:bodyPr/>
          <a:lstStyle/>
          <a:p>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086100" cy="10287000"/>
            <a:chOff x="0" y="0"/>
            <a:chExt cx="812800" cy="2709333"/>
          </a:xfrm>
        </p:grpSpPr>
        <p:sp>
          <p:nvSpPr>
            <p:cNvPr id="3" name="Freeform 3"/>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2C1E3F"/>
            </a:solidFill>
          </p:spPr>
          <p:txBody>
            <a:bodyPr/>
            <a:lstStyle/>
            <a:p>
              <a:endParaRPr lang="en-GB"/>
            </a:p>
          </p:txBody>
        </p:sp>
        <p:sp>
          <p:nvSpPr>
            <p:cNvPr id="4" name="TextBox 4"/>
            <p:cNvSpPr txBox="1"/>
            <p:nvPr/>
          </p:nvSpPr>
          <p:spPr>
            <a:xfrm>
              <a:off x="0" y="-47625"/>
              <a:ext cx="812800" cy="275695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a:off x="13693308" y="5784850"/>
            <a:ext cx="4160184" cy="4114800"/>
          </a:xfrm>
          <a:custGeom>
            <a:avLst/>
            <a:gdLst/>
            <a:ahLst/>
            <a:cxnLst/>
            <a:rect l="l" t="t" r="r" b="b"/>
            <a:pathLst>
              <a:path w="4160184" h="4114800">
                <a:moveTo>
                  <a:pt x="0" y="0"/>
                </a:moveTo>
                <a:lnTo>
                  <a:pt x="4160184" y="0"/>
                </a:lnTo>
                <a:lnTo>
                  <a:pt x="4160184" y="4114800"/>
                </a:lnTo>
                <a:lnTo>
                  <a:pt x="0" y="4114800"/>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3962400" y="2501427"/>
            <a:ext cx="12039600" cy="5287986"/>
          </a:xfrm>
          <a:prstGeom prst="rect">
            <a:avLst/>
          </a:prstGeom>
        </p:spPr>
        <p:txBody>
          <a:bodyPr wrap="square" lIns="0" tIns="0" rIns="0" bIns="0" rtlCol="0" anchor="t">
            <a:spAutoFit/>
          </a:bodyPr>
          <a:lstStyle/>
          <a:p>
            <a:pPr algn="just">
              <a:lnSpc>
                <a:spcPct val="150000"/>
              </a:lnSpc>
              <a:spcBef>
                <a:spcPct val="0"/>
              </a:spcBef>
            </a:pPr>
            <a:r>
              <a:rPr lang="en-US" sz="2800" b="1" dirty="0">
                <a:solidFill>
                  <a:srgbClr val="4E2666"/>
                </a:solidFill>
                <a:latin typeface="Poppins" panose="00000500000000000000" pitchFamily="2" charset="0"/>
                <a:ea typeface="Poppins Bold"/>
                <a:cs typeface="Poppins" panose="00000500000000000000" pitchFamily="2" charset="0"/>
                <a:sym typeface="Poppins Bold"/>
              </a:rPr>
              <a:t>	</a:t>
            </a:r>
            <a:r>
              <a:rPr lang="en-US" sz="3600" b="1" u="sng" dirty="0">
                <a:solidFill>
                  <a:srgbClr val="4E2666"/>
                </a:solidFill>
                <a:latin typeface="Poppins" panose="00000500000000000000" pitchFamily="2" charset="0"/>
                <a:ea typeface="Poppins Bold"/>
                <a:cs typeface="Poppins" panose="00000500000000000000" pitchFamily="2" charset="0"/>
                <a:sym typeface="Poppins Bold"/>
              </a:rPr>
              <a:t>AGENDA</a:t>
            </a:r>
          </a:p>
          <a:p>
            <a:pPr algn="just">
              <a:lnSpc>
                <a:spcPct val="150000"/>
              </a:lnSpc>
              <a:spcBef>
                <a:spcPct val="0"/>
              </a:spcBef>
            </a:pPr>
            <a:endParaRPr lang="en-US" sz="2800" b="1" dirty="0">
              <a:solidFill>
                <a:srgbClr val="4E2666"/>
              </a:solidFill>
              <a:latin typeface="Poppins" panose="00000500000000000000" pitchFamily="2" charset="0"/>
              <a:ea typeface="Poppins Bold"/>
              <a:cs typeface="Poppins" panose="00000500000000000000" pitchFamily="2" charset="0"/>
              <a:sym typeface="Poppins Bold"/>
            </a:endParaRPr>
          </a:p>
          <a:p>
            <a:pPr marL="971550" lvl="1" indent="-514350" algn="just">
              <a:lnSpc>
                <a:spcPct val="150000"/>
              </a:lnSpc>
              <a:spcBef>
                <a:spcPct val="0"/>
              </a:spcBef>
              <a:buFont typeface="+mj-lt"/>
              <a:buAutoNum type="arabicPeriod"/>
            </a:pPr>
            <a:r>
              <a:rPr lang="en-US" sz="2800" b="1" dirty="0">
                <a:solidFill>
                  <a:srgbClr val="4E2666"/>
                </a:solidFill>
                <a:latin typeface="Poppins" panose="00000500000000000000" pitchFamily="2" charset="0"/>
                <a:ea typeface="Poppins Bold"/>
                <a:cs typeface="Poppins" panose="00000500000000000000" pitchFamily="2" charset="0"/>
                <a:sym typeface="Poppins Bold"/>
              </a:rPr>
              <a:t>Definition, benefits and challenges of Residential Care</a:t>
            </a:r>
          </a:p>
          <a:p>
            <a:pPr marL="971550" lvl="1" indent="-514350">
              <a:lnSpc>
                <a:spcPct val="150000"/>
              </a:lnSpc>
              <a:spcBef>
                <a:spcPct val="0"/>
              </a:spcBef>
              <a:buFont typeface="+mj-lt"/>
              <a:buAutoNum type="arabicPeriod"/>
            </a:pPr>
            <a:r>
              <a:rPr lang="en-US" sz="2800" b="1" dirty="0">
                <a:solidFill>
                  <a:srgbClr val="4E2666"/>
                </a:solidFill>
                <a:latin typeface="Poppins" panose="00000500000000000000" pitchFamily="2" charset="0"/>
                <a:ea typeface="Poppins Bold"/>
                <a:cs typeface="Poppins" panose="00000500000000000000" pitchFamily="2" charset="0"/>
                <a:sym typeface="Poppins Bold"/>
              </a:rPr>
              <a:t>Functions of the Older Persons Standards Authority</a:t>
            </a:r>
          </a:p>
          <a:p>
            <a:pPr marL="971550" lvl="1" indent="-514350">
              <a:lnSpc>
                <a:spcPct val="150000"/>
              </a:lnSpc>
              <a:spcBef>
                <a:spcPct val="0"/>
              </a:spcBef>
              <a:buFont typeface="+mj-lt"/>
              <a:buAutoNum type="arabicPeriod"/>
            </a:pPr>
            <a:r>
              <a:rPr lang="en-US" sz="2800" b="1" dirty="0">
                <a:solidFill>
                  <a:srgbClr val="4E2666"/>
                </a:solidFill>
                <a:latin typeface="Poppins" panose="00000500000000000000" pitchFamily="2" charset="0"/>
                <a:ea typeface="Poppins Bold"/>
                <a:cs typeface="Poppins" panose="00000500000000000000" pitchFamily="2" charset="0"/>
                <a:sym typeface="Poppins Bold"/>
              </a:rPr>
              <a:t>Definition, benefits and challenges of Community Care</a:t>
            </a:r>
          </a:p>
          <a:p>
            <a:pPr marL="971550" lvl="1" indent="-514350" algn="just">
              <a:lnSpc>
                <a:spcPct val="150000"/>
              </a:lnSpc>
              <a:spcBef>
                <a:spcPct val="0"/>
              </a:spcBef>
              <a:buFont typeface="+mj-lt"/>
              <a:buAutoNum type="arabicPeriod"/>
            </a:pPr>
            <a:r>
              <a:rPr lang="en-US" sz="2800" b="1" dirty="0">
                <a:solidFill>
                  <a:srgbClr val="4E2666"/>
                </a:solidFill>
                <a:latin typeface="Poppins" panose="00000500000000000000" pitchFamily="2" charset="0"/>
                <a:ea typeface="Poppins Bold"/>
                <a:cs typeface="Poppins" panose="00000500000000000000" pitchFamily="2" charset="0"/>
                <a:sym typeface="Poppins Bold"/>
              </a:rPr>
              <a:t>Situation in Malta</a:t>
            </a:r>
          </a:p>
          <a:p>
            <a:pPr algn="l">
              <a:lnSpc>
                <a:spcPts val="4900"/>
              </a:lnSpc>
              <a:spcBef>
                <a:spcPct val="0"/>
              </a:spcBef>
            </a:pPr>
            <a:endParaRPr lang="en-US" sz="3000" dirty="0">
              <a:solidFill>
                <a:srgbClr val="4E2666"/>
              </a:solidFill>
              <a:latin typeface="Poppins" panose="00000500000000000000" pitchFamily="2" charset="0"/>
              <a:ea typeface="Poppins Bold"/>
              <a:cs typeface="Poppins" panose="00000500000000000000" pitchFamily="2" charset="0"/>
              <a:sym typeface="Poppins Bold"/>
            </a:endParaRPr>
          </a:p>
          <a:p>
            <a:pPr marL="457200" indent="-457200" algn="l">
              <a:lnSpc>
                <a:spcPts val="4900"/>
              </a:lnSpc>
              <a:spcBef>
                <a:spcPct val="0"/>
              </a:spcBef>
              <a:buFont typeface="Arial" panose="020B0604020202020204" pitchFamily="34" charset="0"/>
              <a:buChar char="•"/>
            </a:pPr>
            <a:endParaRPr lang="en-US" sz="3500" b="1" dirty="0">
              <a:solidFill>
                <a:srgbClr val="4E2666"/>
              </a:solidFill>
              <a:latin typeface="Poppins" panose="00000500000000000000" pitchFamily="2" charset="0"/>
              <a:ea typeface="Poppins Bold"/>
              <a:cs typeface="Poppins" panose="00000500000000000000" pitchFamily="2" charset="0"/>
              <a:sym typeface="Poppins Bold"/>
            </a:endParaRPr>
          </a:p>
        </p:txBody>
      </p:sp>
    </p:spTree>
    <p:extLst>
      <p:ext uri="{BB962C8B-B14F-4D97-AF65-F5344CB8AC3E}">
        <p14:creationId xmlns:p14="http://schemas.microsoft.com/office/powerpoint/2010/main" val="425812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13B45-902F-C97D-47DA-A350C04E1BB6}"/>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A8A1EAF7-7F80-1411-CD30-48BE60CA59CC}"/>
              </a:ext>
            </a:extLst>
          </p:cNvPr>
          <p:cNvSpPr/>
          <p:nvPr/>
        </p:nvSpPr>
        <p:spPr>
          <a:xfrm flipH="1">
            <a:off x="1028720" y="2186817"/>
            <a:ext cx="0" cy="0"/>
          </a:xfrm>
          <a:prstGeom prst="line">
            <a:avLst/>
          </a:prstGeom>
          <a:ln w="19050" cap="flat">
            <a:solidFill>
              <a:srgbClr val="BE8F8F"/>
            </a:solidFill>
            <a:prstDash val="solid"/>
            <a:headEnd type="none" w="sm" len="sm"/>
            <a:tailEnd type="none" w="sm" len="sm"/>
          </a:ln>
        </p:spPr>
        <p:txBody>
          <a:bodyPr/>
          <a:lstStyle/>
          <a:p>
            <a:endParaRPr lang="en-GB"/>
          </a:p>
        </p:txBody>
      </p:sp>
      <p:grpSp>
        <p:nvGrpSpPr>
          <p:cNvPr id="3" name="Group 3">
            <a:extLst>
              <a:ext uri="{FF2B5EF4-FFF2-40B4-BE49-F238E27FC236}">
                <a16:creationId xmlns:a16="http://schemas.microsoft.com/office/drawing/2014/main" id="{B890FBDF-8F0C-4447-8C4A-26E77E0B1371}"/>
              </a:ext>
            </a:extLst>
          </p:cNvPr>
          <p:cNvGrpSpPr/>
          <p:nvPr/>
        </p:nvGrpSpPr>
        <p:grpSpPr>
          <a:xfrm>
            <a:off x="15535160" y="0"/>
            <a:ext cx="2752840" cy="10287000"/>
            <a:chOff x="0" y="0"/>
            <a:chExt cx="725028" cy="2709333"/>
          </a:xfrm>
        </p:grpSpPr>
        <p:sp>
          <p:nvSpPr>
            <p:cNvPr id="4" name="Freeform 4">
              <a:extLst>
                <a:ext uri="{FF2B5EF4-FFF2-40B4-BE49-F238E27FC236}">
                  <a16:creationId xmlns:a16="http://schemas.microsoft.com/office/drawing/2014/main" id="{29A7EB91-62C2-6D49-FDA3-16385D9682B5}"/>
                </a:ext>
              </a:extLst>
            </p:cNvPr>
            <p:cNvSpPr/>
            <p:nvPr/>
          </p:nvSpPr>
          <p:spPr>
            <a:xfrm>
              <a:off x="0" y="0"/>
              <a:ext cx="725028" cy="2709333"/>
            </a:xfrm>
            <a:custGeom>
              <a:avLst/>
              <a:gdLst/>
              <a:ahLst/>
              <a:cxnLst/>
              <a:rect l="l" t="t" r="r" b="b"/>
              <a:pathLst>
                <a:path w="725028" h="2709333">
                  <a:moveTo>
                    <a:pt x="0" y="0"/>
                  </a:moveTo>
                  <a:lnTo>
                    <a:pt x="725028" y="0"/>
                  </a:lnTo>
                  <a:lnTo>
                    <a:pt x="725028" y="2709333"/>
                  </a:lnTo>
                  <a:lnTo>
                    <a:pt x="0" y="2709333"/>
                  </a:lnTo>
                  <a:close/>
                </a:path>
              </a:pathLst>
            </a:custGeom>
            <a:solidFill>
              <a:srgbClr val="2C1E3F"/>
            </a:solidFill>
          </p:spPr>
          <p:txBody>
            <a:bodyPr/>
            <a:lstStyle/>
            <a:p>
              <a:endParaRPr lang="en-GB"/>
            </a:p>
          </p:txBody>
        </p:sp>
        <p:sp>
          <p:nvSpPr>
            <p:cNvPr id="5" name="TextBox 5">
              <a:extLst>
                <a:ext uri="{FF2B5EF4-FFF2-40B4-BE49-F238E27FC236}">
                  <a16:creationId xmlns:a16="http://schemas.microsoft.com/office/drawing/2014/main" id="{6BF28986-4851-1F45-1D73-6068F61979F9}"/>
                </a:ext>
              </a:extLst>
            </p:cNvPr>
            <p:cNvSpPr txBox="1"/>
            <p:nvPr/>
          </p:nvSpPr>
          <p:spPr>
            <a:xfrm>
              <a:off x="0" y="-47625"/>
              <a:ext cx="725028" cy="2756958"/>
            </a:xfrm>
            <a:prstGeom prst="rect">
              <a:avLst/>
            </a:prstGeom>
          </p:spPr>
          <p:txBody>
            <a:bodyPr lIns="50800" tIns="50800" rIns="50800" bIns="50800" rtlCol="0" anchor="ctr"/>
            <a:lstStyle/>
            <a:p>
              <a:pPr algn="ctr">
                <a:lnSpc>
                  <a:spcPts val="2659"/>
                </a:lnSpc>
              </a:pPr>
              <a:endParaRPr/>
            </a:p>
          </p:txBody>
        </p:sp>
      </p:grpSp>
      <p:sp>
        <p:nvSpPr>
          <p:cNvPr id="6" name="Freeform 6">
            <a:extLst>
              <a:ext uri="{FF2B5EF4-FFF2-40B4-BE49-F238E27FC236}">
                <a16:creationId xmlns:a16="http://schemas.microsoft.com/office/drawing/2014/main" id="{2BC4BC07-669A-2526-CB8D-A3145609A9BA}"/>
              </a:ext>
            </a:extLst>
          </p:cNvPr>
          <p:cNvSpPr/>
          <p:nvPr/>
        </p:nvSpPr>
        <p:spPr>
          <a:xfrm>
            <a:off x="16024202" y="321510"/>
            <a:ext cx="1885225" cy="1699844"/>
          </a:xfrm>
          <a:custGeom>
            <a:avLst/>
            <a:gdLst/>
            <a:ahLst/>
            <a:cxnLst/>
            <a:rect l="l" t="t" r="r" b="b"/>
            <a:pathLst>
              <a:path w="1885225" h="1699844">
                <a:moveTo>
                  <a:pt x="0" y="0"/>
                </a:moveTo>
                <a:lnTo>
                  <a:pt x="1885225" y="0"/>
                </a:lnTo>
                <a:lnTo>
                  <a:pt x="1885225" y="1699844"/>
                </a:lnTo>
                <a:lnTo>
                  <a:pt x="0" y="1699844"/>
                </a:lnTo>
                <a:lnTo>
                  <a:pt x="0" y="0"/>
                </a:lnTo>
                <a:close/>
              </a:path>
            </a:pathLst>
          </a:custGeom>
          <a:blipFill>
            <a:blip r:embed="rId3"/>
            <a:stretch>
              <a:fillRect/>
            </a:stretch>
          </a:blipFill>
        </p:spPr>
        <p:txBody>
          <a:bodyPr/>
          <a:lstStyle/>
          <a:p>
            <a:endParaRPr lang="en-GB"/>
          </a:p>
        </p:txBody>
      </p:sp>
      <p:sp>
        <p:nvSpPr>
          <p:cNvPr id="7" name="TextBox 7">
            <a:extLst>
              <a:ext uri="{FF2B5EF4-FFF2-40B4-BE49-F238E27FC236}">
                <a16:creationId xmlns:a16="http://schemas.microsoft.com/office/drawing/2014/main" id="{A10D9E42-A926-C466-8C80-58EFD6987C9C}"/>
              </a:ext>
            </a:extLst>
          </p:cNvPr>
          <p:cNvSpPr txBox="1"/>
          <p:nvPr/>
        </p:nvSpPr>
        <p:spPr>
          <a:xfrm>
            <a:off x="0" y="2021354"/>
            <a:ext cx="15316200" cy="8429231"/>
          </a:xfrm>
          <a:prstGeom prst="rect">
            <a:avLst/>
          </a:prstGeom>
        </p:spPr>
        <p:txBody>
          <a:bodyPr wrap="square" lIns="0" tIns="0" rIns="0" bIns="0" rtlCol="0" anchor="t">
            <a:spAutoFit/>
          </a:bodyPr>
          <a:lstStyle/>
          <a:p>
            <a:pPr>
              <a:lnSpc>
                <a:spcPct val="150000"/>
              </a:lnSpc>
            </a:pPr>
            <a:r>
              <a:rPr lang="en-US" sz="2800" spc="-150" dirty="0">
                <a:solidFill>
                  <a:srgbClr val="504959"/>
                </a:solidFill>
                <a:latin typeface="Poppins" panose="00000500000000000000" pitchFamily="2" charset="0"/>
                <a:ea typeface="Poppins"/>
                <a:cs typeface="Poppins" panose="00000500000000000000" pitchFamily="2" charset="0"/>
                <a:sym typeface="Poppins"/>
              </a:rPr>
              <a:t>	</a:t>
            </a:r>
            <a:r>
              <a:rPr lang="en-US" sz="2800" spc="-150" dirty="0">
                <a:solidFill>
                  <a:srgbClr val="504959"/>
                </a:solidFill>
                <a:latin typeface="Poppins"/>
                <a:ea typeface="Poppins"/>
                <a:cs typeface="Poppins"/>
                <a:sym typeface="Poppins"/>
              </a:rPr>
              <a:t>A Residential Care Home for the Older Persons acts as:</a:t>
            </a:r>
          </a:p>
          <a:p>
            <a:pPr>
              <a:lnSpc>
                <a:spcPct val="150000"/>
              </a:lnSpc>
            </a:pPr>
            <a:r>
              <a:rPr lang="en-US" sz="2800" spc="-150" dirty="0">
                <a:solidFill>
                  <a:srgbClr val="504959"/>
                </a:solidFill>
                <a:latin typeface="Poppins"/>
                <a:ea typeface="Poppins"/>
                <a:cs typeface="Poppins"/>
                <a:sym typeface="Poppins"/>
              </a:rPr>
              <a:t>	an alternative living arrangement, for the older persons who need a safe and homely 	long-term	residential based environment with 24-hour care available.  </a:t>
            </a:r>
          </a:p>
          <a:p>
            <a:pPr>
              <a:lnSpc>
                <a:spcPct val="150000"/>
              </a:lnSpc>
            </a:pPr>
            <a:r>
              <a:rPr lang="en-US" sz="2800" spc="-150" dirty="0">
                <a:solidFill>
                  <a:srgbClr val="504959"/>
                </a:solidFill>
                <a:latin typeface="Poppins"/>
                <a:ea typeface="Poppins"/>
                <a:cs typeface="Poppins"/>
                <a:sym typeface="Poppins"/>
              </a:rPr>
              <a:t>	(Lim, Wendy &amp; </a:t>
            </a:r>
            <a:r>
              <a:rPr lang="en-US" sz="2800" spc="-150" dirty="0" err="1">
                <a:solidFill>
                  <a:srgbClr val="504959"/>
                </a:solidFill>
                <a:latin typeface="Poppins"/>
                <a:ea typeface="Poppins"/>
                <a:cs typeface="Poppins"/>
                <a:sym typeface="Poppins"/>
              </a:rPr>
              <a:t>Sulaiman</a:t>
            </a:r>
            <a:r>
              <a:rPr lang="en-US" sz="2800" spc="-150" dirty="0">
                <a:solidFill>
                  <a:srgbClr val="504959"/>
                </a:solidFill>
                <a:latin typeface="Poppins"/>
                <a:ea typeface="Poppins"/>
                <a:cs typeface="Poppins"/>
                <a:sym typeface="Poppins"/>
              </a:rPr>
              <a:t>, </a:t>
            </a:r>
            <a:r>
              <a:rPr lang="en-US" sz="2800" spc="-150" dirty="0" err="1">
                <a:solidFill>
                  <a:srgbClr val="504959"/>
                </a:solidFill>
                <a:latin typeface="Poppins"/>
                <a:ea typeface="Poppins"/>
                <a:cs typeface="Poppins"/>
                <a:sym typeface="Poppins"/>
              </a:rPr>
              <a:t>Noralfishah</a:t>
            </a:r>
            <a:r>
              <a:rPr lang="en-US" sz="2800" spc="-150" dirty="0">
                <a:solidFill>
                  <a:srgbClr val="504959"/>
                </a:solidFill>
                <a:latin typeface="Poppins"/>
                <a:ea typeface="Poppins"/>
                <a:cs typeface="Poppins"/>
                <a:sym typeface="Poppins"/>
              </a:rPr>
              <a:t> &amp; Baldry, David., 2013)</a:t>
            </a:r>
          </a:p>
          <a:p>
            <a:pPr>
              <a:lnSpc>
                <a:spcPct val="150000"/>
              </a:lnSpc>
            </a:pPr>
            <a:endParaRPr lang="en-US" sz="2800" dirty="0">
              <a:solidFill>
                <a:srgbClr val="504959"/>
              </a:solidFill>
              <a:latin typeface="Poppins"/>
              <a:ea typeface="Poppins"/>
              <a:cs typeface="Poppins"/>
              <a:sym typeface="Poppins"/>
            </a:endParaRPr>
          </a:p>
          <a:p>
            <a:pPr algn="just">
              <a:lnSpc>
                <a:spcPct val="150000"/>
              </a:lnSpc>
            </a:pPr>
            <a:r>
              <a:rPr lang="en-US" sz="2800" spc="-150" dirty="0">
                <a:solidFill>
                  <a:srgbClr val="504959"/>
                </a:solidFill>
                <a:latin typeface="Poppins" panose="00000500000000000000" pitchFamily="2" charset="0"/>
                <a:ea typeface="Poppins"/>
                <a:cs typeface="Poppins" panose="00000500000000000000" pitchFamily="2" charset="0"/>
                <a:sym typeface="Poppins"/>
              </a:rPr>
              <a:t>	A research study</a:t>
            </a:r>
            <a:r>
              <a:rPr lang="en-GB" sz="2800" dirty="0">
                <a:solidFill>
                  <a:srgbClr val="504959"/>
                </a:solidFill>
                <a:latin typeface="Poppins" panose="00000500000000000000" pitchFamily="2" charset="0"/>
                <a:cs typeface="Poppins" panose="00000500000000000000" pitchFamily="2" charset="0"/>
              </a:rPr>
              <a:t> from City St George’s, University of London (My Home Life 	England initiative) (2024), </a:t>
            </a:r>
            <a:r>
              <a:rPr lang="en-US" sz="2800" spc="-150" dirty="0">
                <a:solidFill>
                  <a:srgbClr val="504959"/>
                </a:solidFill>
                <a:latin typeface="Poppins" panose="00000500000000000000" pitchFamily="2" charset="0"/>
                <a:ea typeface="Poppins"/>
                <a:cs typeface="Poppins" panose="00000500000000000000" pitchFamily="2" charset="0"/>
                <a:sym typeface="Poppins"/>
              </a:rPr>
              <a:t> reveals six key ways that older persons can thrive in a care 	home:		</a:t>
            </a:r>
            <a:endParaRPr lang="en-US" sz="2800" spc="-150" dirty="0">
              <a:solidFill>
                <a:srgbClr val="504959"/>
              </a:solidFill>
              <a:latin typeface="Poppins"/>
              <a:ea typeface="Poppins"/>
              <a:cs typeface="Poppins"/>
              <a:sym typeface="Poppins"/>
            </a:endParaRPr>
          </a:p>
          <a:p>
            <a:pPr marL="835026" lvl="2" algn="just">
              <a:lnSpc>
                <a:spcPct val="150000"/>
              </a:lnSpc>
            </a:pPr>
            <a:r>
              <a:rPr lang="en-US" sz="2800" spc="-150" dirty="0">
                <a:solidFill>
                  <a:srgbClr val="504959"/>
                </a:solidFill>
                <a:latin typeface="Poppins"/>
                <a:ea typeface="Poppins"/>
                <a:cs typeface="Poppins"/>
                <a:sym typeface="Poppins"/>
              </a:rPr>
              <a:t>			Thrive Relationally			Thrive Actively</a:t>
            </a:r>
          </a:p>
          <a:p>
            <a:pPr marL="835026" lvl="2" algn="just">
              <a:lnSpc>
                <a:spcPct val="150000"/>
              </a:lnSpc>
            </a:pPr>
            <a:r>
              <a:rPr lang="en-US" sz="2800" spc="-150" dirty="0">
                <a:solidFill>
                  <a:srgbClr val="504959"/>
                </a:solidFill>
                <a:latin typeface="Poppins"/>
                <a:ea typeface="Poppins"/>
                <a:cs typeface="Poppins"/>
                <a:sym typeface="Poppins"/>
              </a:rPr>
              <a:t>			Thrive Inclusively				Thrive Securely</a:t>
            </a:r>
          </a:p>
          <a:p>
            <a:pPr marL="835026" lvl="2" algn="just">
              <a:lnSpc>
                <a:spcPct val="150000"/>
              </a:lnSpc>
            </a:pPr>
            <a:r>
              <a:rPr lang="en-US" sz="2800" spc="-150" dirty="0">
                <a:solidFill>
                  <a:srgbClr val="504959"/>
                </a:solidFill>
                <a:latin typeface="Poppins"/>
                <a:ea typeface="Poppins"/>
                <a:cs typeface="Poppins"/>
                <a:sym typeface="Poppins"/>
              </a:rPr>
              <a:t>			Thrive with Dignity			Thrive Healthily</a:t>
            </a:r>
          </a:p>
          <a:p>
            <a:pPr marL="835026" lvl="2" algn="just">
              <a:lnSpc>
                <a:spcPct val="150000"/>
              </a:lnSpc>
            </a:pPr>
            <a:r>
              <a:rPr lang="en-US" sz="3000" spc="-150" dirty="0">
                <a:solidFill>
                  <a:srgbClr val="000000"/>
                </a:solidFill>
                <a:latin typeface="Poppins"/>
                <a:ea typeface="Poppins"/>
                <a:cs typeface="Poppins"/>
                <a:sym typeface="Poppins"/>
              </a:rPr>
              <a:t>		</a:t>
            </a:r>
          </a:p>
          <a:p>
            <a:pPr marL="835026" lvl="2" algn="just">
              <a:lnSpc>
                <a:spcPct val="150000"/>
              </a:lnSpc>
            </a:pPr>
            <a:endParaRPr lang="en-US" sz="3000" spc="-150" dirty="0">
              <a:solidFill>
                <a:srgbClr val="000000"/>
              </a:solidFill>
              <a:latin typeface="Poppins"/>
              <a:ea typeface="Poppins"/>
              <a:cs typeface="Poppins"/>
              <a:sym typeface="Poppins"/>
            </a:endParaRPr>
          </a:p>
        </p:txBody>
      </p:sp>
      <p:sp>
        <p:nvSpPr>
          <p:cNvPr id="8" name="TextBox 8">
            <a:extLst>
              <a:ext uri="{FF2B5EF4-FFF2-40B4-BE49-F238E27FC236}">
                <a16:creationId xmlns:a16="http://schemas.microsoft.com/office/drawing/2014/main" id="{0B46AEA3-9CD5-22E2-CA5D-A37F9F8B90E5}"/>
              </a:ext>
            </a:extLst>
          </p:cNvPr>
          <p:cNvSpPr txBox="1"/>
          <p:nvPr/>
        </p:nvSpPr>
        <p:spPr>
          <a:xfrm>
            <a:off x="0" y="1028700"/>
            <a:ext cx="18288000" cy="653512"/>
          </a:xfrm>
          <a:prstGeom prst="rect">
            <a:avLst/>
          </a:prstGeom>
        </p:spPr>
        <p:txBody>
          <a:bodyPr wrap="square" lIns="0" tIns="0" rIns="0" bIns="0" rtlCol="0" anchor="t">
            <a:spAutoFit/>
          </a:bodyPr>
          <a:lstStyle/>
          <a:p>
            <a:pPr>
              <a:lnSpc>
                <a:spcPts val="5599"/>
              </a:lnSpc>
              <a:spcBef>
                <a:spcPct val="0"/>
              </a:spcBef>
            </a:pPr>
            <a:r>
              <a:rPr lang="en-US" sz="3000" b="1" dirty="0">
                <a:solidFill>
                  <a:srgbClr val="A46990"/>
                </a:solidFill>
                <a:latin typeface="Poppins" panose="00000500000000000000" pitchFamily="2" charset="0"/>
                <a:ea typeface="Poppins Bold"/>
                <a:cs typeface="Poppins" panose="00000500000000000000" pitchFamily="2" charset="0"/>
                <a:sym typeface="Poppins Bold"/>
              </a:rPr>
              <a:t>	Residential Care</a:t>
            </a:r>
          </a:p>
        </p:txBody>
      </p:sp>
      <p:pic>
        <p:nvPicPr>
          <p:cNvPr id="9" name="Graphic 8" descr="Caret Up outline">
            <a:extLst>
              <a:ext uri="{FF2B5EF4-FFF2-40B4-BE49-F238E27FC236}">
                <a16:creationId xmlns:a16="http://schemas.microsoft.com/office/drawing/2014/main" id="{F677FBB4-4EEC-814B-7313-25A6615176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58100" y="7207862"/>
            <a:ext cx="598019" cy="598019"/>
          </a:xfrm>
          <a:prstGeom prst="rect">
            <a:avLst/>
          </a:prstGeom>
        </p:spPr>
      </p:pic>
      <p:pic>
        <p:nvPicPr>
          <p:cNvPr id="10" name="Graphic 9" descr="Caret Up outline">
            <a:extLst>
              <a:ext uri="{FF2B5EF4-FFF2-40B4-BE49-F238E27FC236}">
                <a16:creationId xmlns:a16="http://schemas.microsoft.com/office/drawing/2014/main" id="{E12073F2-64C5-7AD7-6C34-8A15CA14A7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10415" y="7237164"/>
            <a:ext cx="598019" cy="598019"/>
          </a:xfrm>
          <a:prstGeom prst="rect">
            <a:avLst/>
          </a:prstGeom>
        </p:spPr>
      </p:pic>
      <p:pic>
        <p:nvPicPr>
          <p:cNvPr id="11" name="Graphic 10" descr="Caret Up outline">
            <a:extLst>
              <a:ext uri="{FF2B5EF4-FFF2-40B4-BE49-F238E27FC236}">
                <a16:creationId xmlns:a16="http://schemas.microsoft.com/office/drawing/2014/main" id="{66865E6D-4759-A75C-F7AF-FC38D07F88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10415" y="8513466"/>
            <a:ext cx="598019" cy="598019"/>
          </a:xfrm>
          <a:prstGeom prst="rect">
            <a:avLst/>
          </a:prstGeom>
        </p:spPr>
      </p:pic>
      <p:pic>
        <p:nvPicPr>
          <p:cNvPr id="12" name="Graphic 11" descr="Caret Up outline">
            <a:extLst>
              <a:ext uri="{FF2B5EF4-FFF2-40B4-BE49-F238E27FC236}">
                <a16:creationId xmlns:a16="http://schemas.microsoft.com/office/drawing/2014/main" id="{B22F4143-A0CE-3B5F-4C95-BE231E0517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90407" y="8513466"/>
            <a:ext cx="598019" cy="598019"/>
          </a:xfrm>
          <a:prstGeom prst="rect">
            <a:avLst/>
          </a:prstGeom>
        </p:spPr>
      </p:pic>
      <p:pic>
        <p:nvPicPr>
          <p:cNvPr id="13" name="Graphic 12" descr="Caret Up outline">
            <a:extLst>
              <a:ext uri="{FF2B5EF4-FFF2-40B4-BE49-F238E27FC236}">
                <a16:creationId xmlns:a16="http://schemas.microsoft.com/office/drawing/2014/main" id="{7DCF469B-365F-7316-C2CD-FE66DA48CC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16205" y="7875315"/>
            <a:ext cx="598019" cy="598019"/>
          </a:xfrm>
          <a:prstGeom prst="rect">
            <a:avLst/>
          </a:prstGeom>
        </p:spPr>
      </p:pic>
      <p:pic>
        <p:nvPicPr>
          <p:cNvPr id="14" name="Graphic 13" descr="Caret Up outline">
            <a:extLst>
              <a:ext uri="{FF2B5EF4-FFF2-40B4-BE49-F238E27FC236}">
                <a16:creationId xmlns:a16="http://schemas.microsoft.com/office/drawing/2014/main" id="{DBA4C7D0-E3CC-EBA8-73DD-8C601BFD55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58099" y="7875315"/>
            <a:ext cx="598019" cy="598019"/>
          </a:xfrm>
          <a:prstGeom prst="rect">
            <a:avLst/>
          </a:prstGeom>
        </p:spPr>
      </p:pic>
    </p:spTree>
    <p:extLst>
      <p:ext uri="{BB962C8B-B14F-4D97-AF65-F5344CB8AC3E}">
        <p14:creationId xmlns:p14="http://schemas.microsoft.com/office/powerpoint/2010/main" val="266210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fade">
                                      <p:cBhvr>
                                        <p:cTn id="38" dur="500"/>
                                        <p:tgtEl>
                                          <p:spTgt spid="7">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
                                            <p:txEl>
                                              <p:pRg st="6" end="6"/>
                                            </p:txEl>
                                          </p:spTgt>
                                        </p:tgtEl>
                                        <p:attrNameLst>
                                          <p:attrName>style.visibility</p:attrName>
                                        </p:attrNameLst>
                                      </p:cBhvr>
                                      <p:to>
                                        <p:strVal val="visible"/>
                                      </p:to>
                                    </p:set>
                                    <p:animEffect transition="in" filter="fade">
                                      <p:cBhvr>
                                        <p:cTn id="53" dur="500"/>
                                        <p:tgtEl>
                                          <p:spTgt spid="7">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7">
                                            <p:txEl>
                                              <p:pRg st="7" end="7"/>
                                            </p:txEl>
                                          </p:spTgt>
                                        </p:tgtEl>
                                        <p:attrNameLst>
                                          <p:attrName>style.visibility</p:attrName>
                                        </p:attrNameLst>
                                      </p:cBhvr>
                                      <p:to>
                                        <p:strVal val="visible"/>
                                      </p:to>
                                    </p:set>
                                    <p:animEffect transition="in" filter="fade">
                                      <p:cBhvr>
                                        <p:cTn id="68"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FAAC4-6528-232E-DD24-5E17BE8DB13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23A53C3D-A32E-62A2-4D78-CF502FEA2156}"/>
              </a:ext>
            </a:extLst>
          </p:cNvPr>
          <p:cNvSpPr/>
          <p:nvPr/>
        </p:nvSpPr>
        <p:spPr>
          <a:xfrm flipH="1">
            <a:off x="1028720" y="2186817"/>
            <a:ext cx="0" cy="0"/>
          </a:xfrm>
          <a:prstGeom prst="line">
            <a:avLst/>
          </a:prstGeom>
          <a:ln w="19050" cap="flat">
            <a:solidFill>
              <a:srgbClr val="BE8F8F"/>
            </a:solidFill>
            <a:prstDash val="solid"/>
            <a:headEnd type="none" w="sm" len="sm"/>
            <a:tailEnd type="none" w="sm" len="sm"/>
          </a:ln>
        </p:spPr>
        <p:txBody>
          <a:bodyPr/>
          <a:lstStyle/>
          <a:p>
            <a:endParaRPr lang="en-GB"/>
          </a:p>
        </p:txBody>
      </p:sp>
      <p:grpSp>
        <p:nvGrpSpPr>
          <p:cNvPr id="3" name="Group 3">
            <a:extLst>
              <a:ext uri="{FF2B5EF4-FFF2-40B4-BE49-F238E27FC236}">
                <a16:creationId xmlns:a16="http://schemas.microsoft.com/office/drawing/2014/main" id="{602D904A-EDDA-951F-34FA-5F56C67342BE}"/>
              </a:ext>
            </a:extLst>
          </p:cNvPr>
          <p:cNvGrpSpPr/>
          <p:nvPr/>
        </p:nvGrpSpPr>
        <p:grpSpPr>
          <a:xfrm>
            <a:off x="8477250" y="0"/>
            <a:ext cx="1333500" cy="10287000"/>
            <a:chOff x="0" y="0"/>
            <a:chExt cx="351210" cy="2709333"/>
          </a:xfrm>
        </p:grpSpPr>
        <p:sp>
          <p:nvSpPr>
            <p:cNvPr id="4" name="Freeform 4">
              <a:extLst>
                <a:ext uri="{FF2B5EF4-FFF2-40B4-BE49-F238E27FC236}">
                  <a16:creationId xmlns:a16="http://schemas.microsoft.com/office/drawing/2014/main" id="{52856D88-CE09-BF34-B113-17D801A383D8}"/>
                </a:ext>
              </a:extLst>
            </p:cNvPr>
            <p:cNvSpPr/>
            <p:nvPr/>
          </p:nvSpPr>
          <p:spPr>
            <a:xfrm>
              <a:off x="0" y="0"/>
              <a:ext cx="351210" cy="2709333"/>
            </a:xfrm>
            <a:custGeom>
              <a:avLst/>
              <a:gdLst/>
              <a:ahLst/>
              <a:cxnLst/>
              <a:rect l="l" t="t" r="r" b="b"/>
              <a:pathLst>
                <a:path w="351210" h="2709333">
                  <a:moveTo>
                    <a:pt x="0" y="0"/>
                  </a:moveTo>
                  <a:lnTo>
                    <a:pt x="351210" y="0"/>
                  </a:lnTo>
                  <a:lnTo>
                    <a:pt x="351210" y="2709333"/>
                  </a:lnTo>
                  <a:lnTo>
                    <a:pt x="0" y="2709333"/>
                  </a:lnTo>
                  <a:close/>
                </a:path>
              </a:pathLst>
            </a:custGeom>
            <a:solidFill>
              <a:srgbClr val="2C1E3F"/>
            </a:solidFill>
          </p:spPr>
          <p:txBody>
            <a:bodyPr/>
            <a:lstStyle/>
            <a:p>
              <a:endParaRPr lang="en-GB"/>
            </a:p>
          </p:txBody>
        </p:sp>
        <p:sp>
          <p:nvSpPr>
            <p:cNvPr id="5" name="TextBox 5">
              <a:extLst>
                <a:ext uri="{FF2B5EF4-FFF2-40B4-BE49-F238E27FC236}">
                  <a16:creationId xmlns:a16="http://schemas.microsoft.com/office/drawing/2014/main" id="{57C302C3-C999-83C9-AA23-53E9FBAA2C1F}"/>
                </a:ext>
              </a:extLst>
            </p:cNvPr>
            <p:cNvSpPr txBox="1"/>
            <p:nvPr/>
          </p:nvSpPr>
          <p:spPr>
            <a:xfrm>
              <a:off x="0" y="-47625"/>
              <a:ext cx="351210" cy="2756958"/>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B4E7C561-6123-18D8-3702-3F6234970157}"/>
              </a:ext>
            </a:extLst>
          </p:cNvPr>
          <p:cNvSpPr txBox="1"/>
          <p:nvPr/>
        </p:nvSpPr>
        <p:spPr>
          <a:xfrm>
            <a:off x="-1" y="232513"/>
            <a:ext cx="5495999" cy="596958"/>
          </a:xfrm>
          <a:prstGeom prst="rect">
            <a:avLst/>
          </a:prstGeom>
        </p:spPr>
        <p:txBody>
          <a:bodyPr wrap="square" lIns="0" tIns="0" rIns="0" bIns="0" rtlCol="0" anchor="t">
            <a:spAutoFit/>
          </a:bodyPr>
          <a:lstStyle/>
          <a:p>
            <a:pPr algn="ctr">
              <a:lnSpc>
                <a:spcPts val="4900"/>
              </a:lnSpc>
              <a:spcBef>
                <a:spcPct val="0"/>
              </a:spcBef>
            </a:pPr>
            <a:r>
              <a:rPr lang="en-US" sz="3000" b="1" dirty="0">
                <a:solidFill>
                  <a:srgbClr val="A46990"/>
                </a:solidFill>
                <a:latin typeface="Poppins" panose="00000500000000000000" pitchFamily="2" charset="0"/>
                <a:cs typeface="Poppins" panose="00000500000000000000" pitchFamily="2" charset="0"/>
                <a:sym typeface="Poppins"/>
              </a:rPr>
              <a:t>Benefits</a:t>
            </a:r>
          </a:p>
        </p:txBody>
      </p:sp>
      <p:sp>
        <p:nvSpPr>
          <p:cNvPr id="7" name="TextBox 7">
            <a:extLst>
              <a:ext uri="{FF2B5EF4-FFF2-40B4-BE49-F238E27FC236}">
                <a16:creationId xmlns:a16="http://schemas.microsoft.com/office/drawing/2014/main" id="{59D3430C-921E-68B2-95A7-E9935FCFD036}"/>
              </a:ext>
            </a:extLst>
          </p:cNvPr>
          <p:cNvSpPr txBox="1"/>
          <p:nvPr/>
        </p:nvSpPr>
        <p:spPr>
          <a:xfrm>
            <a:off x="9906000" y="232513"/>
            <a:ext cx="6781799" cy="579005"/>
          </a:xfrm>
          <a:prstGeom prst="rect">
            <a:avLst/>
          </a:prstGeom>
        </p:spPr>
        <p:txBody>
          <a:bodyPr wrap="square" lIns="0" tIns="0" rIns="0" bIns="0" rtlCol="0" anchor="t">
            <a:spAutoFit/>
          </a:bodyPr>
          <a:lstStyle/>
          <a:p>
            <a:pPr algn="ctr">
              <a:lnSpc>
                <a:spcPts val="4900"/>
              </a:lnSpc>
              <a:spcBef>
                <a:spcPct val="0"/>
              </a:spcBef>
            </a:pPr>
            <a:r>
              <a:rPr lang="en-US" sz="3000" b="1" dirty="0">
                <a:solidFill>
                  <a:srgbClr val="A46990"/>
                </a:solidFill>
                <a:latin typeface="Poppins" panose="00000500000000000000" pitchFamily="2" charset="0"/>
                <a:cs typeface="Poppins" panose="00000500000000000000" pitchFamily="2" charset="0"/>
                <a:sym typeface="Poppins"/>
              </a:rPr>
              <a:t>Challenges</a:t>
            </a:r>
          </a:p>
        </p:txBody>
      </p:sp>
      <p:sp>
        <p:nvSpPr>
          <p:cNvPr id="8" name="TextBox 8">
            <a:extLst>
              <a:ext uri="{FF2B5EF4-FFF2-40B4-BE49-F238E27FC236}">
                <a16:creationId xmlns:a16="http://schemas.microsoft.com/office/drawing/2014/main" id="{3F244EB8-D761-BE54-F736-91E98275B5CE}"/>
              </a:ext>
            </a:extLst>
          </p:cNvPr>
          <p:cNvSpPr txBox="1"/>
          <p:nvPr/>
        </p:nvSpPr>
        <p:spPr>
          <a:xfrm>
            <a:off x="10363200" y="1451013"/>
            <a:ext cx="8477250" cy="4410118"/>
          </a:xfrm>
          <a:prstGeom prst="rect">
            <a:avLst/>
          </a:prstGeom>
        </p:spPr>
        <p:txBody>
          <a:bodyPr lIns="0" tIns="0" rIns="0" bIns="0" rtlCol="0" anchor="t">
            <a:spAutoFit/>
          </a:bodyPr>
          <a:lstStyle/>
          <a:p>
            <a:pPr marL="604519" lvl="1" indent="-302260" algn="just">
              <a:buFont typeface="Arial"/>
              <a:buChar char="•"/>
            </a:pPr>
            <a:r>
              <a:rPr lang="en-US" sz="2799" dirty="0">
                <a:solidFill>
                  <a:srgbClr val="504959"/>
                </a:solidFill>
                <a:latin typeface="Poppins"/>
                <a:ea typeface="Poppins"/>
                <a:cs typeface="Poppins"/>
                <a:sym typeface="Poppins"/>
              </a:rPr>
              <a:t>Loss of independence</a:t>
            </a:r>
          </a:p>
          <a:p>
            <a:pPr marL="302259" lvl="1" algn="just"/>
            <a:endParaRPr lang="en-US" sz="2799" dirty="0">
              <a:solidFill>
                <a:srgbClr val="504959"/>
              </a:solidFill>
              <a:latin typeface="Poppins"/>
              <a:ea typeface="Poppins"/>
              <a:cs typeface="Poppins"/>
              <a:sym typeface="Poppins"/>
            </a:endParaRPr>
          </a:p>
          <a:p>
            <a:pPr marL="604519" lvl="1" indent="-302260" algn="just">
              <a:buFont typeface="Arial"/>
              <a:buChar char="•"/>
            </a:pPr>
            <a:r>
              <a:rPr lang="en-US" sz="2799" dirty="0">
                <a:solidFill>
                  <a:srgbClr val="504959"/>
                </a:solidFill>
                <a:latin typeface="Poppins"/>
                <a:ea typeface="Poppins"/>
                <a:cs typeface="Poppins"/>
                <a:sym typeface="Poppins"/>
              </a:rPr>
              <a:t>Adjusting to a new environment</a:t>
            </a:r>
          </a:p>
          <a:p>
            <a:pPr marL="302259" lvl="1" algn="just"/>
            <a:endParaRPr lang="en-US" sz="2799" dirty="0">
              <a:solidFill>
                <a:srgbClr val="504959"/>
              </a:solidFill>
              <a:latin typeface="Poppins"/>
              <a:ea typeface="Poppins"/>
              <a:cs typeface="Poppins"/>
              <a:sym typeface="Poppins"/>
            </a:endParaRPr>
          </a:p>
          <a:p>
            <a:pPr marL="604519" lvl="1" indent="-302260" algn="just">
              <a:buFont typeface="Arial"/>
              <a:buChar char="•"/>
            </a:pPr>
            <a:r>
              <a:rPr lang="en-US" sz="2799" dirty="0">
                <a:solidFill>
                  <a:srgbClr val="504959"/>
                </a:solidFill>
                <a:latin typeface="Poppins"/>
                <a:ea typeface="Poppins"/>
                <a:cs typeface="Poppins"/>
                <a:sym typeface="Poppins"/>
              </a:rPr>
              <a:t>Isolation</a:t>
            </a:r>
          </a:p>
          <a:p>
            <a:pPr marL="302259" lvl="1" algn="just"/>
            <a:endParaRPr lang="en-US" sz="2799" dirty="0">
              <a:solidFill>
                <a:srgbClr val="504959"/>
              </a:solidFill>
              <a:latin typeface="Poppins"/>
              <a:ea typeface="Poppins"/>
              <a:cs typeface="Poppins"/>
              <a:sym typeface="Poppins"/>
            </a:endParaRPr>
          </a:p>
          <a:p>
            <a:pPr marL="604519" lvl="1" indent="-302260" algn="just">
              <a:buFont typeface="Arial"/>
              <a:buChar char="•"/>
            </a:pPr>
            <a:r>
              <a:rPr lang="en-US" sz="2799" dirty="0">
                <a:solidFill>
                  <a:srgbClr val="504959"/>
                </a:solidFill>
                <a:latin typeface="Poppins"/>
                <a:ea typeface="Poppins"/>
                <a:cs typeface="Poppins"/>
                <a:sym typeface="Poppins"/>
              </a:rPr>
              <a:t>Limited privacy</a:t>
            </a:r>
          </a:p>
          <a:p>
            <a:pPr marL="302259" lvl="1" algn="just"/>
            <a:endParaRPr lang="en-US" sz="2799" dirty="0">
              <a:solidFill>
                <a:srgbClr val="504959"/>
              </a:solidFill>
              <a:latin typeface="Poppins"/>
              <a:ea typeface="Poppins"/>
              <a:cs typeface="Poppins"/>
              <a:sym typeface="Poppins"/>
            </a:endParaRPr>
          </a:p>
          <a:p>
            <a:pPr marL="604519" lvl="1" indent="-302260" algn="just">
              <a:buFont typeface="Arial"/>
              <a:buChar char="•"/>
            </a:pPr>
            <a:r>
              <a:rPr lang="en-US" sz="2799" dirty="0">
                <a:solidFill>
                  <a:srgbClr val="504959"/>
                </a:solidFill>
                <a:latin typeface="Poppins"/>
                <a:ea typeface="Poppins"/>
                <a:cs typeface="Poppins"/>
                <a:sym typeface="Poppins"/>
              </a:rPr>
              <a:t>Quality of food</a:t>
            </a:r>
          </a:p>
          <a:p>
            <a:pPr algn="l">
              <a:lnSpc>
                <a:spcPts val="4480"/>
              </a:lnSpc>
              <a:spcBef>
                <a:spcPct val="0"/>
              </a:spcBef>
            </a:pPr>
            <a:endParaRPr lang="en-US" sz="2799" dirty="0">
              <a:solidFill>
                <a:srgbClr val="231F20"/>
              </a:solidFill>
              <a:latin typeface="Poppins"/>
              <a:ea typeface="Poppins"/>
              <a:cs typeface="Poppins"/>
              <a:sym typeface="Poppins"/>
            </a:endParaRPr>
          </a:p>
        </p:txBody>
      </p:sp>
      <p:sp>
        <p:nvSpPr>
          <p:cNvPr id="9" name="TextBox 9">
            <a:extLst>
              <a:ext uri="{FF2B5EF4-FFF2-40B4-BE49-F238E27FC236}">
                <a16:creationId xmlns:a16="http://schemas.microsoft.com/office/drawing/2014/main" id="{DD693CB6-0409-BAA4-B92F-A05101F66A21}"/>
              </a:ext>
            </a:extLst>
          </p:cNvPr>
          <p:cNvSpPr txBox="1"/>
          <p:nvPr/>
        </p:nvSpPr>
        <p:spPr>
          <a:xfrm>
            <a:off x="533400" y="1451013"/>
            <a:ext cx="8477250" cy="6929910"/>
          </a:xfrm>
          <a:prstGeom prst="rect">
            <a:avLst/>
          </a:prstGeom>
        </p:spPr>
        <p:txBody>
          <a:bodyPr lIns="0" tIns="0" rIns="0" bIns="0" rtlCol="0" anchor="t">
            <a:spAutoFit/>
          </a:bodyPr>
          <a:lstStyle/>
          <a:p>
            <a:pPr marL="604519" lvl="1" indent="-302260" algn="just">
              <a:buFont typeface="Arial"/>
              <a:buChar char="•"/>
            </a:pPr>
            <a:r>
              <a:rPr lang="en-US" sz="2800" dirty="0">
                <a:solidFill>
                  <a:srgbClr val="504959"/>
                </a:solidFill>
                <a:latin typeface="Poppins"/>
                <a:ea typeface="Poppins"/>
                <a:cs typeface="Poppins"/>
                <a:sym typeface="Poppins"/>
              </a:rPr>
              <a:t>24/7 care and support</a:t>
            </a:r>
          </a:p>
          <a:p>
            <a:pPr algn="just"/>
            <a:endParaRPr lang="en-US" sz="2800" dirty="0">
              <a:solidFill>
                <a:srgbClr val="504959"/>
              </a:solidFill>
              <a:latin typeface="Poppins"/>
              <a:ea typeface="Poppins"/>
              <a:cs typeface="Poppins"/>
              <a:sym typeface="Poppins"/>
            </a:endParaRPr>
          </a:p>
          <a:p>
            <a:pPr marL="604519" lvl="1" indent="-302260" algn="just">
              <a:buFont typeface="Arial"/>
              <a:buChar char="•"/>
            </a:pPr>
            <a:r>
              <a:rPr lang="en-US" sz="2800" dirty="0">
                <a:solidFill>
                  <a:srgbClr val="504959"/>
                </a:solidFill>
                <a:latin typeface="Poppins"/>
                <a:ea typeface="Poppins"/>
                <a:cs typeface="Poppins"/>
                <a:sym typeface="Poppins"/>
              </a:rPr>
              <a:t>Social engagement</a:t>
            </a:r>
          </a:p>
          <a:p>
            <a:pPr marL="302259" lvl="1" algn="just"/>
            <a:endParaRPr lang="en-US" sz="2800" dirty="0">
              <a:solidFill>
                <a:srgbClr val="504959"/>
              </a:solidFill>
              <a:latin typeface="Poppins"/>
              <a:ea typeface="Poppins"/>
              <a:cs typeface="Poppins"/>
              <a:sym typeface="Poppins"/>
            </a:endParaRPr>
          </a:p>
          <a:p>
            <a:pPr marL="604519" lvl="1" indent="-302260" algn="just">
              <a:buFont typeface="Arial"/>
              <a:buChar char="•"/>
            </a:pPr>
            <a:r>
              <a:rPr lang="en-US" sz="2800" dirty="0">
                <a:solidFill>
                  <a:srgbClr val="504959"/>
                </a:solidFill>
                <a:latin typeface="Poppins"/>
                <a:ea typeface="Poppins"/>
                <a:cs typeface="Poppins"/>
                <a:sym typeface="Poppins"/>
              </a:rPr>
              <a:t>Safety and security</a:t>
            </a:r>
          </a:p>
          <a:p>
            <a:pPr marL="302259" lvl="1" algn="just"/>
            <a:endParaRPr lang="en-US" sz="2800" dirty="0">
              <a:solidFill>
                <a:srgbClr val="504959"/>
              </a:solidFill>
              <a:latin typeface="Poppins"/>
              <a:ea typeface="Poppins"/>
              <a:cs typeface="Poppins"/>
              <a:sym typeface="Poppins"/>
            </a:endParaRPr>
          </a:p>
          <a:p>
            <a:pPr marL="604519" lvl="1" indent="-302260" algn="just">
              <a:buFont typeface="Arial"/>
              <a:buChar char="•"/>
            </a:pPr>
            <a:r>
              <a:rPr lang="en-US" sz="2800" dirty="0">
                <a:solidFill>
                  <a:srgbClr val="504959"/>
                </a:solidFill>
                <a:latin typeface="Poppins"/>
                <a:ea typeface="Poppins"/>
                <a:cs typeface="Poppins"/>
                <a:sym typeface="Poppins"/>
              </a:rPr>
              <a:t>Nutritional support</a:t>
            </a:r>
          </a:p>
          <a:p>
            <a:pPr algn="just"/>
            <a:endParaRPr lang="en-US" sz="2800" dirty="0">
              <a:solidFill>
                <a:srgbClr val="504959"/>
              </a:solidFill>
              <a:latin typeface="Poppins"/>
              <a:ea typeface="Poppins"/>
              <a:cs typeface="Poppins"/>
              <a:sym typeface="Poppins"/>
            </a:endParaRPr>
          </a:p>
          <a:p>
            <a:pPr marL="604519" lvl="1" indent="-302260" algn="just">
              <a:buFont typeface="Arial"/>
              <a:buChar char="•"/>
            </a:pPr>
            <a:r>
              <a:rPr lang="en-US" sz="2800" dirty="0" err="1">
                <a:solidFill>
                  <a:srgbClr val="504959"/>
                </a:solidFill>
                <a:latin typeface="Poppins"/>
                <a:ea typeface="Poppins"/>
                <a:cs typeface="Poppins"/>
                <a:sym typeface="Poppins"/>
              </a:rPr>
              <a:t>Specialised</a:t>
            </a:r>
            <a:r>
              <a:rPr lang="en-US" sz="2800" dirty="0">
                <a:solidFill>
                  <a:srgbClr val="504959"/>
                </a:solidFill>
                <a:latin typeface="Poppins"/>
                <a:ea typeface="Poppins"/>
                <a:cs typeface="Poppins"/>
                <a:sym typeface="Poppins"/>
              </a:rPr>
              <a:t> care</a:t>
            </a:r>
          </a:p>
          <a:p>
            <a:pPr algn="just"/>
            <a:endParaRPr lang="en-US" sz="2800" dirty="0">
              <a:solidFill>
                <a:srgbClr val="504959"/>
              </a:solidFill>
              <a:latin typeface="Poppins"/>
              <a:ea typeface="Poppins"/>
              <a:cs typeface="Poppins"/>
              <a:sym typeface="Poppins"/>
            </a:endParaRPr>
          </a:p>
          <a:p>
            <a:pPr marL="604519" lvl="1" indent="-302260" algn="just">
              <a:buFont typeface="Arial"/>
              <a:buChar char="•"/>
            </a:pPr>
            <a:r>
              <a:rPr lang="en-US" sz="2800" dirty="0">
                <a:solidFill>
                  <a:srgbClr val="504959"/>
                </a:solidFill>
                <a:latin typeface="Poppins"/>
                <a:ea typeface="Poppins"/>
                <a:cs typeface="Poppins"/>
                <a:sym typeface="Poppins"/>
              </a:rPr>
              <a:t>End of life care</a:t>
            </a:r>
          </a:p>
          <a:p>
            <a:pPr marL="302259" lvl="1" algn="just"/>
            <a:endParaRPr lang="en-US" sz="2800" dirty="0">
              <a:solidFill>
                <a:srgbClr val="504959"/>
              </a:solidFill>
              <a:latin typeface="Poppins"/>
              <a:ea typeface="Poppins"/>
              <a:cs typeface="Poppins"/>
              <a:sym typeface="Poppins"/>
            </a:endParaRPr>
          </a:p>
          <a:p>
            <a:pPr marL="302259" lvl="1" algn="just"/>
            <a:endParaRPr lang="en-US" sz="2800" dirty="0">
              <a:solidFill>
                <a:srgbClr val="231F20"/>
              </a:solidFill>
              <a:latin typeface="Poppins"/>
              <a:ea typeface="Poppins"/>
              <a:cs typeface="Poppins"/>
              <a:sym typeface="Poppins"/>
            </a:endParaRPr>
          </a:p>
          <a:p>
            <a:pPr algn="l">
              <a:lnSpc>
                <a:spcPts val="3135"/>
              </a:lnSpc>
            </a:pPr>
            <a:endParaRPr lang="en-US" sz="2799" dirty="0">
              <a:solidFill>
                <a:srgbClr val="231F20"/>
              </a:solidFill>
              <a:latin typeface="Poppins"/>
              <a:ea typeface="Poppins"/>
              <a:cs typeface="Poppins"/>
              <a:sym typeface="Poppins"/>
            </a:endParaRPr>
          </a:p>
          <a:p>
            <a:pPr algn="l">
              <a:lnSpc>
                <a:spcPts val="3135"/>
              </a:lnSpc>
            </a:pPr>
            <a:endParaRPr lang="en-US" sz="2799" dirty="0">
              <a:solidFill>
                <a:srgbClr val="231F20"/>
              </a:solidFill>
              <a:latin typeface="Poppins"/>
              <a:ea typeface="Poppins"/>
              <a:cs typeface="Poppins"/>
              <a:sym typeface="Poppins"/>
            </a:endParaRPr>
          </a:p>
          <a:p>
            <a:pPr algn="l">
              <a:lnSpc>
                <a:spcPts val="4480"/>
              </a:lnSpc>
              <a:spcBef>
                <a:spcPct val="0"/>
              </a:spcBef>
            </a:pPr>
            <a:endParaRPr lang="en-US" sz="2799" dirty="0">
              <a:solidFill>
                <a:srgbClr val="231F20"/>
              </a:solidFill>
              <a:latin typeface="Poppins"/>
              <a:ea typeface="Poppins"/>
              <a:cs typeface="Poppins"/>
              <a:sym typeface="Poppins"/>
            </a:endParaRPr>
          </a:p>
        </p:txBody>
      </p:sp>
      <p:sp>
        <p:nvSpPr>
          <p:cNvPr id="11" name="Freeform 6">
            <a:extLst>
              <a:ext uri="{FF2B5EF4-FFF2-40B4-BE49-F238E27FC236}">
                <a16:creationId xmlns:a16="http://schemas.microsoft.com/office/drawing/2014/main" id="{82E9818B-9234-6DC5-BDC3-BB8F6B8897BD}"/>
              </a:ext>
            </a:extLst>
          </p:cNvPr>
          <p:cNvSpPr/>
          <p:nvPr/>
        </p:nvSpPr>
        <p:spPr>
          <a:xfrm>
            <a:off x="15363030" y="9257253"/>
            <a:ext cx="2649538" cy="797234"/>
          </a:xfrm>
          <a:custGeom>
            <a:avLst/>
            <a:gdLst/>
            <a:ahLst/>
            <a:cxnLst/>
            <a:rect l="l" t="t" r="r" b="b"/>
            <a:pathLst>
              <a:path w="4618038" h="1587450">
                <a:moveTo>
                  <a:pt x="0" y="0"/>
                </a:moveTo>
                <a:lnTo>
                  <a:pt x="4618038" y="0"/>
                </a:lnTo>
                <a:lnTo>
                  <a:pt x="4618038" y="1587450"/>
                </a:lnTo>
                <a:lnTo>
                  <a:pt x="0" y="1587450"/>
                </a:lnTo>
                <a:lnTo>
                  <a:pt x="0" y="0"/>
                </a:lnTo>
                <a:close/>
              </a:path>
            </a:pathLst>
          </a:custGeom>
          <a:blipFill>
            <a:blip r:embed="rId3"/>
            <a:stretch>
              <a:fillRect/>
            </a:stretch>
          </a:blipFill>
        </p:spPr>
        <p:txBody>
          <a:bodyPr/>
          <a:lstStyle/>
          <a:p>
            <a:endParaRPr lang="en-GB"/>
          </a:p>
        </p:txBody>
      </p:sp>
    </p:spTree>
    <p:extLst>
      <p:ext uri="{BB962C8B-B14F-4D97-AF65-F5344CB8AC3E}">
        <p14:creationId xmlns:p14="http://schemas.microsoft.com/office/powerpoint/2010/main" val="401927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9501ED39-D418-52E3-9CA6-D572CA7F5FA8}"/>
              </a:ext>
            </a:extLst>
          </p:cNvPr>
          <p:cNvSpPr/>
          <p:nvPr/>
        </p:nvSpPr>
        <p:spPr>
          <a:xfrm>
            <a:off x="10167894" y="6134100"/>
            <a:ext cx="5944041" cy="2000402"/>
          </a:xfrm>
          <a:custGeom>
            <a:avLst/>
            <a:gdLst/>
            <a:ahLst/>
            <a:cxnLst/>
            <a:rect l="l" t="t" r="r" b="b"/>
            <a:pathLst>
              <a:path w="3658481" h="1257603">
                <a:moveTo>
                  <a:pt x="0" y="0"/>
                </a:moveTo>
                <a:lnTo>
                  <a:pt x="3658480" y="0"/>
                </a:lnTo>
                <a:lnTo>
                  <a:pt x="3658480" y="1257603"/>
                </a:lnTo>
                <a:lnTo>
                  <a:pt x="0" y="1257603"/>
                </a:lnTo>
                <a:lnTo>
                  <a:pt x="0" y="0"/>
                </a:lnTo>
                <a:close/>
              </a:path>
            </a:pathLst>
          </a:custGeom>
          <a:blipFill>
            <a:blip r:embed="rId3">
              <a:alphaModFix/>
            </a:blip>
            <a:stretch>
              <a:fillRect/>
            </a:stretch>
          </a:blipFill>
        </p:spPr>
        <p:txBody>
          <a:bodyPr/>
          <a:lstStyle/>
          <a:p>
            <a:endParaRPr lang="en-GB"/>
          </a:p>
        </p:txBody>
      </p:sp>
      <p:sp>
        <p:nvSpPr>
          <p:cNvPr id="3" name="TextBox 2"/>
          <p:cNvSpPr txBox="1"/>
          <p:nvPr/>
        </p:nvSpPr>
        <p:spPr>
          <a:xfrm>
            <a:off x="2176065" y="2458608"/>
            <a:ext cx="13935870" cy="2673296"/>
          </a:xfrm>
          <a:prstGeom prst="rect">
            <a:avLst/>
          </a:prstGeom>
        </p:spPr>
        <p:txBody>
          <a:bodyPr lIns="0" tIns="0" rIns="0" bIns="0" rtlCol="0" anchor="t">
            <a:spAutoFit/>
          </a:bodyPr>
          <a:lstStyle/>
          <a:p>
            <a:pPr algn="just">
              <a:lnSpc>
                <a:spcPts val="4200"/>
              </a:lnSpc>
            </a:pPr>
            <a:r>
              <a:rPr lang="en-GB" sz="3200" spc="-150" dirty="0">
                <a:solidFill>
                  <a:srgbClr val="504959"/>
                </a:solidFill>
                <a:latin typeface="Poppins"/>
                <a:cs typeface="Poppins"/>
              </a:rPr>
              <a:t>The Older Persons Standards Authority (OPSA) is dedicated to enhance the quality of geriatric services. </a:t>
            </a:r>
          </a:p>
          <a:p>
            <a:pPr algn="just">
              <a:lnSpc>
                <a:spcPts val="4200"/>
              </a:lnSpc>
            </a:pPr>
            <a:endParaRPr lang="en-GB" sz="3200" spc="-150" dirty="0">
              <a:solidFill>
                <a:srgbClr val="504959"/>
              </a:solidFill>
              <a:latin typeface="Poppins"/>
              <a:cs typeface="Poppins"/>
            </a:endParaRPr>
          </a:p>
          <a:p>
            <a:pPr algn="just">
              <a:lnSpc>
                <a:spcPts val="4200"/>
              </a:lnSpc>
            </a:pPr>
            <a:r>
              <a:rPr lang="en-GB" sz="3200" spc="-150" dirty="0">
                <a:solidFill>
                  <a:srgbClr val="504959"/>
                </a:solidFill>
                <a:latin typeface="Poppins"/>
                <a:cs typeface="Poppins"/>
              </a:rPr>
              <a:t>Our mission is to protect and promote the dignity, safety, and welfare of older persons by ensuring high standards of care.</a:t>
            </a:r>
            <a:endParaRPr lang="en-US" sz="3200" spc="-150" dirty="0">
              <a:solidFill>
                <a:srgbClr val="504959"/>
              </a:solidFill>
              <a:latin typeface="Poppins"/>
              <a:cs typeface="Poppins"/>
              <a:sym typeface="Poppins"/>
            </a:endParaRPr>
          </a:p>
        </p:txBody>
      </p:sp>
    </p:spTree>
    <p:extLst>
      <p:ext uri="{BB962C8B-B14F-4D97-AF65-F5344CB8AC3E}">
        <p14:creationId xmlns:p14="http://schemas.microsoft.com/office/powerpoint/2010/main" val="333720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7E80F-54EE-12AD-9DD3-D10CBD0A828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BC8399B-D9AC-4824-3427-92EC1F8C395C}"/>
              </a:ext>
            </a:extLst>
          </p:cNvPr>
          <p:cNvSpPr/>
          <p:nvPr/>
        </p:nvSpPr>
        <p:spPr>
          <a:xfrm flipH="1">
            <a:off x="1028720" y="2186817"/>
            <a:ext cx="0" cy="0"/>
          </a:xfrm>
          <a:prstGeom prst="line">
            <a:avLst/>
          </a:prstGeom>
          <a:ln w="19050" cap="flat">
            <a:solidFill>
              <a:srgbClr val="BE8F8F"/>
            </a:solidFill>
            <a:prstDash val="solid"/>
            <a:headEnd type="none" w="sm" len="sm"/>
            <a:tailEnd type="none" w="sm" len="sm"/>
          </a:ln>
        </p:spPr>
        <p:txBody>
          <a:bodyPr/>
          <a:lstStyle/>
          <a:p>
            <a:endParaRPr lang="en-GB"/>
          </a:p>
        </p:txBody>
      </p:sp>
      <p:grpSp>
        <p:nvGrpSpPr>
          <p:cNvPr id="3" name="Group 3">
            <a:extLst>
              <a:ext uri="{FF2B5EF4-FFF2-40B4-BE49-F238E27FC236}">
                <a16:creationId xmlns:a16="http://schemas.microsoft.com/office/drawing/2014/main" id="{A1930941-82AD-0CDC-3B9D-7DCBB0AC0FC2}"/>
              </a:ext>
            </a:extLst>
          </p:cNvPr>
          <p:cNvGrpSpPr/>
          <p:nvPr/>
        </p:nvGrpSpPr>
        <p:grpSpPr>
          <a:xfrm>
            <a:off x="15535160" y="0"/>
            <a:ext cx="2752840" cy="10287000"/>
            <a:chOff x="0" y="0"/>
            <a:chExt cx="725028" cy="2709333"/>
          </a:xfrm>
        </p:grpSpPr>
        <p:sp>
          <p:nvSpPr>
            <p:cNvPr id="4" name="Freeform 4">
              <a:extLst>
                <a:ext uri="{FF2B5EF4-FFF2-40B4-BE49-F238E27FC236}">
                  <a16:creationId xmlns:a16="http://schemas.microsoft.com/office/drawing/2014/main" id="{D0A70232-C1BB-EC2C-6AD0-ED7155321F68}"/>
                </a:ext>
              </a:extLst>
            </p:cNvPr>
            <p:cNvSpPr/>
            <p:nvPr/>
          </p:nvSpPr>
          <p:spPr>
            <a:xfrm>
              <a:off x="0" y="0"/>
              <a:ext cx="725028" cy="2709333"/>
            </a:xfrm>
            <a:custGeom>
              <a:avLst/>
              <a:gdLst/>
              <a:ahLst/>
              <a:cxnLst/>
              <a:rect l="l" t="t" r="r" b="b"/>
              <a:pathLst>
                <a:path w="725028" h="2709333">
                  <a:moveTo>
                    <a:pt x="0" y="0"/>
                  </a:moveTo>
                  <a:lnTo>
                    <a:pt x="725028" y="0"/>
                  </a:lnTo>
                  <a:lnTo>
                    <a:pt x="725028" y="2709333"/>
                  </a:lnTo>
                  <a:lnTo>
                    <a:pt x="0" y="2709333"/>
                  </a:lnTo>
                  <a:close/>
                </a:path>
              </a:pathLst>
            </a:custGeom>
            <a:solidFill>
              <a:srgbClr val="2C1E3F"/>
            </a:solidFill>
          </p:spPr>
          <p:txBody>
            <a:bodyPr/>
            <a:lstStyle/>
            <a:p>
              <a:endParaRPr lang="en-GB"/>
            </a:p>
          </p:txBody>
        </p:sp>
        <p:sp>
          <p:nvSpPr>
            <p:cNvPr id="5" name="TextBox 5">
              <a:extLst>
                <a:ext uri="{FF2B5EF4-FFF2-40B4-BE49-F238E27FC236}">
                  <a16:creationId xmlns:a16="http://schemas.microsoft.com/office/drawing/2014/main" id="{89B24FD3-BD06-3199-031C-35BC528EA1C4}"/>
                </a:ext>
              </a:extLst>
            </p:cNvPr>
            <p:cNvSpPr txBox="1"/>
            <p:nvPr/>
          </p:nvSpPr>
          <p:spPr>
            <a:xfrm>
              <a:off x="0" y="-47625"/>
              <a:ext cx="725028" cy="2756958"/>
            </a:xfrm>
            <a:prstGeom prst="rect">
              <a:avLst/>
            </a:prstGeom>
          </p:spPr>
          <p:txBody>
            <a:bodyPr lIns="50800" tIns="50800" rIns="50800" bIns="50800" rtlCol="0" anchor="ctr"/>
            <a:lstStyle/>
            <a:p>
              <a:pPr algn="ctr">
                <a:lnSpc>
                  <a:spcPts val="2659"/>
                </a:lnSpc>
              </a:pPr>
              <a:endParaRPr/>
            </a:p>
          </p:txBody>
        </p:sp>
      </p:grpSp>
      <p:sp>
        <p:nvSpPr>
          <p:cNvPr id="6" name="Freeform 6">
            <a:extLst>
              <a:ext uri="{FF2B5EF4-FFF2-40B4-BE49-F238E27FC236}">
                <a16:creationId xmlns:a16="http://schemas.microsoft.com/office/drawing/2014/main" id="{3F05A651-7410-E46D-D973-827EA174DD83}"/>
              </a:ext>
            </a:extLst>
          </p:cNvPr>
          <p:cNvSpPr/>
          <p:nvPr/>
        </p:nvSpPr>
        <p:spPr>
          <a:xfrm>
            <a:off x="16024202" y="321510"/>
            <a:ext cx="1885225" cy="1699844"/>
          </a:xfrm>
          <a:custGeom>
            <a:avLst/>
            <a:gdLst/>
            <a:ahLst/>
            <a:cxnLst/>
            <a:rect l="l" t="t" r="r" b="b"/>
            <a:pathLst>
              <a:path w="1885225" h="1699844">
                <a:moveTo>
                  <a:pt x="0" y="0"/>
                </a:moveTo>
                <a:lnTo>
                  <a:pt x="1885225" y="0"/>
                </a:lnTo>
                <a:lnTo>
                  <a:pt x="1885225" y="1699844"/>
                </a:lnTo>
                <a:lnTo>
                  <a:pt x="0" y="1699844"/>
                </a:lnTo>
                <a:lnTo>
                  <a:pt x="0" y="0"/>
                </a:lnTo>
                <a:close/>
              </a:path>
            </a:pathLst>
          </a:custGeom>
          <a:blipFill>
            <a:blip r:embed="rId3"/>
            <a:stretch>
              <a:fillRect/>
            </a:stretch>
          </a:blipFill>
        </p:spPr>
        <p:txBody>
          <a:bodyPr/>
          <a:lstStyle/>
          <a:p>
            <a:endParaRPr lang="en-GB"/>
          </a:p>
        </p:txBody>
      </p:sp>
      <p:sp>
        <p:nvSpPr>
          <p:cNvPr id="7" name="TextBox 7">
            <a:extLst>
              <a:ext uri="{FF2B5EF4-FFF2-40B4-BE49-F238E27FC236}">
                <a16:creationId xmlns:a16="http://schemas.microsoft.com/office/drawing/2014/main" id="{C6BC3F40-0B76-3F97-BA1B-0B0D59349257}"/>
              </a:ext>
            </a:extLst>
          </p:cNvPr>
          <p:cNvSpPr txBox="1"/>
          <p:nvPr/>
        </p:nvSpPr>
        <p:spPr>
          <a:xfrm>
            <a:off x="914400" y="2389402"/>
            <a:ext cx="13792200" cy="7603363"/>
          </a:xfrm>
          <a:prstGeom prst="rect">
            <a:avLst/>
          </a:prstGeom>
        </p:spPr>
        <p:txBody>
          <a:bodyPr wrap="square" lIns="0" tIns="0" rIns="0" bIns="0" rtlCol="0" anchor="t">
            <a:spAutoFit/>
          </a:bodyPr>
          <a:lstStyle/>
          <a:p>
            <a:pPr marL="457200" indent="-457200">
              <a:lnSpc>
                <a:spcPts val="4900"/>
              </a:lnSpc>
              <a:buFont typeface="Arial" panose="020B0604020202020204" pitchFamily="34" charset="0"/>
              <a:buChar char="•"/>
            </a:pPr>
            <a:r>
              <a:rPr lang="en-US" sz="2800" dirty="0">
                <a:solidFill>
                  <a:srgbClr val="504959"/>
                </a:solidFill>
                <a:latin typeface="Poppins" panose="00000500000000000000" pitchFamily="2" charset="0"/>
                <a:ea typeface="Poppins"/>
                <a:cs typeface="Poppins" panose="00000500000000000000" pitchFamily="2" charset="0"/>
                <a:sym typeface="Poppins"/>
              </a:rPr>
              <a:t>Establishing and maintaining </a:t>
            </a:r>
            <a:r>
              <a:rPr lang="en-US" sz="2800" b="1" dirty="0">
                <a:solidFill>
                  <a:srgbClr val="504959"/>
                </a:solidFill>
                <a:latin typeface="Poppins" panose="00000500000000000000" pitchFamily="2" charset="0"/>
                <a:ea typeface="Poppins Bold"/>
                <a:cs typeface="Poppins" panose="00000500000000000000" pitchFamily="2" charset="0"/>
                <a:sym typeface="Poppins Bold"/>
              </a:rPr>
              <a:t>regulatory standards</a:t>
            </a:r>
            <a:r>
              <a:rPr lang="en-US" sz="2800" dirty="0">
                <a:solidFill>
                  <a:srgbClr val="504959"/>
                </a:solidFill>
                <a:latin typeface="Poppins" panose="00000500000000000000" pitchFamily="2" charset="0"/>
                <a:ea typeface="Poppins"/>
                <a:cs typeface="Poppins" panose="00000500000000000000" pitchFamily="2" charset="0"/>
                <a:sym typeface="Poppins"/>
              </a:rPr>
              <a:t> in the geriatric sector.</a:t>
            </a:r>
          </a:p>
          <a:p>
            <a:pPr marL="457200" indent="-457200">
              <a:lnSpc>
                <a:spcPts val="4900"/>
              </a:lnSpc>
              <a:buFont typeface="Arial" panose="020B0604020202020204" pitchFamily="34" charset="0"/>
              <a:buChar char="•"/>
            </a:pPr>
            <a:endParaRPr lang="en-US" sz="2800" dirty="0">
              <a:solidFill>
                <a:srgbClr val="504959"/>
              </a:solidFill>
              <a:latin typeface="Poppins" panose="00000500000000000000" pitchFamily="2" charset="0"/>
              <a:ea typeface="Poppins"/>
              <a:cs typeface="Poppins" panose="00000500000000000000" pitchFamily="2" charset="0"/>
              <a:sym typeface="Poppins"/>
            </a:endParaRPr>
          </a:p>
          <a:p>
            <a:pPr marL="457200" indent="-457200">
              <a:lnSpc>
                <a:spcPts val="4900"/>
              </a:lnSpc>
              <a:buFont typeface="Arial" panose="020B0604020202020204" pitchFamily="34" charset="0"/>
              <a:buChar char="•"/>
            </a:pPr>
            <a:r>
              <a:rPr lang="en-US" sz="2800" b="1" dirty="0">
                <a:solidFill>
                  <a:srgbClr val="504959"/>
                </a:solidFill>
                <a:latin typeface="Poppins" panose="00000500000000000000" pitchFamily="2" charset="0"/>
                <a:ea typeface="Poppins Bold"/>
                <a:cs typeface="Poppins" panose="00000500000000000000" pitchFamily="2" charset="0"/>
                <a:sym typeface="Poppins Bold"/>
              </a:rPr>
              <a:t>Licensing </a:t>
            </a:r>
            <a:r>
              <a:rPr lang="en-US" sz="2800" dirty="0">
                <a:solidFill>
                  <a:srgbClr val="504959"/>
                </a:solidFill>
                <a:latin typeface="Poppins" panose="00000500000000000000" pitchFamily="2" charset="0"/>
                <a:ea typeface="Poppins"/>
                <a:cs typeface="Poppins" panose="00000500000000000000" pitchFamily="2" charset="0"/>
                <a:sym typeface="Poppins"/>
              </a:rPr>
              <a:t>of geriatric service providers to ensure high standards</a:t>
            </a:r>
          </a:p>
          <a:p>
            <a:pPr marL="457200" indent="-457200">
              <a:lnSpc>
                <a:spcPts val="4900"/>
              </a:lnSpc>
              <a:buFont typeface="Arial" panose="020B0604020202020204" pitchFamily="34" charset="0"/>
              <a:buChar char="•"/>
            </a:pPr>
            <a:endParaRPr lang="en-US" sz="2800" dirty="0">
              <a:solidFill>
                <a:srgbClr val="504959"/>
              </a:solidFill>
              <a:latin typeface="Poppins" panose="00000500000000000000" pitchFamily="2" charset="0"/>
              <a:ea typeface="Poppins"/>
              <a:cs typeface="Poppins" panose="00000500000000000000" pitchFamily="2" charset="0"/>
              <a:sym typeface="Poppins"/>
            </a:endParaRPr>
          </a:p>
          <a:p>
            <a:pPr marL="457200" indent="-457200">
              <a:lnSpc>
                <a:spcPts val="4900"/>
              </a:lnSpc>
              <a:buFont typeface="Arial" panose="020B0604020202020204" pitchFamily="34" charset="0"/>
              <a:buChar char="•"/>
            </a:pPr>
            <a:r>
              <a:rPr lang="en-US" sz="2800" dirty="0">
                <a:solidFill>
                  <a:srgbClr val="504959"/>
                </a:solidFill>
                <a:latin typeface="Poppins" panose="00000500000000000000" pitchFamily="2" charset="0"/>
                <a:ea typeface="Poppins"/>
                <a:cs typeface="Poppins" panose="00000500000000000000" pitchFamily="2" charset="0"/>
                <a:sym typeface="Poppins"/>
              </a:rPr>
              <a:t>Conducting</a:t>
            </a:r>
            <a:r>
              <a:rPr lang="en-US" sz="2800" b="1" dirty="0">
                <a:solidFill>
                  <a:srgbClr val="504959"/>
                </a:solidFill>
                <a:latin typeface="Poppins" panose="00000500000000000000" pitchFamily="2" charset="0"/>
                <a:ea typeface="Poppins Bold"/>
                <a:cs typeface="Poppins" panose="00000500000000000000" pitchFamily="2" charset="0"/>
                <a:sym typeface="Poppins Bold"/>
              </a:rPr>
              <a:t> inspections</a:t>
            </a:r>
            <a:r>
              <a:rPr lang="en-US" sz="2800" dirty="0">
                <a:solidFill>
                  <a:srgbClr val="504959"/>
                </a:solidFill>
                <a:latin typeface="Poppins" panose="00000500000000000000" pitchFamily="2" charset="0"/>
                <a:ea typeface="Poppins"/>
                <a:cs typeface="Poppins" panose="00000500000000000000" pitchFamily="2" charset="0"/>
                <a:sym typeface="Poppins"/>
              </a:rPr>
              <a:t> and providing </a:t>
            </a:r>
            <a:r>
              <a:rPr lang="en-US" sz="2800" b="1" dirty="0">
                <a:solidFill>
                  <a:srgbClr val="504959"/>
                </a:solidFill>
                <a:latin typeface="Poppins" panose="00000500000000000000" pitchFamily="2" charset="0"/>
                <a:ea typeface="Poppins Bold"/>
                <a:cs typeface="Poppins" panose="00000500000000000000" pitchFamily="2" charset="0"/>
                <a:sym typeface="Poppins Bold"/>
              </a:rPr>
              <a:t>recommendations</a:t>
            </a:r>
            <a:r>
              <a:rPr lang="en-US" sz="2800" dirty="0">
                <a:solidFill>
                  <a:srgbClr val="504959"/>
                </a:solidFill>
                <a:latin typeface="Poppins" panose="00000500000000000000" pitchFamily="2" charset="0"/>
                <a:ea typeface="Poppins"/>
                <a:cs typeface="Poppins" panose="00000500000000000000" pitchFamily="2" charset="0"/>
                <a:sym typeface="Poppins"/>
              </a:rPr>
              <a:t> to protect those using geriatric services, assess the quality of care, and identify areas for improvement</a:t>
            </a:r>
          </a:p>
          <a:p>
            <a:pPr marL="457200" indent="-457200">
              <a:lnSpc>
                <a:spcPts val="4900"/>
              </a:lnSpc>
              <a:buFont typeface="Arial" panose="020B0604020202020204" pitchFamily="34" charset="0"/>
              <a:buChar char="•"/>
            </a:pPr>
            <a:endParaRPr lang="en-US" sz="2800" dirty="0">
              <a:solidFill>
                <a:srgbClr val="504959"/>
              </a:solidFill>
              <a:latin typeface="Poppins" panose="00000500000000000000" pitchFamily="2" charset="0"/>
              <a:ea typeface="Poppins"/>
              <a:cs typeface="Poppins" panose="00000500000000000000" pitchFamily="2" charset="0"/>
              <a:sym typeface="Poppins"/>
            </a:endParaRPr>
          </a:p>
          <a:p>
            <a:pPr marL="457200" indent="-457200">
              <a:lnSpc>
                <a:spcPts val="4900"/>
              </a:lnSpc>
              <a:buFont typeface="Arial" panose="020B0604020202020204" pitchFamily="34" charset="0"/>
              <a:buChar char="•"/>
            </a:pPr>
            <a:r>
              <a:rPr lang="en-US" sz="2800" dirty="0">
                <a:solidFill>
                  <a:srgbClr val="504959"/>
                </a:solidFill>
                <a:latin typeface="Poppins" panose="00000500000000000000" pitchFamily="2" charset="0"/>
                <a:ea typeface="Poppins"/>
                <a:cs typeface="Poppins" panose="00000500000000000000" pitchFamily="2" charset="0"/>
                <a:sym typeface="Poppins"/>
              </a:rPr>
              <a:t> Ensuring and promoting the rights and </a:t>
            </a:r>
            <a:r>
              <a:rPr lang="en-US" sz="2800" b="1" dirty="0">
                <a:solidFill>
                  <a:srgbClr val="504959"/>
                </a:solidFill>
                <a:latin typeface="Poppins" panose="00000500000000000000" pitchFamily="2" charset="0"/>
                <a:ea typeface="Poppins Bold"/>
                <a:cs typeface="Poppins" panose="00000500000000000000" pitchFamily="2" charset="0"/>
                <a:sym typeface="Poppins Bold"/>
              </a:rPr>
              <a:t>well-being</a:t>
            </a:r>
            <a:r>
              <a:rPr lang="en-US" sz="2800" dirty="0">
                <a:solidFill>
                  <a:srgbClr val="504959"/>
                </a:solidFill>
                <a:latin typeface="Poppins" panose="00000500000000000000" pitchFamily="2" charset="0"/>
                <a:ea typeface="Poppins"/>
                <a:cs typeface="Poppins" panose="00000500000000000000" pitchFamily="2" charset="0"/>
                <a:sym typeface="Poppins"/>
              </a:rPr>
              <a:t> of older persons</a:t>
            </a:r>
          </a:p>
          <a:p>
            <a:pPr>
              <a:lnSpc>
                <a:spcPts val="4900"/>
              </a:lnSpc>
              <a:spcBef>
                <a:spcPct val="0"/>
              </a:spcBef>
            </a:pPr>
            <a:r>
              <a:rPr lang="en-US" sz="4000" dirty="0">
                <a:solidFill>
                  <a:srgbClr val="2C1E3F"/>
                </a:solidFill>
                <a:latin typeface="Poppins"/>
                <a:ea typeface="Poppins"/>
                <a:cs typeface="Poppins"/>
                <a:sym typeface="Poppins"/>
              </a:rPr>
              <a:t>     </a:t>
            </a:r>
          </a:p>
          <a:p>
            <a:pPr algn="just">
              <a:lnSpc>
                <a:spcPct val="150000"/>
              </a:lnSpc>
            </a:pPr>
            <a:endParaRPr lang="en-US" sz="3000" spc="-150" dirty="0">
              <a:solidFill>
                <a:srgbClr val="000000"/>
              </a:solidFill>
              <a:latin typeface="Poppins"/>
              <a:ea typeface="Poppins"/>
              <a:cs typeface="Poppins"/>
              <a:sym typeface="Poppins"/>
            </a:endParaRPr>
          </a:p>
          <a:p>
            <a:pPr marL="835026" lvl="2" algn="just">
              <a:lnSpc>
                <a:spcPct val="150000"/>
              </a:lnSpc>
            </a:pPr>
            <a:r>
              <a:rPr lang="en-US" sz="3000" spc="-150" dirty="0">
                <a:solidFill>
                  <a:srgbClr val="000000"/>
                </a:solidFill>
                <a:latin typeface="Poppins"/>
                <a:ea typeface="Poppins"/>
                <a:cs typeface="Poppins"/>
                <a:sym typeface="Poppins"/>
              </a:rPr>
              <a:t>		</a:t>
            </a:r>
          </a:p>
        </p:txBody>
      </p:sp>
      <p:sp>
        <p:nvSpPr>
          <p:cNvPr id="8" name="TextBox 8">
            <a:extLst>
              <a:ext uri="{FF2B5EF4-FFF2-40B4-BE49-F238E27FC236}">
                <a16:creationId xmlns:a16="http://schemas.microsoft.com/office/drawing/2014/main" id="{DD8E8036-0D83-2018-28D1-3596162A7924}"/>
              </a:ext>
            </a:extLst>
          </p:cNvPr>
          <p:cNvSpPr txBox="1"/>
          <p:nvPr/>
        </p:nvSpPr>
        <p:spPr>
          <a:xfrm>
            <a:off x="0" y="1028700"/>
            <a:ext cx="18288000" cy="653512"/>
          </a:xfrm>
          <a:prstGeom prst="rect">
            <a:avLst/>
          </a:prstGeom>
        </p:spPr>
        <p:txBody>
          <a:bodyPr wrap="square" lIns="0" tIns="0" rIns="0" bIns="0" rtlCol="0" anchor="t">
            <a:spAutoFit/>
          </a:bodyPr>
          <a:lstStyle/>
          <a:p>
            <a:pPr>
              <a:lnSpc>
                <a:spcPts val="5599"/>
              </a:lnSpc>
              <a:spcBef>
                <a:spcPct val="0"/>
              </a:spcBef>
            </a:pPr>
            <a:r>
              <a:rPr lang="en-US" sz="3200" b="1" dirty="0">
                <a:solidFill>
                  <a:srgbClr val="A46990"/>
                </a:solidFill>
                <a:latin typeface="Poppins" panose="00000500000000000000" pitchFamily="2" charset="0"/>
                <a:ea typeface="Poppins Bold"/>
                <a:cs typeface="Poppins" panose="00000500000000000000" pitchFamily="2" charset="0"/>
                <a:sym typeface="Poppins Bold"/>
              </a:rPr>
              <a:t>	Functions of the Authority</a:t>
            </a:r>
          </a:p>
        </p:txBody>
      </p:sp>
    </p:spTree>
    <p:extLst>
      <p:ext uri="{BB962C8B-B14F-4D97-AF65-F5344CB8AC3E}">
        <p14:creationId xmlns:p14="http://schemas.microsoft.com/office/powerpoint/2010/main" val="17743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97E80F-54EE-12AD-9DD3-D10CBD0A8285}"/>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447" y="831228"/>
            <a:ext cx="8613284" cy="8613283"/>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erson in a suit speaking into a microphone&#10;&#10;Description automatically generated">
            <a:extLst>
              <a:ext uri="{FF2B5EF4-FFF2-40B4-BE49-F238E27FC236}">
                <a16:creationId xmlns:a16="http://schemas.microsoft.com/office/drawing/2014/main" id="{9051C659-11BF-0F9D-1DC8-AEF3B890AFBE}"/>
              </a:ext>
            </a:extLst>
          </p:cNvPr>
          <p:cNvPicPr>
            <a:picLocks noChangeAspect="1"/>
          </p:cNvPicPr>
          <p:nvPr/>
        </p:nvPicPr>
        <p:blipFill>
          <a:blip r:embed="rId3">
            <a:extLst>
              <a:ext uri="{28A0092B-C50C-407E-A947-70E740481C1C}">
                <a14:useLocalDpi xmlns:a14="http://schemas.microsoft.com/office/drawing/2010/main" val="0"/>
              </a:ext>
            </a:extLst>
          </a:blip>
          <a:srcRect l="25125" r="25874" b="-1"/>
          <a:stretch/>
        </p:blipFill>
        <p:spPr>
          <a:xfrm>
            <a:off x="1548729" y="1949683"/>
            <a:ext cx="6484718" cy="648471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9"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434" y="1055518"/>
            <a:ext cx="257272" cy="257273"/>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1"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129" y="2344044"/>
            <a:ext cx="236318" cy="236317"/>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7" name="TextBox 7">
            <a:extLst>
              <a:ext uri="{FF2B5EF4-FFF2-40B4-BE49-F238E27FC236}">
                <a16:creationId xmlns:a16="http://schemas.microsoft.com/office/drawing/2014/main" id="{C6BC3F40-0B76-3F97-BA1B-0B0D59349257}"/>
              </a:ext>
            </a:extLst>
          </p:cNvPr>
          <p:cNvSpPr txBox="1"/>
          <p:nvPr/>
        </p:nvSpPr>
        <p:spPr>
          <a:xfrm>
            <a:off x="9548323" y="0"/>
            <a:ext cx="7830920" cy="10287000"/>
          </a:xfrm>
          <a:prstGeom prst="rect">
            <a:avLst/>
          </a:prstGeom>
        </p:spPr>
        <p:txBody>
          <a:bodyPr vert="horz" lIns="91440" tIns="45720" rIns="91440" bIns="45720" rtlCol="0" anchor="t">
            <a:noAutofit/>
          </a:bodyPr>
          <a:lstStyle/>
          <a:p>
            <a:pPr algn="just">
              <a:spcAft>
                <a:spcPts val="600"/>
              </a:spcAft>
            </a:pPr>
            <a:endParaRPr lang="en-US" sz="2400" dirty="0">
              <a:solidFill>
                <a:srgbClr val="504959"/>
              </a:solidFill>
              <a:latin typeface="Poppins" panose="00000500000000000000" pitchFamily="2" charset="0"/>
              <a:cs typeface="Poppins" panose="00000500000000000000" pitchFamily="2" charset="0"/>
              <a:sym typeface="Poppins Bold"/>
            </a:endParaRPr>
          </a:p>
          <a:p>
            <a:pPr algn="just">
              <a:spcAft>
                <a:spcPts val="600"/>
              </a:spcAft>
            </a:pPr>
            <a:endParaRPr lang="en-US" sz="2400" dirty="0">
              <a:solidFill>
                <a:srgbClr val="504959"/>
              </a:solidFill>
              <a:latin typeface="Poppins" panose="00000500000000000000" pitchFamily="2" charset="0"/>
              <a:cs typeface="Poppins" panose="00000500000000000000" pitchFamily="2" charset="0"/>
              <a:sym typeface="Poppins Bold"/>
            </a:endParaRPr>
          </a:p>
          <a:p>
            <a:pPr algn="just">
              <a:spcAft>
                <a:spcPts val="600"/>
              </a:spcAft>
            </a:pPr>
            <a:r>
              <a:rPr lang="en-US" sz="2800" b="1" dirty="0">
                <a:solidFill>
                  <a:srgbClr val="504959"/>
                </a:solidFill>
                <a:latin typeface="Poppins" panose="00000500000000000000" pitchFamily="2" charset="0"/>
                <a:cs typeface="Poppins" panose="00000500000000000000" pitchFamily="2" charset="0"/>
                <a:sym typeface="Poppins Bold"/>
              </a:rPr>
              <a:t>Reason:  </a:t>
            </a:r>
          </a:p>
          <a:p>
            <a:pPr marL="457200" indent="-457200" algn="just">
              <a:spcAft>
                <a:spcPts val="600"/>
              </a:spcAft>
              <a:buFont typeface="Arial" panose="020B0604020202020204" pitchFamily="34" charset="0"/>
              <a:buChar char="•"/>
            </a:pPr>
            <a:r>
              <a:rPr lang="en-US" sz="2800" dirty="0">
                <a:solidFill>
                  <a:srgbClr val="504959"/>
                </a:solidFill>
                <a:latin typeface="Poppins" panose="00000500000000000000" pitchFamily="2" charset="0"/>
                <a:cs typeface="Poppins" panose="00000500000000000000" pitchFamily="2" charset="0"/>
                <a:sym typeface="Poppins Bold"/>
              </a:rPr>
              <a:t>Loneliness</a:t>
            </a:r>
          </a:p>
          <a:p>
            <a:pPr algn="just">
              <a:spcAft>
                <a:spcPts val="600"/>
              </a:spcAft>
            </a:pPr>
            <a:endParaRPr lang="en-US" sz="2800" spc="-150" dirty="0">
              <a:solidFill>
                <a:srgbClr val="504959"/>
              </a:solidFill>
              <a:latin typeface="Poppins" panose="00000500000000000000" pitchFamily="2" charset="0"/>
              <a:cs typeface="Poppins" panose="00000500000000000000" pitchFamily="2" charset="0"/>
              <a:sym typeface="Poppins Bold"/>
            </a:endParaRPr>
          </a:p>
          <a:p>
            <a:pPr algn="just">
              <a:spcAft>
                <a:spcPts val="600"/>
              </a:spcAft>
            </a:pPr>
            <a:r>
              <a:rPr lang="en-US" sz="2800" b="1" spc="-150" dirty="0">
                <a:solidFill>
                  <a:srgbClr val="504959"/>
                </a:solidFill>
                <a:latin typeface="Poppins" panose="00000500000000000000" pitchFamily="2" charset="0"/>
                <a:cs typeface="Poppins" panose="00000500000000000000" pitchFamily="2" charset="0"/>
                <a:sym typeface="Poppins Bold"/>
              </a:rPr>
              <a:t>Expectations:  </a:t>
            </a:r>
          </a:p>
          <a:p>
            <a:pPr marL="457200" indent="-457200" algn="just">
              <a:spcAft>
                <a:spcPts val="600"/>
              </a:spcAft>
              <a:buFont typeface="Arial" panose="020B0604020202020204" pitchFamily="34" charset="0"/>
              <a:buChar char="•"/>
            </a:pPr>
            <a:r>
              <a:rPr lang="en-US" sz="2800" spc="-150" dirty="0">
                <a:solidFill>
                  <a:srgbClr val="504959"/>
                </a:solidFill>
                <a:latin typeface="Poppins" panose="00000500000000000000" pitchFamily="2" charset="0"/>
                <a:cs typeface="Poppins" panose="00000500000000000000" pitchFamily="2" charset="0"/>
                <a:sym typeface="Poppins Bold"/>
              </a:rPr>
              <a:t>Meet new people, social interaction</a:t>
            </a:r>
          </a:p>
          <a:p>
            <a:pPr algn="just">
              <a:spcAft>
                <a:spcPts val="600"/>
              </a:spcAft>
            </a:pPr>
            <a:endParaRPr lang="en-US" sz="2800" spc="-150" dirty="0">
              <a:solidFill>
                <a:srgbClr val="504959"/>
              </a:solidFill>
              <a:latin typeface="Poppins" panose="00000500000000000000" pitchFamily="2" charset="0"/>
              <a:cs typeface="Poppins" panose="00000500000000000000" pitchFamily="2" charset="0"/>
              <a:sym typeface="Poppins Bold"/>
            </a:endParaRPr>
          </a:p>
          <a:p>
            <a:pPr algn="just">
              <a:spcAft>
                <a:spcPts val="600"/>
              </a:spcAft>
            </a:pPr>
            <a:r>
              <a:rPr lang="en-US" sz="2800" b="1" spc="-150" dirty="0">
                <a:solidFill>
                  <a:srgbClr val="504959"/>
                </a:solidFill>
                <a:latin typeface="Poppins" panose="00000500000000000000" pitchFamily="2" charset="0"/>
                <a:cs typeface="Poppins" panose="00000500000000000000" pitchFamily="2" charset="0"/>
                <a:sym typeface="Poppins Bold"/>
              </a:rPr>
              <a:t>Reality: </a:t>
            </a:r>
          </a:p>
          <a:p>
            <a:pPr marL="457200" indent="-457200" algn="just">
              <a:spcAft>
                <a:spcPts val="600"/>
              </a:spcAft>
              <a:buFont typeface="Arial" panose="020B0604020202020204" pitchFamily="34" charset="0"/>
              <a:buChar char="•"/>
            </a:pPr>
            <a:r>
              <a:rPr lang="en-GB" sz="2800" dirty="0">
                <a:solidFill>
                  <a:srgbClr val="504959"/>
                </a:solidFill>
                <a:latin typeface="Poppins" panose="00000500000000000000" pitchFamily="2" charset="0"/>
                <a:cs typeface="Poppins" panose="00000500000000000000" pitchFamily="2" charset="0"/>
              </a:rPr>
              <a:t>Built new friendships with other residents and staff</a:t>
            </a:r>
          </a:p>
          <a:p>
            <a:pPr marL="457200" indent="-457200" algn="just">
              <a:spcAft>
                <a:spcPts val="600"/>
              </a:spcAft>
              <a:buFont typeface="Arial" panose="020B0604020202020204" pitchFamily="34" charset="0"/>
              <a:buChar char="•"/>
            </a:pPr>
            <a:r>
              <a:rPr lang="en-GB" sz="2800" dirty="0">
                <a:solidFill>
                  <a:srgbClr val="504959"/>
                </a:solidFill>
                <a:latin typeface="Poppins" panose="00000500000000000000" pitchFamily="2" charset="0"/>
                <a:cs typeface="Poppins" panose="00000500000000000000" pitchFamily="2" charset="0"/>
              </a:rPr>
              <a:t>His children feel reassured knowing he is content</a:t>
            </a:r>
          </a:p>
          <a:p>
            <a:pPr marL="457200" indent="-457200" algn="just">
              <a:spcAft>
                <a:spcPts val="600"/>
              </a:spcAft>
              <a:buFont typeface="Arial" panose="020B0604020202020204" pitchFamily="34" charset="0"/>
              <a:buChar char="•"/>
            </a:pPr>
            <a:r>
              <a:rPr lang="en-US" sz="2800" spc="-150" dirty="0">
                <a:solidFill>
                  <a:srgbClr val="504959"/>
                </a:solidFill>
                <a:latin typeface="Poppins" panose="00000500000000000000" pitchFamily="2" charset="0"/>
                <a:cs typeface="Poppins" panose="00000500000000000000" pitchFamily="2" charset="0"/>
                <a:sym typeface="Poppins Bold"/>
              </a:rPr>
              <a:t>Forms part of the older persons committee at the care home</a:t>
            </a:r>
          </a:p>
          <a:p>
            <a:pPr algn="just">
              <a:spcAft>
                <a:spcPts val="600"/>
              </a:spcAft>
            </a:pPr>
            <a:endParaRPr lang="en-US" sz="2800" spc="-150" dirty="0">
              <a:solidFill>
                <a:srgbClr val="504959"/>
              </a:solidFill>
              <a:latin typeface="Poppins" panose="00000500000000000000" pitchFamily="2" charset="0"/>
              <a:cs typeface="Poppins" panose="00000500000000000000" pitchFamily="2" charset="0"/>
              <a:sym typeface="Poppins Bold"/>
            </a:endParaRPr>
          </a:p>
          <a:p>
            <a:pPr algn="just">
              <a:spcAft>
                <a:spcPts val="600"/>
              </a:spcAft>
            </a:pPr>
            <a:r>
              <a:rPr lang="en-US" sz="2800" b="1" spc="-150" dirty="0">
                <a:solidFill>
                  <a:srgbClr val="504959"/>
                </a:solidFill>
                <a:latin typeface="Poppins" panose="00000500000000000000" pitchFamily="2" charset="0"/>
                <a:cs typeface="Poppins" panose="00000500000000000000" pitchFamily="2" charset="0"/>
                <a:sym typeface="Poppins Bold"/>
              </a:rPr>
              <a:t>Suggestions:</a:t>
            </a:r>
          </a:p>
          <a:p>
            <a:pPr marL="457200" indent="-457200" algn="just">
              <a:spcAft>
                <a:spcPts val="600"/>
              </a:spcAft>
              <a:buFont typeface="Arial" panose="020B0604020202020204" pitchFamily="34" charset="0"/>
              <a:buChar char="•"/>
            </a:pPr>
            <a:r>
              <a:rPr lang="en-US" sz="2800" spc="-150" dirty="0">
                <a:solidFill>
                  <a:srgbClr val="504959"/>
                </a:solidFill>
                <a:latin typeface="Poppins" panose="00000500000000000000" pitchFamily="2" charset="0"/>
                <a:cs typeface="Poppins" panose="00000500000000000000" pitchFamily="2" charset="0"/>
                <a:sym typeface="Poppins Bold"/>
              </a:rPr>
              <a:t>Older persons should embrace the mindset that life goes on and doesn’t end when they move into a care home</a:t>
            </a:r>
            <a:endParaRPr lang="en-US" sz="2800" spc="-150" dirty="0">
              <a:solidFill>
                <a:srgbClr val="504959"/>
              </a:solidFill>
              <a:latin typeface="Poppins" panose="00000500000000000000" pitchFamily="2" charset="0"/>
              <a:cs typeface="Poppins" panose="00000500000000000000" pitchFamily="2" charset="0"/>
              <a:sym typeface="Poppins"/>
            </a:endParaRPr>
          </a:p>
        </p:txBody>
      </p:sp>
      <p:sp>
        <p:nvSpPr>
          <p:cNvPr id="2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1223" y="8662623"/>
            <a:ext cx="168639" cy="168639"/>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5"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379243" y="5428908"/>
            <a:ext cx="0" cy="4858092"/>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AutoShape 2">
            <a:extLst>
              <a:ext uri="{FF2B5EF4-FFF2-40B4-BE49-F238E27FC236}">
                <a16:creationId xmlns:a16="http://schemas.microsoft.com/office/drawing/2014/main" id="{3BC8399B-D9AC-4824-3427-92EC1F8C395C}"/>
              </a:ext>
            </a:extLst>
          </p:cNvPr>
          <p:cNvSpPr/>
          <p:nvPr/>
        </p:nvSpPr>
        <p:spPr>
          <a:xfrm flipH="1">
            <a:off x="1028720" y="2186817"/>
            <a:ext cx="0" cy="0"/>
          </a:xfrm>
          <a:prstGeom prst="line">
            <a:avLst/>
          </a:prstGeom>
          <a:ln w="19050" cap="flat">
            <a:solidFill>
              <a:srgbClr val="BE8F8F"/>
            </a:solidFill>
            <a:prstDash val="solid"/>
            <a:headEnd type="none" w="sm" len="sm"/>
            <a:tailEnd type="none" w="sm" len="sm"/>
          </a:ln>
        </p:spPr>
        <p:txBody>
          <a:bodyPr/>
          <a:lstStyle/>
          <a:p>
            <a:endParaRPr lang="en-GB"/>
          </a:p>
        </p:txBody>
      </p:sp>
      <p:sp>
        <p:nvSpPr>
          <p:cNvPr id="6" name="Freeform 6">
            <a:extLst>
              <a:ext uri="{FF2B5EF4-FFF2-40B4-BE49-F238E27FC236}">
                <a16:creationId xmlns:a16="http://schemas.microsoft.com/office/drawing/2014/main" id="{3F05A651-7410-E46D-D973-827EA174DD83}"/>
              </a:ext>
            </a:extLst>
          </p:cNvPr>
          <p:cNvSpPr/>
          <p:nvPr/>
        </p:nvSpPr>
        <p:spPr>
          <a:xfrm>
            <a:off x="16024202" y="321510"/>
            <a:ext cx="1885225" cy="1699844"/>
          </a:xfrm>
          <a:custGeom>
            <a:avLst/>
            <a:gdLst/>
            <a:ahLst/>
            <a:cxnLst/>
            <a:rect l="l" t="t" r="r" b="b"/>
            <a:pathLst>
              <a:path w="1885225" h="1699844">
                <a:moveTo>
                  <a:pt x="0" y="0"/>
                </a:moveTo>
                <a:lnTo>
                  <a:pt x="1885225" y="0"/>
                </a:lnTo>
                <a:lnTo>
                  <a:pt x="1885225" y="1699844"/>
                </a:lnTo>
                <a:lnTo>
                  <a:pt x="0" y="1699844"/>
                </a:lnTo>
                <a:lnTo>
                  <a:pt x="0" y="0"/>
                </a:lnTo>
                <a:close/>
              </a:path>
            </a:pathLst>
          </a:custGeom>
          <a:blipFill>
            <a:blip r:embed="rId4"/>
            <a:stretch>
              <a:fillRect/>
            </a:stretch>
          </a:blipFill>
        </p:spPr>
        <p:txBody>
          <a:bodyPr/>
          <a:lstStyle/>
          <a:p>
            <a:endParaRPr lang="en-GB"/>
          </a:p>
        </p:txBody>
      </p:sp>
      <p:sp>
        <p:nvSpPr>
          <p:cNvPr id="4" name="Oval 3">
            <a:extLst>
              <a:ext uri="{FF2B5EF4-FFF2-40B4-BE49-F238E27FC236}">
                <a16:creationId xmlns:a16="http://schemas.microsoft.com/office/drawing/2014/main" id="{E143686F-DBC5-918D-5A4B-CCF692379792}"/>
              </a:ext>
            </a:extLst>
          </p:cNvPr>
          <p:cNvSpPr/>
          <p:nvPr/>
        </p:nvSpPr>
        <p:spPr>
          <a:xfrm>
            <a:off x="3168579" y="8440066"/>
            <a:ext cx="3245019" cy="998781"/>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1"/>
          <a:lstStyle/>
          <a:p>
            <a:pPr algn="ctr"/>
            <a:r>
              <a:rPr lang="en-GB" sz="4000" b="1" dirty="0">
                <a:solidFill>
                  <a:schemeClr val="bg1"/>
                </a:solidFill>
                <a:latin typeface="Poppins" panose="00000500000000000000" pitchFamily="2" charset="0"/>
                <a:cs typeface="Poppins" panose="00000500000000000000" pitchFamily="2" charset="0"/>
              </a:rPr>
              <a:t>Charles</a:t>
            </a:r>
          </a:p>
        </p:txBody>
      </p:sp>
      <p:sp>
        <p:nvSpPr>
          <p:cNvPr id="3" name="Freeform 6">
            <a:extLst>
              <a:ext uri="{FF2B5EF4-FFF2-40B4-BE49-F238E27FC236}">
                <a16:creationId xmlns:a16="http://schemas.microsoft.com/office/drawing/2014/main" id="{3E4D9AAB-AEB8-7683-12EF-820722161C94}"/>
              </a:ext>
            </a:extLst>
          </p:cNvPr>
          <p:cNvSpPr/>
          <p:nvPr/>
        </p:nvSpPr>
        <p:spPr>
          <a:xfrm>
            <a:off x="14327549" y="9435383"/>
            <a:ext cx="2649538" cy="797234"/>
          </a:xfrm>
          <a:custGeom>
            <a:avLst/>
            <a:gdLst/>
            <a:ahLst/>
            <a:cxnLst/>
            <a:rect l="l" t="t" r="r" b="b"/>
            <a:pathLst>
              <a:path w="4618038" h="1587450">
                <a:moveTo>
                  <a:pt x="0" y="0"/>
                </a:moveTo>
                <a:lnTo>
                  <a:pt x="4618038" y="0"/>
                </a:lnTo>
                <a:lnTo>
                  <a:pt x="4618038" y="1587450"/>
                </a:lnTo>
                <a:lnTo>
                  <a:pt x="0" y="1587450"/>
                </a:lnTo>
                <a:lnTo>
                  <a:pt x="0" y="0"/>
                </a:lnTo>
                <a:close/>
              </a:path>
            </a:pathLst>
          </a:custGeom>
          <a:blipFill>
            <a:blip r:embed="rId5"/>
            <a:stretch>
              <a:fillRect/>
            </a:stretch>
          </a:blipFill>
        </p:spPr>
        <p:txBody>
          <a:bodyPr/>
          <a:lstStyle/>
          <a:p>
            <a:endParaRPr lang="en-GB"/>
          </a:p>
        </p:txBody>
      </p:sp>
    </p:spTree>
    <p:extLst>
      <p:ext uri="{BB962C8B-B14F-4D97-AF65-F5344CB8AC3E}">
        <p14:creationId xmlns:p14="http://schemas.microsoft.com/office/powerpoint/2010/main" val="167163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5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fade">
                                      <p:cBhvr>
                                        <p:cTn id="27" dur="500"/>
                                        <p:tgtEl>
                                          <p:spTgt spid="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9" end="9"/>
                                            </p:txEl>
                                          </p:spTgt>
                                        </p:tgtEl>
                                        <p:attrNameLst>
                                          <p:attrName>style.visibility</p:attrName>
                                        </p:attrNameLst>
                                      </p:cBhvr>
                                      <p:to>
                                        <p:strVal val="visible"/>
                                      </p:to>
                                    </p:set>
                                    <p:animEffect transition="in" filter="fade">
                                      <p:cBhvr>
                                        <p:cTn id="32" dur="500"/>
                                        <p:tgtEl>
                                          <p:spTgt spid="7">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Effect transition="in" filter="fade">
                                      <p:cBhvr>
                                        <p:cTn id="37" dur="500"/>
                                        <p:tgtEl>
                                          <p:spTgt spid="7">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11" end="11"/>
                                            </p:txEl>
                                          </p:spTgt>
                                        </p:tgtEl>
                                        <p:attrNameLst>
                                          <p:attrName>style.visibility</p:attrName>
                                        </p:attrNameLst>
                                      </p:cBhvr>
                                      <p:to>
                                        <p:strVal val="visible"/>
                                      </p:to>
                                    </p:set>
                                    <p:animEffect transition="in" filter="fade">
                                      <p:cBhvr>
                                        <p:cTn id="42" dur="500"/>
                                        <p:tgtEl>
                                          <p:spTgt spid="7">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13" end="13"/>
                                            </p:txEl>
                                          </p:spTgt>
                                        </p:tgtEl>
                                        <p:attrNameLst>
                                          <p:attrName>style.visibility</p:attrName>
                                        </p:attrNameLst>
                                      </p:cBhvr>
                                      <p:to>
                                        <p:strVal val="visible"/>
                                      </p:to>
                                    </p:set>
                                    <p:animEffect transition="in" filter="fade">
                                      <p:cBhvr>
                                        <p:cTn id="47" dur="500"/>
                                        <p:tgtEl>
                                          <p:spTgt spid="7">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14" end="14"/>
                                            </p:txEl>
                                          </p:spTgt>
                                        </p:tgtEl>
                                        <p:attrNameLst>
                                          <p:attrName>style.visibility</p:attrName>
                                        </p:attrNameLst>
                                      </p:cBhvr>
                                      <p:to>
                                        <p:strVal val="visible"/>
                                      </p:to>
                                    </p:set>
                                    <p:animEffect transition="in" filter="fade">
                                      <p:cBhvr>
                                        <p:cTn id="52" dur="500"/>
                                        <p:tgtEl>
                                          <p:spTgt spid="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97E80F-54EE-12AD-9DD3-D10CBD0A8285}"/>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447" y="831228"/>
            <a:ext cx="8613284" cy="8613283"/>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holding a microphone&#10;&#10;Description automatically generated">
            <a:extLst>
              <a:ext uri="{FF2B5EF4-FFF2-40B4-BE49-F238E27FC236}">
                <a16:creationId xmlns:a16="http://schemas.microsoft.com/office/drawing/2014/main" id="{F632ADE0-1FA7-3FDB-8C84-9F049D94685F}"/>
              </a:ext>
            </a:extLst>
          </p:cNvPr>
          <p:cNvPicPr>
            <a:picLocks noChangeAspect="1"/>
          </p:cNvPicPr>
          <p:nvPr/>
        </p:nvPicPr>
        <p:blipFill>
          <a:blip r:embed="rId3">
            <a:extLst>
              <a:ext uri="{28A0092B-C50C-407E-A947-70E740481C1C}">
                <a14:useLocalDpi xmlns:a14="http://schemas.microsoft.com/office/drawing/2010/main" val="0"/>
              </a:ext>
            </a:extLst>
          </a:blip>
          <a:srcRect l="20750" r="27750"/>
          <a:stretch/>
        </p:blipFill>
        <p:spPr>
          <a:xfrm>
            <a:off x="1505812" y="1852592"/>
            <a:ext cx="6570553" cy="6570554"/>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3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434" y="1055518"/>
            <a:ext cx="257272" cy="257273"/>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3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129" y="2344044"/>
            <a:ext cx="236318" cy="236317"/>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7" name="TextBox 7">
            <a:extLst>
              <a:ext uri="{FF2B5EF4-FFF2-40B4-BE49-F238E27FC236}">
                <a16:creationId xmlns:a16="http://schemas.microsoft.com/office/drawing/2014/main" id="{C6BC3F40-0B76-3F97-BA1B-0B0D59349257}"/>
              </a:ext>
            </a:extLst>
          </p:cNvPr>
          <p:cNvSpPr txBox="1"/>
          <p:nvPr/>
        </p:nvSpPr>
        <p:spPr>
          <a:xfrm>
            <a:off x="9730692" y="3243504"/>
            <a:ext cx="6293510" cy="4370808"/>
          </a:xfrm>
          <a:prstGeom prst="rect">
            <a:avLst/>
          </a:prstGeom>
        </p:spPr>
        <p:txBody>
          <a:bodyPr vert="horz" lIns="91440" tIns="45720" rIns="91440" bIns="45720" rtlCol="0" anchor="t">
            <a:normAutofit/>
          </a:bodyPr>
          <a:lstStyle/>
          <a:p>
            <a:pPr>
              <a:lnSpc>
                <a:spcPct val="90000"/>
              </a:lnSpc>
              <a:spcAft>
                <a:spcPts val="600"/>
              </a:spcAft>
            </a:pPr>
            <a:endParaRPr lang="en-US" sz="2800" spc="-150" dirty="0">
              <a:solidFill>
                <a:schemeClr val="tx1">
                  <a:alpha val="80000"/>
                </a:schemeClr>
              </a:solidFill>
              <a:latin typeface="Poppins" panose="00000500000000000000" pitchFamily="2" charset="0"/>
              <a:cs typeface="Poppins" panose="00000500000000000000" pitchFamily="2" charset="0"/>
              <a:sym typeface="Poppins"/>
            </a:endParaRPr>
          </a:p>
        </p:txBody>
      </p:sp>
      <p:sp>
        <p:nvSpPr>
          <p:cNvPr id="3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1223" y="8662623"/>
            <a:ext cx="168639" cy="168639"/>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4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379243" y="5428908"/>
            <a:ext cx="0" cy="4858092"/>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AutoShape 2">
            <a:extLst>
              <a:ext uri="{FF2B5EF4-FFF2-40B4-BE49-F238E27FC236}">
                <a16:creationId xmlns:a16="http://schemas.microsoft.com/office/drawing/2014/main" id="{3BC8399B-D9AC-4824-3427-92EC1F8C395C}"/>
              </a:ext>
            </a:extLst>
          </p:cNvPr>
          <p:cNvSpPr/>
          <p:nvPr/>
        </p:nvSpPr>
        <p:spPr>
          <a:xfrm flipH="1">
            <a:off x="1028720" y="2186817"/>
            <a:ext cx="0" cy="0"/>
          </a:xfrm>
          <a:prstGeom prst="line">
            <a:avLst/>
          </a:prstGeom>
          <a:ln w="19050" cap="flat">
            <a:solidFill>
              <a:srgbClr val="BE8F8F"/>
            </a:solidFill>
            <a:prstDash val="solid"/>
            <a:headEnd type="none" w="sm" len="sm"/>
            <a:tailEnd type="none" w="sm" len="sm"/>
          </a:ln>
        </p:spPr>
        <p:txBody>
          <a:bodyPr/>
          <a:lstStyle/>
          <a:p>
            <a:endParaRPr lang="en-GB"/>
          </a:p>
        </p:txBody>
      </p:sp>
      <p:sp>
        <p:nvSpPr>
          <p:cNvPr id="6" name="Freeform 6">
            <a:extLst>
              <a:ext uri="{FF2B5EF4-FFF2-40B4-BE49-F238E27FC236}">
                <a16:creationId xmlns:a16="http://schemas.microsoft.com/office/drawing/2014/main" id="{3F05A651-7410-E46D-D973-827EA174DD83}"/>
              </a:ext>
            </a:extLst>
          </p:cNvPr>
          <p:cNvSpPr/>
          <p:nvPr/>
        </p:nvSpPr>
        <p:spPr>
          <a:xfrm>
            <a:off x="16024202" y="321510"/>
            <a:ext cx="1885225" cy="1699844"/>
          </a:xfrm>
          <a:custGeom>
            <a:avLst/>
            <a:gdLst/>
            <a:ahLst/>
            <a:cxnLst/>
            <a:rect l="l" t="t" r="r" b="b"/>
            <a:pathLst>
              <a:path w="1885225" h="1699844">
                <a:moveTo>
                  <a:pt x="0" y="0"/>
                </a:moveTo>
                <a:lnTo>
                  <a:pt x="1885225" y="0"/>
                </a:lnTo>
                <a:lnTo>
                  <a:pt x="1885225" y="1699844"/>
                </a:lnTo>
                <a:lnTo>
                  <a:pt x="0" y="1699844"/>
                </a:lnTo>
                <a:lnTo>
                  <a:pt x="0" y="0"/>
                </a:lnTo>
                <a:close/>
              </a:path>
            </a:pathLst>
          </a:custGeom>
          <a:blipFill>
            <a:blip r:embed="rId4"/>
            <a:stretch>
              <a:fillRect/>
            </a:stretch>
          </a:blipFill>
        </p:spPr>
        <p:txBody>
          <a:bodyPr/>
          <a:lstStyle/>
          <a:p>
            <a:endParaRPr lang="en-GB"/>
          </a:p>
        </p:txBody>
      </p:sp>
      <p:sp>
        <p:nvSpPr>
          <p:cNvPr id="3" name="TextBox 7">
            <a:extLst>
              <a:ext uri="{FF2B5EF4-FFF2-40B4-BE49-F238E27FC236}">
                <a16:creationId xmlns:a16="http://schemas.microsoft.com/office/drawing/2014/main" id="{BC99D2C8-D638-F078-C4D0-3AFDCADB5A25}"/>
              </a:ext>
            </a:extLst>
          </p:cNvPr>
          <p:cNvSpPr txBox="1"/>
          <p:nvPr/>
        </p:nvSpPr>
        <p:spPr>
          <a:xfrm>
            <a:off x="9486981" y="0"/>
            <a:ext cx="7892259" cy="10286999"/>
          </a:xfrm>
          <a:prstGeom prst="rect">
            <a:avLst/>
          </a:prstGeom>
        </p:spPr>
        <p:txBody>
          <a:bodyPr vert="horz" lIns="91440" tIns="45720" rIns="91440" bIns="45720" rtlCol="0" anchor="t">
            <a:noAutofit/>
          </a:bodyPr>
          <a:lstStyle/>
          <a:p>
            <a:pPr algn="just">
              <a:lnSpc>
                <a:spcPct val="110000"/>
              </a:lnSpc>
              <a:spcAft>
                <a:spcPts val="600"/>
              </a:spcAft>
            </a:pPr>
            <a:endParaRPr lang="en-US" sz="2400" dirty="0">
              <a:solidFill>
                <a:srgbClr val="504959"/>
              </a:solidFill>
              <a:latin typeface="Poppins" panose="00000500000000000000" pitchFamily="2" charset="0"/>
              <a:cs typeface="Poppins" panose="00000500000000000000" pitchFamily="2" charset="0"/>
              <a:sym typeface="Poppins Bold"/>
            </a:endParaRPr>
          </a:p>
          <a:p>
            <a:pPr algn="just">
              <a:spcAft>
                <a:spcPts val="600"/>
              </a:spcAft>
            </a:pPr>
            <a:endParaRPr lang="en-US" sz="2800" dirty="0">
              <a:solidFill>
                <a:srgbClr val="504959"/>
              </a:solidFill>
              <a:latin typeface="Poppins" panose="00000500000000000000" pitchFamily="2" charset="0"/>
              <a:cs typeface="Poppins" panose="00000500000000000000" pitchFamily="2" charset="0"/>
              <a:sym typeface="Poppins Bold"/>
            </a:endParaRPr>
          </a:p>
          <a:p>
            <a:pPr algn="just">
              <a:spcAft>
                <a:spcPts val="600"/>
              </a:spcAft>
            </a:pPr>
            <a:endParaRPr lang="en-US" sz="2800" dirty="0">
              <a:solidFill>
                <a:srgbClr val="504959"/>
              </a:solidFill>
              <a:latin typeface="Poppins" panose="00000500000000000000" pitchFamily="2" charset="0"/>
              <a:cs typeface="Poppins" panose="00000500000000000000" pitchFamily="2" charset="0"/>
              <a:sym typeface="Poppins Bold"/>
            </a:endParaRPr>
          </a:p>
          <a:p>
            <a:pPr algn="just">
              <a:spcAft>
                <a:spcPts val="600"/>
              </a:spcAft>
            </a:pPr>
            <a:r>
              <a:rPr lang="en-US" sz="2800" b="1" dirty="0">
                <a:solidFill>
                  <a:srgbClr val="504959"/>
                </a:solidFill>
                <a:latin typeface="Poppins" panose="00000500000000000000" pitchFamily="2" charset="0"/>
                <a:cs typeface="Poppins" panose="00000500000000000000" pitchFamily="2" charset="0"/>
                <a:sym typeface="Poppins Bold"/>
              </a:rPr>
              <a:t>Reason:  </a:t>
            </a:r>
          </a:p>
          <a:p>
            <a:pPr marL="457200" indent="-457200" algn="just">
              <a:spcAft>
                <a:spcPts val="600"/>
              </a:spcAft>
              <a:buFont typeface="Arial" panose="020B0604020202020204" pitchFamily="34" charset="0"/>
              <a:buChar char="•"/>
            </a:pPr>
            <a:r>
              <a:rPr lang="en-US" sz="2800" dirty="0">
                <a:solidFill>
                  <a:srgbClr val="504959"/>
                </a:solidFill>
                <a:latin typeface="Poppins" panose="00000500000000000000" pitchFamily="2" charset="0"/>
                <a:cs typeface="Poppins" panose="00000500000000000000" pitchFamily="2" charset="0"/>
                <a:sym typeface="Poppins Bold"/>
              </a:rPr>
              <a:t>Recovery following a fall at home</a:t>
            </a:r>
          </a:p>
          <a:p>
            <a:pPr algn="just">
              <a:spcAft>
                <a:spcPts val="600"/>
              </a:spcAft>
            </a:pPr>
            <a:endParaRPr lang="en-US" sz="2800" spc="-150" dirty="0">
              <a:solidFill>
                <a:srgbClr val="504959"/>
              </a:solidFill>
              <a:latin typeface="Poppins" panose="00000500000000000000" pitchFamily="2" charset="0"/>
              <a:cs typeface="Poppins" panose="00000500000000000000" pitchFamily="2" charset="0"/>
              <a:sym typeface="Poppins Bold"/>
            </a:endParaRPr>
          </a:p>
          <a:p>
            <a:pPr algn="just">
              <a:spcAft>
                <a:spcPts val="600"/>
              </a:spcAft>
            </a:pPr>
            <a:r>
              <a:rPr lang="en-US" sz="2800" b="1" spc="-150" dirty="0">
                <a:solidFill>
                  <a:srgbClr val="504959"/>
                </a:solidFill>
                <a:latin typeface="Poppins" panose="00000500000000000000" pitchFamily="2" charset="0"/>
                <a:cs typeface="Poppins" panose="00000500000000000000" pitchFamily="2" charset="0"/>
                <a:sym typeface="Poppins Bold"/>
              </a:rPr>
              <a:t>Expectations:  </a:t>
            </a:r>
          </a:p>
          <a:p>
            <a:pPr marL="457200" indent="-457200" algn="just">
              <a:spcAft>
                <a:spcPts val="600"/>
              </a:spcAft>
              <a:buFont typeface="Arial" panose="020B0604020202020204" pitchFamily="34" charset="0"/>
              <a:buChar char="•"/>
            </a:pPr>
            <a:r>
              <a:rPr lang="en-US" sz="2800" spc="-150" dirty="0">
                <a:solidFill>
                  <a:srgbClr val="504959"/>
                </a:solidFill>
                <a:latin typeface="Poppins" panose="00000500000000000000" pitchFamily="2" charset="0"/>
                <a:cs typeface="Poppins" panose="00000500000000000000" pitchFamily="2" charset="0"/>
                <a:sym typeface="Poppins Bold"/>
              </a:rPr>
              <a:t>To </a:t>
            </a:r>
            <a:r>
              <a:rPr lang="en-GB" sz="2800" dirty="0">
                <a:solidFill>
                  <a:srgbClr val="504959"/>
                </a:solidFill>
                <a:latin typeface="Poppins" panose="00000500000000000000" pitchFamily="2" charset="0"/>
                <a:cs typeface="Poppins" panose="00000500000000000000" pitchFamily="2" charset="0"/>
              </a:rPr>
              <a:t>receive continuous care for her recovery</a:t>
            </a:r>
          </a:p>
          <a:p>
            <a:pPr algn="just">
              <a:spcAft>
                <a:spcPts val="600"/>
              </a:spcAft>
            </a:pPr>
            <a:endParaRPr lang="en-US" sz="2800" spc="-150" dirty="0">
              <a:solidFill>
                <a:srgbClr val="504959"/>
              </a:solidFill>
              <a:latin typeface="Poppins" panose="00000500000000000000" pitchFamily="2" charset="0"/>
              <a:cs typeface="Poppins" panose="00000500000000000000" pitchFamily="2" charset="0"/>
              <a:sym typeface="Poppins Bold"/>
            </a:endParaRPr>
          </a:p>
          <a:p>
            <a:pPr algn="just">
              <a:spcAft>
                <a:spcPts val="600"/>
              </a:spcAft>
            </a:pPr>
            <a:r>
              <a:rPr lang="en-US" sz="2800" b="1" spc="-150" dirty="0">
                <a:solidFill>
                  <a:srgbClr val="504959"/>
                </a:solidFill>
                <a:latin typeface="Poppins" panose="00000500000000000000" pitchFamily="2" charset="0"/>
                <a:cs typeface="Poppins" panose="00000500000000000000" pitchFamily="2" charset="0"/>
                <a:sym typeface="Poppins Bold"/>
              </a:rPr>
              <a:t>Reality: </a:t>
            </a:r>
          </a:p>
          <a:p>
            <a:pPr marL="457200" indent="-457200" algn="just">
              <a:spcAft>
                <a:spcPts val="600"/>
              </a:spcAft>
              <a:buFont typeface="Arial" panose="020B0604020202020204" pitchFamily="34" charset="0"/>
              <a:buChar char="•"/>
            </a:pPr>
            <a:r>
              <a:rPr lang="en-GB" sz="2800" dirty="0">
                <a:solidFill>
                  <a:srgbClr val="504959"/>
                </a:solidFill>
                <a:latin typeface="Poppins" panose="00000500000000000000" pitchFamily="2" charset="0"/>
                <a:cs typeface="Poppins" panose="00000500000000000000" pitchFamily="2" charset="0"/>
              </a:rPr>
              <a:t>Receives excellent care</a:t>
            </a:r>
          </a:p>
          <a:p>
            <a:pPr marL="457200" indent="-457200" algn="just">
              <a:spcAft>
                <a:spcPts val="600"/>
              </a:spcAft>
              <a:buFont typeface="Arial" panose="020B0604020202020204" pitchFamily="34" charset="0"/>
              <a:buChar char="•"/>
            </a:pPr>
            <a:r>
              <a:rPr lang="en-GB" sz="2800" dirty="0">
                <a:solidFill>
                  <a:srgbClr val="504959"/>
                </a:solidFill>
                <a:latin typeface="Poppins" panose="00000500000000000000" pitchFamily="2" charset="0"/>
                <a:cs typeface="Poppins" panose="00000500000000000000" pitchFamily="2" charset="0"/>
              </a:rPr>
              <a:t>Has the freedom to visit her home and spend time with her friends outside of the care home</a:t>
            </a:r>
          </a:p>
          <a:p>
            <a:pPr marL="457200" indent="-457200" algn="just">
              <a:spcAft>
                <a:spcPts val="600"/>
              </a:spcAft>
              <a:buFont typeface="Courier New" panose="02070309020205020404" pitchFamily="49" charset="0"/>
              <a:buChar char="o"/>
            </a:pPr>
            <a:endParaRPr lang="en-GB" sz="2800" spc="-150" dirty="0">
              <a:solidFill>
                <a:srgbClr val="504959"/>
              </a:solidFill>
              <a:latin typeface="Poppins" panose="00000500000000000000" pitchFamily="2" charset="0"/>
              <a:cs typeface="Poppins" panose="00000500000000000000" pitchFamily="2" charset="0"/>
              <a:sym typeface="Poppins"/>
            </a:endParaRPr>
          </a:p>
        </p:txBody>
      </p:sp>
      <p:sp>
        <p:nvSpPr>
          <p:cNvPr id="5" name="Oval 4">
            <a:extLst>
              <a:ext uri="{FF2B5EF4-FFF2-40B4-BE49-F238E27FC236}">
                <a16:creationId xmlns:a16="http://schemas.microsoft.com/office/drawing/2014/main" id="{2DECFE10-0E6D-0F87-5E26-9FC7831EDF9B}"/>
              </a:ext>
            </a:extLst>
          </p:cNvPr>
          <p:cNvSpPr/>
          <p:nvPr/>
        </p:nvSpPr>
        <p:spPr>
          <a:xfrm>
            <a:off x="3168578" y="8434408"/>
            <a:ext cx="3245019" cy="998781"/>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1"/>
          <a:lstStyle/>
          <a:p>
            <a:pPr algn="ctr"/>
            <a:r>
              <a:rPr lang="en-GB" sz="4000" b="1" dirty="0">
                <a:solidFill>
                  <a:schemeClr val="bg1"/>
                </a:solidFill>
                <a:latin typeface="Poppins" panose="00000500000000000000" pitchFamily="2" charset="0"/>
                <a:cs typeface="Poppins" panose="00000500000000000000" pitchFamily="2" charset="0"/>
              </a:rPr>
              <a:t>Rose</a:t>
            </a:r>
          </a:p>
        </p:txBody>
      </p:sp>
      <p:sp>
        <p:nvSpPr>
          <p:cNvPr id="8" name="Freeform 6">
            <a:extLst>
              <a:ext uri="{FF2B5EF4-FFF2-40B4-BE49-F238E27FC236}">
                <a16:creationId xmlns:a16="http://schemas.microsoft.com/office/drawing/2014/main" id="{6A6D8F48-8FA1-E7ED-FB5F-D3055A8227DF}"/>
              </a:ext>
            </a:extLst>
          </p:cNvPr>
          <p:cNvSpPr/>
          <p:nvPr/>
        </p:nvSpPr>
        <p:spPr>
          <a:xfrm>
            <a:off x="14327549" y="9435383"/>
            <a:ext cx="2649538" cy="797234"/>
          </a:xfrm>
          <a:custGeom>
            <a:avLst/>
            <a:gdLst/>
            <a:ahLst/>
            <a:cxnLst/>
            <a:rect l="l" t="t" r="r" b="b"/>
            <a:pathLst>
              <a:path w="4618038" h="1587450">
                <a:moveTo>
                  <a:pt x="0" y="0"/>
                </a:moveTo>
                <a:lnTo>
                  <a:pt x="4618038" y="0"/>
                </a:lnTo>
                <a:lnTo>
                  <a:pt x="4618038" y="1587450"/>
                </a:lnTo>
                <a:lnTo>
                  <a:pt x="0" y="1587450"/>
                </a:lnTo>
                <a:lnTo>
                  <a:pt x="0" y="0"/>
                </a:lnTo>
                <a:close/>
              </a:path>
            </a:pathLst>
          </a:custGeom>
          <a:blipFill>
            <a:blip r:embed="rId5"/>
            <a:stretch>
              <a:fillRect/>
            </a:stretch>
          </a:blipFill>
        </p:spPr>
        <p:txBody>
          <a:bodyPr/>
          <a:lstStyle/>
          <a:p>
            <a:endParaRPr lang="en-GB"/>
          </a:p>
        </p:txBody>
      </p:sp>
    </p:spTree>
    <p:extLst>
      <p:ext uri="{BB962C8B-B14F-4D97-AF65-F5344CB8AC3E}">
        <p14:creationId xmlns:p14="http://schemas.microsoft.com/office/powerpoint/2010/main" val="308675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97E80F-54EE-12AD-9DD3-D10CBD0A8285}"/>
            </a:ext>
          </a:extLst>
        </p:cNvPr>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447" y="831228"/>
            <a:ext cx="8613284" cy="8613283"/>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microphone&#10;&#10;Description automatically generated">
            <a:extLst>
              <a:ext uri="{FF2B5EF4-FFF2-40B4-BE49-F238E27FC236}">
                <a16:creationId xmlns:a16="http://schemas.microsoft.com/office/drawing/2014/main" id="{CD76AD6A-2E39-99A3-F15C-9052A8B93251}"/>
              </a:ext>
            </a:extLst>
          </p:cNvPr>
          <p:cNvPicPr>
            <a:picLocks noChangeAspect="1"/>
          </p:cNvPicPr>
          <p:nvPr/>
        </p:nvPicPr>
        <p:blipFill>
          <a:blip r:embed="rId3">
            <a:extLst>
              <a:ext uri="{28A0092B-C50C-407E-A947-70E740481C1C}">
                <a14:useLocalDpi xmlns:a14="http://schemas.microsoft.com/office/drawing/2010/main" val="0"/>
              </a:ext>
            </a:extLst>
          </a:blip>
          <a:srcRect l="20761" r="28989"/>
          <a:stretch/>
        </p:blipFill>
        <p:spPr>
          <a:xfrm>
            <a:off x="1507434" y="1842581"/>
            <a:ext cx="6590574" cy="659057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49"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434" y="1055518"/>
            <a:ext cx="257272" cy="257273"/>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51"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129" y="2344044"/>
            <a:ext cx="236318" cy="236317"/>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5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1223" y="8662623"/>
            <a:ext cx="168639" cy="168639"/>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55"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379243" y="5428908"/>
            <a:ext cx="0" cy="4858092"/>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AutoShape 2">
            <a:extLst>
              <a:ext uri="{FF2B5EF4-FFF2-40B4-BE49-F238E27FC236}">
                <a16:creationId xmlns:a16="http://schemas.microsoft.com/office/drawing/2014/main" id="{3BC8399B-D9AC-4824-3427-92EC1F8C395C}"/>
              </a:ext>
            </a:extLst>
          </p:cNvPr>
          <p:cNvSpPr/>
          <p:nvPr/>
        </p:nvSpPr>
        <p:spPr>
          <a:xfrm flipH="1">
            <a:off x="1028720" y="2186817"/>
            <a:ext cx="0" cy="0"/>
          </a:xfrm>
          <a:prstGeom prst="line">
            <a:avLst/>
          </a:prstGeom>
          <a:ln w="19050" cap="flat">
            <a:solidFill>
              <a:srgbClr val="BE8F8F"/>
            </a:solidFill>
            <a:prstDash val="solid"/>
            <a:headEnd type="none" w="sm" len="sm"/>
            <a:tailEnd type="none" w="sm" len="sm"/>
          </a:ln>
        </p:spPr>
        <p:txBody>
          <a:bodyPr/>
          <a:lstStyle/>
          <a:p>
            <a:endParaRPr lang="en-GB"/>
          </a:p>
        </p:txBody>
      </p:sp>
      <p:sp>
        <p:nvSpPr>
          <p:cNvPr id="6" name="Freeform 6">
            <a:extLst>
              <a:ext uri="{FF2B5EF4-FFF2-40B4-BE49-F238E27FC236}">
                <a16:creationId xmlns:a16="http://schemas.microsoft.com/office/drawing/2014/main" id="{3F05A651-7410-E46D-D973-827EA174DD83}"/>
              </a:ext>
            </a:extLst>
          </p:cNvPr>
          <p:cNvSpPr/>
          <p:nvPr/>
        </p:nvSpPr>
        <p:spPr>
          <a:xfrm>
            <a:off x="16024202" y="321510"/>
            <a:ext cx="1885225" cy="1699844"/>
          </a:xfrm>
          <a:custGeom>
            <a:avLst/>
            <a:gdLst/>
            <a:ahLst/>
            <a:cxnLst/>
            <a:rect l="l" t="t" r="r" b="b"/>
            <a:pathLst>
              <a:path w="1885225" h="1699844">
                <a:moveTo>
                  <a:pt x="0" y="0"/>
                </a:moveTo>
                <a:lnTo>
                  <a:pt x="1885225" y="0"/>
                </a:lnTo>
                <a:lnTo>
                  <a:pt x="1885225" y="1699844"/>
                </a:lnTo>
                <a:lnTo>
                  <a:pt x="0" y="1699844"/>
                </a:lnTo>
                <a:lnTo>
                  <a:pt x="0" y="0"/>
                </a:lnTo>
                <a:close/>
              </a:path>
            </a:pathLst>
          </a:custGeom>
          <a:blipFill>
            <a:blip r:embed="rId4"/>
            <a:stretch>
              <a:fillRect/>
            </a:stretch>
          </a:blipFill>
        </p:spPr>
        <p:txBody>
          <a:bodyPr/>
          <a:lstStyle/>
          <a:p>
            <a:endParaRPr lang="en-GB"/>
          </a:p>
        </p:txBody>
      </p:sp>
      <p:sp>
        <p:nvSpPr>
          <p:cNvPr id="4" name="TextBox 7">
            <a:extLst>
              <a:ext uri="{FF2B5EF4-FFF2-40B4-BE49-F238E27FC236}">
                <a16:creationId xmlns:a16="http://schemas.microsoft.com/office/drawing/2014/main" id="{624B432E-BA24-9A20-5B63-77FA54FD8F1D}"/>
              </a:ext>
            </a:extLst>
          </p:cNvPr>
          <p:cNvSpPr txBox="1"/>
          <p:nvPr/>
        </p:nvSpPr>
        <p:spPr>
          <a:xfrm>
            <a:off x="9486982" y="14450"/>
            <a:ext cx="7118992" cy="10272549"/>
          </a:xfrm>
          <a:prstGeom prst="rect">
            <a:avLst/>
          </a:prstGeom>
        </p:spPr>
        <p:txBody>
          <a:bodyPr vert="horz" lIns="91440" tIns="45720" rIns="91440" bIns="45720" rtlCol="0" anchor="t">
            <a:normAutofit/>
          </a:bodyPr>
          <a:lstStyle/>
          <a:p>
            <a:pPr algn="just">
              <a:lnSpc>
                <a:spcPct val="90000"/>
              </a:lnSpc>
              <a:spcAft>
                <a:spcPts val="600"/>
              </a:spcAft>
            </a:pPr>
            <a:endParaRPr lang="en-US" sz="2800" dirty="0">
              <a:solidFill>
                <a:srgbClr val="504959"/>
              </a:solidFill>
              <a:latin typeface="Poppins" panose="00000500000000000000" pitchFamily="2" charset="0"/>
              <a:cs typeface="Poppins" panose="00000500000000000000" pitchFamily="2" charset="0"/>
              <a:sym typeface="Poppins Bold"/>
            </a:endParaRPr>
          </a:p>
          <a:p>
            <a:pPr algn="just">
              <a:spcAft>
                <a:spcPts val="600"/>
              </a:spcAft>
            </a:pPr>
            <a:endParaRPr lang="en-US" sz="2800" dirty="0">
              <a:solidFill>
                <a:srgbClr val="504959"/>
              </a:solidFill>
              <a:latin typeface="Poppins" panose="00000500000000000000" pitchFamily="2" charset="0"/>
              <a:cs typeface="Poppins" panose="00000500000000000000" pitchFamily="2" charset="0"/>
              <a:sym typeface="Poppins Bold"/>
            </a:endParaRPr>
          </a:p>
          <a:p>
            <a:pPr algn="just">
              <a:spcAft>
                <a:spcPts val="600"/>
              </a:spcAft>
            </a:pPr>
            <a:r>
              <a:rPr lang="en-US" sz="2800" b="1" dirty="0">
                <a:solidFill>
                  <a:srgbClr val="504959"/>
                </a:solidFill>
                <a:latin typeface="Poppins" panose="00000500000000000000" pitchFamily="2" charset="0"/>
                <a:cs typeface="Poppins" panose="00000500000000000000" pitchFamily="2" charset="0"/>
                <a:sym typeface="Poppins Bold"/>
              </a:rPr>
              <a:t>Reasons:  </a:t>
            </a:r>
          </a:p>
          <a:p>
            <a:pPr marL="457200" indent="-457200" algn="just">
              <a:spcAft>
                <a:spcPts val="600"/>
              </a:spcAft>
              <a:buFont typeface="Arial" panose="020B0604020202020204" pitchFamily="34" charset="0"/>
              <a:buChar char="•"/>
            </a:pPr>
            <a:r>
              <a:rPr lang="en-US" sz="2800" dirty="0">
                <a:solidFill>
                  <a:srgbClr val="504959"/>
                </a:solidFill>
                <a:latin typeface="Poppins" panose="00000500000000000000" pitchFamily="2" charset="0"/>
                <a:cs typeface="Poppins" panose="00000500000000000000" pitchFamily="2" charset="0"/>
                <a:sym typeface="Poppins Bold"/>
              </a:rPr>
              <a:t>His wife has dementia</a:t>
            </a:r>
          </a:p>
          <a:p>
            <a:pPr marL="457200" indent="-457200" algn="just">
              <a:spcAft>
                <a:spcPts val="600"/>
              </a:spcAft>
              <a:buFont typeface="Arial" panose="020B0604020202020204" pitchFamily="34" charset="0"/>
              <a:buChar char="•"/>
            </a:pPr>
            <a:r>
              <a:rPr lang="en-US" sz="2800" dirty="0">
                <a:solidFill>
                  <a:srgbClr val="504959"/>
                </a:solidFill>
                <a:latin typeface="Poppins" panose="00000500000000000000" pitchFamily="2" charset="0"/>
                <a:cs typeface="Poppins" panose="00000500000000000000" pitchFamily="2" charset="0"/>
                <a:sym typeface="Poppins Bold"/>
              </a:rPr>
              <a:t>Needs assistance with walking</a:t>
            </a:r>
          </a:p>
          <a:p>
            <a:pPr algn="just">
              <a:spcAft>
                <a:spcPts val="600"/>
              </a:spcAft>
            </a:pPr>
            <a:endParaRPr lang="en-US" sz="2800" spc="-150" dirty="0">
              <a:solidFill>
                <a:srgbClr val="504959"/>
              </a:solidFill>
              <a:latin typeface="Poppins" panose="00000500000000000000" pitchFamily="2" charset="0"/>
              <a:cs typeface="Poppins" panose="00000500000000000000" pitchFamily="2" charset="0"/>
              <a:sym typeface="Poppins Bold"/>
            </a:endParaRPr>
          </a:p>
          <a:p>
            <a:pPr algn="just">
              <a:spcAft>
                <a:spcPts val="600"/>
              </a:spcAft>
            </a:pPr>
            <a:r>
              <a:rPr lang="en-US" sz="2800" b="1" spc="-150" dirty="0">
                <a:solidFill>
                  <a:srgbClr val="504959"/>
                </a:solidFill>
                <a:latin typeface="Poppins" panose="00000500000000000000" pitchFamily="2" charset="0"/>
                <a:cs typeface="Poppins" panose="00000500000000000000" pitchFamily="2" charset="0"/>
                <a:sym typeface="Poppins Bold"/>
              </a:rPr>
              <a:t>Expectations:  </a:t>
            </a:r>
          </a:p>
          <a:p>
            <a:pPr marL="457200" indent="-457200" algn="just">
              <a:spcAft>
                <a:spcPts val="600"/>
              </a:spcAft>
              <a:buFont typeface="Arial" panose="020B0604020202020204" pitchFamily="34" charset="0"/>
              <a:buChar char="•"/>
            </a:pPr>
            <a:r>
              <a:rPr lang="en-GB" sz="2800" spc="-150" dirty="0">
                <a:solidFill>
                  <a:srgbClr val="504959"/>
                </a:solidFill>
                <a:latin typeface="Poppins" panose="00000500000000000000" pitchFamily="2" charset="0"/>
                <a:cs typeface="Poppins" panose="00000500000000000000" pitchFamily="2" charset="0"/>
                <a:sym typeface="Poppins Bold"/>
              </a:rPr>
              <a:t>Good quality of life for him and his wife</a:t>
            </a:r>
          </a:p>
          <a:p>
            <a:pPr marL="457200" indent="-457200" algn="just">
              <a:spcAft>
                <a:spcPts val="600"/>
              </a:spcAft>
              <a:buFont typeface="Arial" panose="020B0604020202020204" pitchFamily="34" charset="0"/>
              <a:buChar char="•"/>
            </a:pPr>
            <a:r>
              <a:rPr lang="en-GB" sz="2800" spc="-150" dirty="0">
                <a:solidFill>
                  <a:srgbClr val="504959"/>
                </a:solidFill>
                <a:latin typeface="Poppins" panose="00000500000000000000" pitchFamily="2" charset="0"/>
                <a:cs typeface="Poppins" panose="00000500000000000000" pitchFamily="2" charset="0"/>
                <a:sym typeface="Poppins Bold"/>
              </a:rPr>
              <a:t>Reassurance that his wife is well taken care of</a:t>
            </a:r>
            <a:endParaRPr lang="en-GB" sz="2800" dirty="0">
              <a:solidFill>
                <a:srgbClr val="504959"/>
              </a:solidFill>
              <a:latin typeface="Poppins" panose="00000500000000000000" pitchFamily="2" charset="0"/>
              <a:cs typeface="Poppins" panose="00000500000000000000" pitchFamily="2" charset="0"/>
            </a:endParaRPr>
          </a:p>
          <a:p>
            <a:pPr algn="just">
              <a:spcAft>
                <a:spcPts val="600"/>
              </a:spcAft>
            </a:pPr>
            <a:endParaRPr lang="en-US" sz="2800" spc="-150" dirty="0">
              <a:solidFill>
                <a:srgbClr val="504959"/>
              </a:solidFill>
              <a:latin typeface="Poppins" panose="00000500000000000000" pitchFamily="2" charset="0"/>
              <a:cs typeface="Poppins" panose="00000500000000000000" pitchFamily="2" charset="0"/>
              <a:sym typeface="Poppins Bold"/>
            </a:endParaRPr>
          </a:p>
          <a:p>
            <a:pPr algn="just">
              <a:spcAft>
                <a:spcPts val="600"/>
              </a:spcAft>
            </a:pPr>
            <a:r>
              <a:rPr lang="en-US" sz="2800" b="1" spc="-150" dirty="0">
                <a:solidFill>
                  <a:srgbClr val="504959"/>
                </a:solidFill>
                <a:latin typeface="Poppins" panose="00000500000000000000" pitchFamily="2" charset="0"/>
                <a:cs typeface="Poppins" panose="00000500000000000000" pitchFamily="2" charset="0"/>
                <a:sym typeface="Poppins Bold"/>
              </a:rPr>
              <a:t>Reality: </a:t>
            </a:r>
          </a:p>
          <a:p>
            <a:pPr marL="457200" indent="-457200" algn="just">
              <a:spcAft>
                <a:spcPts val="600"/>
              </a:spcAft>
              <a:buFont typeface="Arial" panose="020B0604020202020204" pitchFamily="34" charset="0"/>
              <a:buChar char="•"/>
            </a:pPr>
            <a:r>
              <a:rPr lang="en-US" sz="2800" spc="-150" dirty="0">
                <a:solidFill>
                  <a:srgbClr val="504959"/>
                </a:solidFill>
                <a:latin typeface="Poppins" panose="00000500000000000000" pitchFamily="2" charset="0"/>
                <a:cs typeface="Poppins" panose="00000500000000000000" pitchFamily="2" charset="0"/>
                <a:sym typeface="Poppins Bold"/>
              </a:rPr>
              <a:t>Share a room in the same care home</a:t>
            </a:r>
          </a:p>
          <a:p>
            <a:pPr marL="457200" indent="-457200" algn="just">
              <a:spcAft>
                <a:spcPts val="600"/>
              </a:spcAft>
              <a:buFont typeface="Arial" panose="020B0604020202020204" pitchFamily="34" charset="0"/>
              <a:buChar char="•"/>
            </a:pPr>
            <a:r>
              <a:rPr lang="en-US" sz="2800" spc="-150" dirty="0">
                <a:solidFill>
                  <a:srgbClr val="504959"/>
                </a:solidFill>
                <a:latin typeface="Poppins" panose="00000500000000000000" pitchFamily="2" charset="0"/>
                <a:cs typeface="Poppins" panose="00000500000000000000" pitchFamily="2" charset="0"/>
                <a:sym typeface="Poppins Bold"/>
              </a:rPr>
              <a:t>Receive good quality care </a:t>
            </a:r>
          </a:p>
          <a:p>
            <a:pPr marL="457200" indent="-457200" algn="just">
              <a:spcAft>
                <a:spcPts val="600"/>
              </a:spcAft>
              <a:buFont typeface="Arial" panose="020B0604020202020204" pitchFamily="34" charset="0"/>
              <a:buChar char="•"/>
            </a:pPr>
            <a:r>
              <a:rPr lang="en-GB" sz="2800" dirty="0">
                <a:solidFill>
                  <a:srgbClr val="504959"/>
                </a:solidFill>
                <a:latin typeface="Poppins" panose="00000500000000000000" pitchFamily="2" charset="0"/>
                <a:cs typeface="Poppins" panose="00000500000000000000" pitchFamily="2" charset="0"/>
              </a:rPr>
              <a:t>Peace of mind to their children that they are receiving proper care</a:t>
            </a:r>
          </a:p>
          <a:p>
            <a:pPr marL="457200" indent="-457200" algn="just">
              <a:spcAft>
                <a:spcPts val="600"/>
              </a:spcAft>
              <a:buFont typeface="Courier New" panose="02070309020205020404" pitchFamily="49" charset="0"/>
              <a:buChar char="o"/>
            </a:pPr>
            <a:endParaRPr lang="en-GB" sz="2800" dirty="0">
              <a:solidFill>
                <a:srgbClr val="504959"/>
              </a:solidFill>
              <a:latin typeface="Poppins" panose="00000500000000000000" pitchFamily="2" charset="0"/>
              <a:cs typeface="Poppins" panose="00000500000000000000" pitchFamily="2" charset="0"/>
            </a:endParaRPr>
          </a:p>
          <a:p>
            <a:pPr algn="just">
              <a:spcAft>
                <a:spcPts val="600"/>
              </a:spcAft>
            </a:pPr>
            <a:r>
              <a:rPr lang="en-GB" sz="2800" b="1" dirty="0">
                <a:solidFill>
                  <a:srgbClr val="504959"/>
                </a:solidFill>
                <a:latin typeface="Poppins" panose="00000500000000000000" pitchFamily="2" charset="0"/>
                <a:cs typeface="Poppins" panose="00000500000000000000" pitchFamily="2" charset="0"/>
              </a:rPr>
              <a:t>Suggestions:</a:t>
            </a:r>
          </a:p>
          <a:p>
            <a:pPr marL="457200" indent="-457200" algn="just">
              <a:spcAft>
                <a:spcPts val="600"/>
              </a:spcAft>
              <a:buFont typeface="Arial" panose="020B0604020202020204" pitchFamily="34" charset="0"/>
              <a:buChar char="•"/>
            </a:pPr>
            <a:r>
              <a:rPr lang="en-GB" sz="2800" dirty="0">
                <a:solidFill>
                  <a:srgbClr val="504959"/>
                </a:solidFill>
                <a:latin typeface="Poppins" panose="00000500000000000000" pitchFamily="2" charset="0"/>
                <a:cs typeface="Poppins" panose="00000500000000000000" pitchFamily="2" charset="0"/>
              </a:rPr>
              <a:t>Quality of food</a:t>
            </a:r>
          </a:p>
          <a:p>
            <a:pPr marL="457200" indent="-457200" algn="just">
              <a:lnSpc>
                <a:spcPct val="90000"/>
              </a:lnSpc>
              <a:spcAft>
                <a:spcPts val="600"/>
              </a:spcAft>
              <a:buFont typeface="Courier New" panose="02070309020205020404" pitchFamily="49" charset="0"/>
              <a:buChar char="o"/>
            </a:pPr>
            <a:endParaRPr lang="en-US" sz="2800" spc="-150" dirty="0">
              <a:solidFill>
                <a:srgbClr val="504959"/>
              </a:solidFill>
              <a:latin typeface="Poppins" panose="00000500000000000000" pitchFamily="2" charset="0"/>
              <a:cs typeface="Poppins" panose="00000500000000000000" pitchFamily="2" charset="0"/>
              <a:sym typeface="Poppins Bold"/>
            </a:endParaRPr>
          </a:p>
          <a:p>
            <a:pPr marL="457200" indent="-457200" algn="just">
              <a:lnSpc>
                <a:spcPct val="90000"/>
              </a:lnSpc>
              <a:spcAft>
                <a:spcPts val="600"/>
              </a:spcAft>
              <a:buFont typeface="Courier New" panose="02070309020205020404" pitchFamily="49" charset="0"/>
              <a:buChar char="o"/>
            </a:pPr>
            <a:endParaRPr lang="en-US" sz="2800" spc="-150" dirty="0">
              <a:solidFill>
                <a:srgbClr val="504959"/>
              </a:solidFill>
              <a:latin typeface="Poppins" panose="00000500000000000000" pitchFamily="2" charset="0"/>
              <a:cs typeface="Poppins" panose="00000500000000000000" pitchFamily="2" charset="0"/>
              <a:sym typeface="Poppins Bold"/>
            </a:endParaRPr>
          </a:p>
        </p:txBody>
      </p:sp>
      <p:sp>
        <p:nvSpPr>
          <p:cNvPr id="3" name="Oval 2">
            <a:extLst>
              <a:ext uri="{FF2B5EF4-FFF2-40B4-BE49-F238E27FC236}">
                <a16:creationId xmlns:a16="http://schemas.microsoft.com/office/drawing/2014/main" id="{1C162B24-301F-B3E7-C230-8DBA9660A88F}"/>
              </a:ext>
            </a:extLst>
          </p:cNvPr>
          <p:cNvSpPr/>
          <p:nvPr/>
        </p:nvSpPr>
        <p:spPr>
          <a:xfrm>
            <a:off x="3180211" y="8463555"/>
            <a:ext cx="3245019" cy="998781"/>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1"/>
          <a:lstStyle/>
          <a:p>
            <a:pPr algn="ctr"/>
            <a:r>
              <a:rPr lang="en-GB" sz="4000" b="1" dirty="0">
                <a:solidFill>
                  <a:schemeClr val="bg1"/>
                </a:solidFill>
                <a:latin typeface="Poppins" panose="00000500000000000000" pitchFamily="2" charset="0"/>
                <a:cs typeface="Poppins" panose="00000500000000000000" pitchFamily="2" charset="0"/>
              </a:rPr>
              <a:t>Joe</a:t>
            </a:r>
          </a:p>
        </p:txBody>
      </p:sp>
      <p:sp>
        <p:nvSpPr>
          <p:cNvPr id="7" name="Freeform 6">
            <a:extLst>
              <a:ext uri="{FF2B5EF4-FFF2-40B4-BE49-F238E27FC236}">
                <a16:creationId xmlns:a16="http://schemas.microsoft.com/office/drawing/2014/main" id="{733E2871-4707-2C17-34F6-0A5F3628980D}"/>
              </a:ext>
            </a:extLst>
          </p:cNvPr>
          <p:cNvSpPr/>
          <p:nvPr/>
        </p:nvSpPr>
        <p:spPr>
          <a:xfrm>
            <a:off x="14327549" y="9435383"/>
            <a:ext cx="2649538" cy="797234"/>
          </a:xfrm>
          <a:custGeom>
            <a:avLst/>
            <a:gdLst/>
            <a:ahLst/>
            <a:cxnLst/>
            <a:rect l="l" t="t" r="r" b="b"/>
            <a:pathLst>
              <a:path w="4618038" h="1587450">
                <a:moveTo>
                  <a:pt x="0" y="0"/>
                </a:moveTo>
                <a:lnTo>
                  <a:pt x="4618038" y="0"/>
                </a:lnTo>
                <a:lnTo>
                  <a:pt x="4618038" y="1587450"/>
                </a:lnTo>
                <a:lnTo>
                  <a:pt x="0" y="1587450"/>
                </a:lnTo>
                <a:lnTo>
                  <a:pt x="0" y="0"/>
                </a:lnTo>
                <a:close/>
              </a:path>
            </a:pathLst>
          </a:custGeom>
          <a:blipFill>
            <a:blip r:embed="rId5"/>
            <a:stretch>
              <a:fillRect/>
            </a:stretch>
          </a:blipFill>
        </p:spPr>
        <p:txBody>
          <a:bodyPr/>
          <a:lstStyle/>
          <a:p>
            <a:endParaRPr lang="en-GB"/>
          </a:p>
        </p:txBody>
      </p:sp>
    </p:spTree>
    <p:extLst>
      <p:ext uri="{BB962C8B-B14F-4D97-AF65-F5344CB8AC3E}">
        <p14:creationId xmlns:p14="http://schemas.microsoft.com/office/powerpoint/2010/main" val="255806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500"/>
                                        <p:tgtEl>
                                          <p:spTgt spid="4">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fade">
                                      <p:cBhvr>
                                        <p:cTn id="42" dur="500"/>
                                        <p:tgtEl>
                                          <p:spTgt spid="4">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Effect transition="in" filter="fade">
                                      <p:cBhvr>
                                        <p:cTn id="47" dur="500"/>
                                        <p:tgtEl>
                                          <p:spTgt spid="4">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3" end="13"/>
                                            </p:txEl>
                                          </p:spTgt>
                                        </p:tgtEl>
                                        <p:attrNameLst>
                                          <p:attrName>style.visibility</p:attrName>
                                        </p:attrNameLst>
                                      </p:cBhvr>
                                      <p:to>
                                        <p:strVal val="visible"/>
                                      </p:to>
                                    </p:set>
                                    <p:animEffect transition="in" filter="fade">
                                      <p:cBhvr>
                                        <p:cTn id="52" dur="500"/>
                                        <p:tgtEl>
                                          <p:spTgt spid="4">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5" end="15"/>
                                            </p:txEl>
                                          </p:spTgt>
                                        </p:tgtEl>
                                        <p:attrNameLst>
                                          <p:attrName>style.visibility</p:attrName>
                                        </p:attrNameLst>
                                      </p:cBhvr>
                                      <p:to>
                                        <p:strVal val="visible"/>
                                      </p:to>
                                    </p:set>
                                    <p:animEffect transition="in" filter="fade">
                                      <p:cBhvr>
                                        <p:cTn id="57" dur="500"/>
                                        <p:tgtEl>
                                          <p:spTgt spid="4">
                                            <p:txEl>
                                              <p:pRg st="15" end="1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16" end="16"/>
                                            </p:txEl>
                                          </p:spTgt>
                                        </p:tgtEl>
                                        <p:attrNameLst>
                                          <p:attrName>style.visibility</p:attrName>
                                        </p:attrNameLst>
                                      </p:cBhvr>
                                      <p:to>
                                        <p:strVal val="visible"/>
                                      </p:to>
                                    </p:set>
                                    <p:animEffect transition="in" filter="fade">
                                      <p:cBhvr>
                                        <p:cTn id="62" dur="500"/>
                                        <p:tgtEl>
                                          <p:spTgt spid="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1028</TotalTime>
  <Words>964</Words>
  <Application>Microsoft Office PowerPoint</Application>
  <PresentationFormat>Custom</PresentationFormat>
  <Paragraphs>203</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Poppins</vt:lpstr>
      <vt:lpstr>Georgia</vt:lpstr>
      <vt:lpstr>Arial</vt:lpstr>
      <vt:lpstr>Calibri</vt:lpstr>
      <vt:lpstr>Wingdings</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EPSO Presentation</dc:title>
  <dc:creator>Sammut Christine 1 at OPSA</dc:creator>
  <cp:lastModifiedBy>Sammut Christine at OPSA</cp:lastModifiedBy>
  <cp:revision>59</cp:revision>
  <dcterms:created xsi:type="dcterms:W3CDTF">2006-08-16T00:00:00Z</dcterms:created>
  <dcterms:modified xsi:type="dcterms:W3CDTF">2024-12-06T06:53:12Z</dcterms:modified>
  <dc:identifier>DAGToDoYAzg</dc:identifier>
</cp:coreProperties>
</file>