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81" r:id="rId4"/>
    <p:sldId id="2147376202" r:id="rId5"/>
    <p:sldId id="984" r:id="rId6"/>
    <p:sldId id="2147376194" r:id="rId7"/>
    <p:sldId id="2147376200" r:id="rId8"/>
    <p:sldId id="2147376201" r:id="rId9"/>
    <p:sldId id="2147376203" r:id="rId10"/>
    <p:sldId id="2147376204" r:id="rId11"/>
    <p:sldId id="21473761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DC34D-0149-96EE-40C1-AD59171248F8}" name="Elaine TEO (MOH)" initials="ET" userId="S::Elaine_TEO@moh.gov.sg::0d21ce5b-ff63-4211-9d50-95b738438d27" providerId="AD"/>
  <p188:author id="{8C5011D0-C2AD-5F27-BF86-61F9AACFDFC7}" name="Min Zhi Tay" initials="MT" userId="Min Zhi Ta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Tw Cen MT" panose="020B0602020104020603" pitchFamily="34" charset="0"/>
                <a:ea typeface="+mn-ea"/>
                <a:cs typeface="+mn-cs"/>
              </a:defRPr>
            </a:pPr>
            <a:r>
              <a:rPr lang="en-SG"/>
              <a:t>UtiliSation of HN service</a:t>
            </a:r>
          </a:p>
        </c:rich>
      </c:tx>
      <c:layout>
        <c:manualLayout>
          <c:xMode val="edge"/>
          <c:yMode val="edge"/>
          <c:x val="0.20820629192184309"/>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8.0176052277399476E-2"/>
          <c:y val="9.2582378469830792E-2"/>
          <c:w val="0.90776521782364872"/>
          <c:h val="0.78567081517026482"/>
        </c:manualLayout>
      </c:layout>
      <c:barChart>
        <c:barDir val="col"/>
        <c:grouping val="stacked"/>
        <c:varyColors val="0"/>
        <c:ser>
          <c:idx val="0"/>
          <c:order val="0"/>
          <c:tx>
            <c:strRef>
              <c:f>Sheet1!$B$1</c:f>
              <c:strCache>
                <c:ptCount val="1"/>
                <c:pt idx="0">
                  <c:v>Active clients </c:v>
                </c:pt>
              </c:strCache>
            </c:strRef>
          </c:tx>
          <c:spPr>
            <a:solidFill>
              <a:schemeClr val="accent1"/>
            </a:solidFill>
            <a:ln w="9525">
              <a:solidFill>
                <a:schemeClr val="tx1">
                  <a:lumMod val="35000"/>
                  <a:lumOff val="65000"/>
                </a:schemeClr>
              </a:solidFill>
            </a:ln>
            <a:effectLst/>
          </c:spPr>
          <c:invertIfNegative val="0"/>
          <c:dPt>
            <c:idx val="10"/>
            <c:invertIfNegative val="0"/>
            <c:bubble3D val="0"/>
            <c:spPr>
              <a:solidFill>
                <a:schemeClr val="accent1">
                  <a:lumMod val="20000"/>
                  <a:lumOff val="80000"/>
                </a:schemeClr>
              </a:solidFill>
              <a:ln w="9525">
                <a:solidFill>
                  <a:schemeClr val="tx1">
                    <a:lumMod val="35000"/>
                    <a:lumOff val="65000"/>
                  </a:schemeClr>
                </a:solidFill>
              </a:ln>
              <a:effectLst/>
            </c:spPr>
            <c:extLst>
              <c:ext xmlns:c16="http://schemas.microsoft.com/office/drawing/2014/chart" uri="{C3380CC4-5D6E-409C-BE32-E72D297353CC}">
                <c16:uniqueId val="{00000001-FD1C-45BD-859D-1AFB07199CB3}"/>
              </c:ext>
            </c:extLst>
          </c:dPt>
          <c:dPt>
            <c:idx val="11"/>
            <c:invertIfNegative val="0"/>
            <c:bubble3D val="0"/>
            <c:spPr>
              <a:solidFill>
                <a:schemeClr val="accent1">
                  <a:lumMod val="20000"/>
                  <a:lumOff val="80000"/>
                </a:schemeClr>
              </a:solidFill>
              <a:ln w="9525">
                <a:solidFill>
                  <a:schemeClr val="tx1">
                    <a:lumMod val="35000"/>
                    <a:lumOff val="65000"/>
                  </a:schemeClr>
                </a:solidFill>
              </a:ln>
              <a:effectLst/>
            </c:spPr>
            <c:extLst>
              <c:ext xmlns:c16="http://schemas.microsoft.com/office/drawing/2014/chart" uri="{C3380CC4-5D6E-409C-BE32-E72D297353CC}">
                <c16:uniqueId val="{00000003-FD1C-45BD-859D-1AFB07199CB3}"/>
              </c:ext>
            </c:extLst>
          </c:dPt>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2030</c:v>
                </c:pt>
                <c:pt idx="11">
                  <c:v>2040</c:v>
                </c:pt>
              </c:numCache>
            </c:numRef>
          </c:cat>
          <c:val>
            <c:numRef>
              <c:f>Sheet1!$B$2:$B$13</c:f>
              <c:numCache>
                <c:formatCode>General</c:formatCode>
                <c:ptCount val="12"/>
                <c:pt idx="0">
                  <c:v>2740</c:v>
                </c:pt>
                <c:pt idx="1">
                  <c:v>2962</c:v>
                </c:pt>
                <c:pt idx="2">
                  <c:v>3361</c:v>
                </c:pt>
                <c:pt idx="3">
                  <c:v>3863</c:v>
                </c:pt>
                <c:pt idx="4">
                  <c:v>4354</c:v>
                </c:pt>
                <c:pt idx="5">
                  <c:v>4538</c:v>
                </c:pt>
                <c:pt idx="6">
                  <c:v>5040</c:v>
                </c:pt>
                <c:pt idx="7">
                  <c:v>5738</c:v>
                </c:pt>
                <c:pt idx="8">
                  <c:v>6292</c:v>
                </c:pt>
                <c:pt idx="9">
                  <c:v>6327</c:v>
                </c:pt>
                <c:pt idx="10">
                  <c:v>10931</c:v>
                </c:pt>
                <c:pt idx="11">
                  <c:v>17532</c:v>
                </c:pt>
              </c:numCache>
            </c:numRef>
          </c:val>
          <c:extLst>
            <c:ext xmlns:c16="http://schemas.microsoft.com/office/drawing/2014/chart" uri="{C3380CC4-5D6E-409C-BE32-E72D297353CC}">
              <c16:uniqueId val="{00000004-FD1C-45BD-859D-1AFB07199CB3}"/>
            </c:ext>
          </c:extLst>
        </c:ser>
        <c:dLbls>
          <c:showLegendKey val="0"/>
          <c:showVal val="0"/>
          <c:showCatName val="0"/>
          <c:showSerName val="0"/>
          <c:showPercent val="0"/>
          <c:showBubbleSize val="0"/>
        </c:dLbls>
        <c:gapWidth val="150"/>
        <c:overlap val="100"/>
        <c:serLines>
          <c:spPr>
            <a:ln w="28575">
              <a:solidFill>
                <a:schemeClr val="tx1">
                  <a:lumMod val="35000"/>
                  <a:lumOff val="65000"/>
                </a:schemeClr>
              </a:solidFill>
              <a:round/>
            </a:ln>
            <a:effectLst/>
          </c:spPr>
        </c:serLines>
        <c:axId val="1400311215"/>
        <c:axId val="1400313135"/>
      </c:barChart>
      <c:catAx>
        <c:axId val="14003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Tw Cen MT" panose="020B0602020104020603" pitchFamily="34" charset="0"/>
                <a:ea typeface="+mn-ea"/>
                <a:cs typeface="+mn-cs"/>
              </a:defRPr>
            </a:pPr>
            <a:endParaRPr lang="en-US"/>
          </a:p>
        </c:txPr>
        <c:crossAx val="1400313135"/>
        <c:crosses val="autoZero"/>
        <c:auto val="1"/>
        <c:lblAlgn val="ctr"/>
        <c:lblOffset val="100"/>
        <c:noMultiLvlLbl val="0"/>
      </c:catAx>
      <c:valAx>
        <c:axId val="140031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w Cen MT" panose="020B0602020104020603" pitchFamily="34" charset="0"/>
                <a:ea typeface="+mn-ea"/>
                <a:cs typeface="+mn-cs"/>
              </a:defRPr>
            </a:pPr>
            <a:endParaRPr lang="en-US"/>
          </a:p>
        </c:txPr>
        <c:crossAx val="1400311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w Cen MT" panose="020B06020201040206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B2F8E-82DB-4AF9-9854-E662FF299C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SG"/>
        </a:p>
      </dgm:t>
    </dgm:pt>
    <dgm:pt modelId="{E3295FF6-A312-47F1-A08F-29FD281241A9}">
      <dgm:prSet phldrT="[Text]" custT="1"/>
      <dgm:spPr>
        <a:solidFill>
          <a:schemeClr val="accent1">
            <a:lumMod val="60000"/>
            <a:lumOff val="40000"/>
          </a:schemeClr>
        </a:solidFill>
        <a:ln>
          <a:solidFill>
            <a:schemeClr val="accent1">
              <a:lumMod val="60000"/>
              <a:lumOff val="40000"/>
            </a:schemeClr>
          </a:solidFill>
        </a:ln>
      </dgm:spPr>
      <dgm:t>
        <a:bodyPr/>
        <a:lstStyle/>
        <a:p>
          <a:r>
            <a:rPr lang="en-US" sz="3200" b="1" dirty="0">
              <a:solidFill>
                <a:schemeClr val="tx1"/>
              </a:solidFill>
              <a:latin typeface="Tw Cen MT" panose="020B0602020104020603" pitchFamily="34" charset="0"/>
            </a:rPr>
            <a:t>1</a:t>
          </a:r>
          <a:endParaRPr lang="en-SG" sz="3200" b="1" dirty="0">
            <a:solidFill>
              <a:schemeClr val="tx1"/>
            </a:solidFill>
            <a:latin typeface="Tw Cen MT" panose="020B0602020104020603" pitchFamily="34" charset="0"/>
          </a:endParaRPr>
        </a:p>
      </dgm:t>
    </dgm:pt>
    <dgm:pt modelId="{B1537DA6-FE99-4CE6-AE75-F42C61B648DA}" type="parTrans" cxnId="{821FB3A1-3684-4320-B883-C47FC7AB77FD}">
      <dgm:prSet/>
      <dgm:spPr/>
      <dgm:t>
        <a:bodyPr/>
        <a:lstStyle/>
        <a:p>
          <a:endParaRPr lang="en-SG" sz="3200" b="1">
            <a:latin typeface="Tw Cen MT" panose="020B0602020104020603" pitchFamily="34" charset="0"/>
          </a:endParaRPr>
        </a:p>
      </dgm:t>
    </dgm:pt>
    <dgm:pt modelId="{F0FC06B6-9719-417F-B703-84062B7402E0}" type="sibTrans" cxnId="{821FB3A1-3684-4320-B883-C47FC7AB77FD}">
      <dgm:prSet/>
      <dgm:spPr/>
      <dgm:t>
        <a:bodyPr/>
        <a:lstStyle/>
        <a:p>
          <a:endParaRPr lang="en-SG" sz="3200" b="1">
            <a:latin typeface="Tw Cen MT" panose="020B0602020104020603" pitchFamily="34" charset="0"/>
          </a:endParaRPr>
        </a:p>
      </dgm:t>
    </dgm:pt>
    <dgm:pt modelId="{59244F3F-338F-43D9-8A9D-19B5A32D63F1}">
      <dgm:prSet phldrT="[Text]" custT="1"/>
      <dgm:spPr>
        <a:ln>
          <a:solidFill>
            <a:schemeClr val="accent1">
              <a:lumMod val="60000"/>
              <a:lumOff val="40000"/>
            </a:schemeClr>
          </a:solidFill>
        </a:ln>
      </dgm:spPr>
      <dgm:t>
        <a:bodyPr/>
        <a:lstStyle/>
        <a:p>
          <a:r>
            <a:rPr lang="en-US" sz="3200" b="1" dirty="0">
              <a:latin typeface="Tw Cen MT" panose="020B0602020104020603" pitchFamily="34" charset="0"/>
            </a:rPr>
            <a:t>Singapore Population</a:t>
          </a:r>
          <a:endParaRPr lang="en-SG" sz="3200" b="1" dirty="0">
            <a:latin typeface="Tw Cen MT" panose="020B0602020104020603" pitchFamily="34" charset="0"/>
          </a:endParaRPr>
        </a:p>
      </dgm:t>
    </dgm:pt>
    <dgm:pt modelId="{85C8EF29-E4E8-4972-833D-F7FC7EA8F82B}" type="parTrans" cxnId="{D3A3A529-ED0C-46B0-AB64-86590109D0F2}">
      <dgm:prSet/>
      <dgm:spPr/>
      <dgm:t>
        <a:bodyPr/>
        <a:lstStyle/>
        <a:p>
          <a:endParaRPr lang="en-SG" sz="3200" b="1">
            <a:latin typeface="Tw Cen MT" panose="020B0602020104020603" pitchFamily="34" charset="0"/>
          </a:endParaRPr>
        </a:p>
      </dgm:t>
    </dgm:pt>
    <dgm:pt modelId="{0D52112A-DB6F-4585-A7C2-DA26A890C666}" type="sibTrans" cxnId="{D3A3A529-ED0C-46B0-AB64-86590109D0F2}">
      <dgm:prSet/>
      <dgm:spPr/>
      <dgm:t>
        <a:bodyPr/>
        <a:lstStyle/>
        <a:p>
          <a:endParaRPr lang="en-SG" sz="3200" b="1">
            <a:latin typeface="Tw Cen MT" panose="020B0602020104020603" pitchFamily="34" charset="0"/>
          </a:endParaRPr>
        </a:p>
      </dgm:t>
    </dgm:pt>
    <dgm:pt modelId="{BA20DDEE-62C2-4707-9DE2-99717B77029D}">
      <dgm:prSet phldrT="[Text]" custT="1"/>
      <dgm:spPr>
        <a:solidFill>
          <a:schemeClr val="accent6">
            <a:lumMod val="40000"/>
            <a:lumOff val="60000"/>
          </a:schemeClr>
        </a:solidFill>
        <a:ln>
          <a:solidFill>
            <a:schemeClr val="accent6">
              <a:lumMod val="40000"/>
              <a:lumOff val="60000"/>
            </a:schemeClr>
          </a:solidFill>
        </a:ln>
      </dgm:spPr>
      <dgm:t>
        <a:bodyPr/>
        <a:lstStyle/>
        <a:p>
          <a:r>
            <a:rPr lang="en-US" sz="3200" b="1" dirty="0">
              <a:solidFill>
                <a:schemeClr val="tx1"/>
              </a:solidFill>
              <a:latin typeface="Tw Cen MT" panose="020B0602020104020603" pitchFamily="34" charset="0"/>
            </a:rPr>
            <a:t>2</a:t>
          </a:r>
          <a:endParaRPr lang="en-SG" sz="3200" b="1" dirty="0">
            <a:solidFill>
              <a:schemeClr val="tx1"/>
            </a:solidFill>
            <a:latin typeface="Tw Cen MT" panose="020B0602020104020603" pitchFamily="34" charset="0"/>
          </a:endParaRPr>
        </a:p>
      </dgm:t>
    </dgm:pt>
    <dgm:pt modelId="{D99702B2-80E9-4B61-B5B4-C52E390A4252}" type="parTrans" cxnId="{82348907-F90D-4FD5-BD2D-54D55D3AF689}">
      <dgm:prSet/>
      <dgm:spPr/>
      <dgm:t>
        <a:bodyPr/>
        <a:lstStyle/>
        <a:p>
          <a:endParaRPr lang="en-SG" sz="3200" b="1">
            <a:latin typeface="Tw Cen MT" panose="020B0602020104020603" pitchFamily="34" charset="0"/>
          </a:endParaRPr>
        </a:p>
      </dgm:t>
    </dgm:pt>
    <dgm:pt modelId="{D2C1EF98-CE48-4337-BCA9-9CA9BA297492}" type="sibTrans" cxnId="{82348907-F90D-4FD5-BD2D-54D55D3AF689}">
      <dgm:prSet/>
      <dgm:spPr/>
      <dgm:t>
        <a:bodyPr/>
        <a:lstStyle/>
        <a:p>
          <a:endParaRPr lang="en-SG" sz="3200" b="1">
            <a:latin typeface="Tw Cen MT" panose="020B0602020104020603" pitchFamily="34" charset="0"/>
          </a:endParaRPr>
        </a:p>
      </dgm:t>
    </dgm:pt>
    <dgm:pt modelId="{4F1BC143-FE8E-498A-86CE-37585173AF4C}">
      <dgm:prSet phldrT="[Text]" custT="1"/>
      <dgm:spPr>
        <a:ln>
          <a:solidFill>
            <a:schemeClr val="accent6">
              <a:lumMod val="60000"/>
              <a:lumOff val="40000"/>
            </a:schemeClr>
          </a:solidFill>
        </a:ln>
      </dgm:spPr>
      <dgm:t>
        <a:bodyPr/>
        <a:lstStyle/>
        <a:p>
          <a:r>
            <a:rPr lang="en-US" sz="3200" b="1" dirty="0">
              <a:latin typeface="Tw Cen MT" panose="020B0602020104020603" pitchFamily="34" charset="0"/>
            </a:rPr>
            <a:t>Home Care Landscape </a:t>
          </a:r>
          <a:endParaRPr lang="en-SG" sz="3200" b="1" dirty="0">
            <a:latin typeface="Tw Cen MT" panose="020B0602020104020603" pitchFamily="34" charset="0"/>
          </a:endParaRPr>
        </a:p>
      </dgm:t>
    </dgm:pt>
    <dgm:pt modelId="{F43EDD2C-8C10-4FB4-9869-DD2FAF8E9BE1}" type="parTrans" cxnId="{6DF93427-DF81-416F-98B6-60CD2A69069C}">
      <dgm:prSet/>
      <dgm:spPr/>
      <dgm:t>
        <a:bodyPr/>
        <a:lstStyle/>
        <a:p>
          <a:endParaRPr lang="en-SG" sz="3200" b="1">
            <a:latin typeface="Tw Cen MT" panose="020B0602020104020603" pitchFamily="34" charset="0"/>
          </a:endParaRPr>
        </a:p>
      </dgm:t>
    </dgm:pt>
    <dgm:pt modelId="{1DB3C238-19BE-4527-B89C-25BA949618ED}" type="sibTrans" cxnId="{6DF93427-DF81-416F-98B6-60CD2A69069C}">
      <dgm:prSet/>
      <dgm:spPr/>
      <dgm:t>
        <a:bodyPr/>
        <a:lstStyle/>
        <a:p>
          <a:endParaRPr lang="en-SG" sz="3200" b="1">
            <a:latin typeface="Tw Cen MT" panose="020B0602020104020603" pitchFamily="34" charset="0"/>
          </a:endParaRPr>
        </a:p>
      </dgm:t>
    </dgm:pt>
    <dgm:pt modelId="{83AE691E-6EAE-47F5-B046-CF40D4432BA0}">
      <dgm:prSet phldrT="[Text]" custT="1"/>
      <dgm:spPr>
        <a:solidFill>
          <a:schemeClr val="accent2">
            <a:lumMod val="60000"/>
            <a:lumOff val="40000"/>
          </a:schemeClr>
        </a:solidFill>
        <a:ln>
          <a:solidFill>
            <a:schemeClr val="accent2">
              <a:lumMod val="60000"/>
              <a:lumOff val="40000"/>
            </a:schemeClr>
          </a:solidFill>
        </a:ln>
      </dgm:spPr>
      <dgm:t>
        <a:bodyPr/>
        <a:lstStyle/>
        <a:p>
          <a:r>
            <a:rPr lang="en-US" sz="3200" b="1" dirty="0">
              <a:solidFill>
                <a:schemeClr val="tx1"/>
              </a:solidFill>
              <a:latin typeface="Tw Cen MT" panose="020B0602020104020603" pitchFamily="34" charset="0"/>
            </a:rPr>
            <a:t>3</a:t>
          </a:r>
          <a:endParaRPr lang="en-SG" sz="3200" b="1" dirty="0">
            <a:solidFill>
              <a:schemeClr val="tx1"/>
            </a:solidFill>
            <a:latin typeface="Tw Cen MT" panose="020B0602020104020603" pitchFamily="34" charset="0"/>
          </a:endParaRPr>
        </a:p>
      </dgm:t>
    </dgm:pt>
    <dgm:pt modelId="{090587FD-0C5A-47F0-8C95-B02AE2BB6BC7}" type="parTrans" cxnId="{63A85295-A76B-4E10-84A1-607E9DEF8DF5}">
      <dgm:prSet/>
      <dgm:spPr/>
      <dgm:t>
        <a:bodyPr/>
        <a:lstStyle/>
        <a:p>
          <a:endParaRPr lang="en-SG" sz="3200" b="1">
            <a:latin typeface="Tw Cen MT" panose="020B0602020104020603" pitchFamily="34" charset="0"/>
          </a:endParaRPr>
        </a:p>
      </dgm:t>
    </dgm:pt>
    <dgm:pt modelId="{AAD26873-7226-44F3-A80A-7CD3E44C8CA6}" type="sibTrans" cxnId="{63A85295-A76B-4E10-84A1-607E9DEF8DF5}">
      <dgm:prSet/>
      <dgm:spPr/>
      <dgm:t>
        <a:bodyPr/>
        <a:lstStyle/>
        <a:p>
          <a:endParaRPr lang="en-SG" sz="3200" b="1">
            <a:latin typeface="Tw Cen MT" panose="020B0602020104020603" pitchFamily="34" charset="0"/>
          </a:endParaRPr>
        </a:p>
      </dgm:t>
    </dgm:pt>
    <dgm:pt modelId="{527256F4-ED88-4E71-B5A6-2243D63E9078}">
      <dgm:prSet phldrT="[Text]" custT="1"/>
      <dgm:spPr>
        <a:ln>
          <a:solidFill>
            <a:schemeClr val="accent2">
              <a:lumMod val="60000"/>
              <a:lumOff val="40000"/>
            </a:schemeClr>
          </a:solidFill>
        </a:ln>
      </dgm:spPr>
      <dgm:t>
        <a:bodyPr/>
        <a:lstStyle/>
        <a:p>
          <a:r>
            <a:rPr lang="en-US" sz="3200" b="1" dirty="0">
              <a:latin typeface="Tw Cen MT" panose="020B0602020104020603" pitchFamily="34" charset="0"/>
            </a:rPr>
            <a:t>Regulatory Assessment</a:t>
          </a:r>
          <a:endParaRPr lang="en-SG" sz="3200" b="1" dirty="0">
            <a:latin typeface="Tw Cen MT" panose="020B0602020104020603" pitchFamily="34" charset="0"/>
          </a:endParaRPr>
        </a:p>
      </dgm:t>
    </dgm:pt>
    <dgm:pt modelId="{6D1C4269-3891-4450-AA01-6709AE5B0104}" type="parTrans" cxnId="{D45A0350-BCF6-4385-9822-D50D57F0BBE7}">
      <dgm:prSet/>
      <dgm:spPr/>
      <dgm:t>
        <a:bodyPr/>
        <a:lstStyle/>
        <a:p>
          <a:endParaRPr lang="en-SG" sz="3200" b="1">
            <a:latin typeface="Tw Cen MT" panose="020B0602020104020603" pitchFamily="34" charset="0"/>
          </a:endParaRPr>
        </a:p>
      </dgm:t>
    </dgm:pt>
    <dgm:pt modelId="{BAD11012-6AD1-47CC-870B-1BB638EB03AD}" type="sibTrans" cxnId="{D45A0350-BCF6-4385-9822-D50D57F0BBE7}">
      <dgm:prSet/>
      <dgm:spPr/>
      <dgm:t>
        <a:bodyPr/>
        <a:lstStyle/>
        <a:p>
          <a:endParaRPr lang="en-SG" sz="3200" b="1">
            <a:latin typeface="Tw Cen MT" panose="020B0602020104020603" pitchFamily="34" charset="0"/>
          </a:endParaRPr>
        </a:p>
      </dgm:t>
    </dgm:pt>
    <dgm:pt modelId="{FD807AE1-B66C-4029-BF87-BA8332BC78D8}">
      <dgm:prSet phldrT="[Text]" custT="1"/>
      <dgm:spPr>
        <a:solidFill>
          <a:schemeClr val="bg2">
            <a:lumMod val="75000"/>
          </a:schemeClr>
        </a:solidFill>
        <a:ln>
          <a:solidFill>
            <a:schemeClr val="bg2">
              <a:lumMod val="75000"/>
            </a:schemeClr>
          </a:solidFill>
        </a:ln>
      </dgm:spPr>
      <dgm:t>
        <a:bodyPr/>
        <a:lstStyle/>
        <a:p>
          <a:r>
            <a:rPr lang="en-US" sz="3200" b="1" dirty="0">
              <a:solidFill>
                <a:schemeClr val="tx1"/>
              </a:solidFill>
              <a:latin typeface="Tw Cen MT" panose="020B0602020104020603" pitchFamily="34" charset="0"/>
            </a:rPr>
            <a:t>4</a:t>
          </a:r>
          <a:endParaRPr lang="en-SG" sz="3200" b="1" dirty="0">
            <a:solidFill>
              <a:schemeClr val="tx1"/>
            </a:solidFill>
            <a:latin typeface="Tw Cen MT" panose="020B0602020104020603" pitchFamily="34" charset="0"/>
          </a:endParaRPr>
        </a:p>
      </dgm:t>
    </dgm:pt>
    <dgm:pt modelId="{B8E8EFED-B811-4BF8-9512-6F0BA20218B4}" type="parTrans" cxnId="{F861FC76-B750-48FF-84D4-677C3B82EF2B}">
      <dgm:prSet/>
      <dgm:spPr/>
      <dgm:t>
        <a:bodyPr/>
        <a:lstStyle/>
        <a:p>
          <a:endParaRPr lang="en-SG" sz="3200" b="1">
            <a:latin typeface="Tw Cen MT" panose="020B0602020104020603" pitchFamily="34" charset="0"/>
          </a:endParaRPr>
        </a:p>
      </dgm:t>
    </dgm:pt>
    <dgm:pt modelId="{C7877B5C-CD46-4FC9-AAAA-2D1528355DE3}" type="sibTrans" cxnId="{F861FC76-B750-48FF-84D4-677C3B82EF2B}">
      <dgm:prSet/>
      <dgm:spPr/>
      <dgm:t>
        <a:bodyPr/>
        <a:lstStyle/>
        <a:p>
          <a:endParaRPr lang="en-SG" sz="3200" b="1">
            <a:latin typeface="Tw Cen MT" panose="020B0602020104020603" pitchFamily="34" charset="0"/>
          </a:endParaRPr>
        </a:p>
      </dgm:t>
    </dgm:pt>
    <dgm:pt modelId="{B97237A2-B8DB-4B37-9075-E727B49192A6}">
      <dgm:prSet phldrT="[Text]" custT="1"/>
      <dgm:spPr>
        <a:ln>
          <a:solidFill>
            <a:schemeClr val="bg2">
              <a:lumMod val="75000"/>
            </a:schemeClr>
          </a:solidFill>
        </a:ln>
      </dgm:spPr>
      <dgm:t>
        <a:bodyPr/>
        <a:lstStyle/>
        <a:p>
          <a:r>
            <a:rPr lang="en-US" sz="3200" b="1" dirty="0">
              <a:latin typeface="Tw Cen MT" panose="020B0602020104020603" pitchFamily="34" charset="0"/>
            </a:rPr>
            <a:t>Approach to Regulating the Home Care Sector</a:t>
          </a:r>
          <a:endParaRPr lang="en-SG" sz="3200" b="1" dirty="0">
            <a:latin typeface="Tw Cen MT" panose="020B0602020104020603" pitchFamily="34" charset="0"/>
          </a:endParaRPr>
        </a:p>
      </dgm:t>
    </dgm:pt>
    <dgm:pt modelId="{F06ABC2B-0111-4B80-994C-DA628BFE6C71}" type="parTrans" cxnId="{87AA522D-741E-44E8-B681-32AF508CAE6E}">
      <dgm:prSet/>
      <dgm:spPr/>
      <dgm:t>
        <a:bodyPr/>
        <a:lstStyle/>
        <a:p>
          <a:endParaRPr lang="en-SG" sz="3200" b="1">
            <a:latin typeface="Tw Cen MT" panose="020B0602020104020603" pitchFamily="34" charset="0"/>
          </a:endParaRPr>
        </a:p>
      </dgm:t>
    </dgm:pt>
    <dgm:pt modelId="{B9347AB5-30A5-47FF-81B7-1E613B7ABA19}" type="sibTrans" cxnId="{87AA522D-741E-44E8-B681-32AF508CAE6E}">
      <dgm:prSet/>
      <dgm:spPr/>
      <dgm:t>
        <a:bodyPr/>
        <a:lstStyle/>
        <a:p>
          <a:endParaRPr lang="en-SG" sz="3200" b="1">
            <a:latin typeface="Tw Cen MT" panose="020B0602020104020603" pitchFamily="34" charset="0"/>
          </a:endParaRPr>
        </a:p>
      </dgm:t>
    </dgm:pt>
    <dgm:pt modelId="{870B63BB-86DC-415A-8F1A-BAC33405D89A}" type="pres">
      <dgm:prSet presAssocID="{14AB2F8E-82DB-4AF9-9854-E662FF299C64}" presName="linearFlow" presStyleCnt="0">
        <dgm:presLayoutVars>
          <dgm:dir/>
          <dgm:animLvl val="lvl"/>
          <dgm:resizeHandles val="exact"/>
        </dgm:presLayoutVars>
      </dgm:prSet>
      <dgm:spPr/>
    </dgm:pt>
    <dgm:pt modelId="{9702C903-41B5-4E34-BF66-6838CBA5C261}" type="pres">
      <dgm:prSet presAssocID="{E3295FF6-A312-47F1-A08F-29FD281241A9}" presName="composite" presStyleCnt="0"/>
      <dgm:spPr/>
    </dgm:pt>
    <dgm:pt modelId="{6198B3BD-BA6A-48CA-97DD-066EB603FA77}" type="pres">
      <dgm:prSet presAssocID="{E3295FF6-A312-47F1-A08F-29FD281241A9}" presName="parentText" presStyleLbl="alignNode1" presStyleIdx="0" presStyleCnt="4">
        <dgm:presLayoutVars>
          <dgm:chMax val="1"/>
          <dgm:bulletEnabled val="1"/>
        </dgm:presLayoutVars>
      </dgm:prSet>
      <dgm:spPr/>
    </dgm:pt>
    <dgm:pt modelId="{4AA683EE-9D9E-431A-A947-C9D930EFE282}" type="pres">
      <dgm:prSet presAssocID="{E3295FF6-A312-47F1-A08F-29FD281241A9}" presName="descendantText" presStyleLbl="alignAcc1" presStyleIdx="0" presStyleCnt="4">
        <dgm:presLayoutVars>
          <dgm:bulletEnabled val="1"/>
        </dgm:presLayoutVars>
      </dgm:prSet>
      <dgm:spPr/>
    </dgm:pt>
    <dgm:pt modelId="{AE329A99-4E14-4F96-8B28-B7469AAE1037}" type="pres">
      <dgm:prSet presAssocID="{F0FC06B6-9719-417F-B703-84062B7402E0}" presName="sp" presStyleCnt="0"/>
      <dgm:spPr/>
    </dgm:pt>
    <dgm:pt modelId="{1FDE8282-4F6F-4D77-9751-4A4285610A4F}" type="pres">
      <dgm:prSet presAssocID="{BA20DDEE-62C2-4707-9DE2-99717B77029D}" presName="composite" presStyleCnt="0"/>
      <dgm:spPr/>
    </dgm:pt>
    <dgm:pt modelId="{42F65684-B9F5-44FC-91D0-E85E934AB847}" type="pres">
      <dgm:prSet presAssocID="{BA20DDEE-62C2-4707-9DE2-99717B77029D}" presName="parentText" presStyleLbl="alignNode1" presStyleIdx="1" presStyleCnt="4">
        <dgm:presLayoutVars>
          <dgm:chMax val="1"/>
          <dgm:bulletEnabled val="1"/>
        </dgm:presLayoutVars>
      </dgm:prSet>
      <dgm:spPr/>
    </dgm:pt>
    <dgm:pt modelId="{6B5C3527-B9FF-4D8E-9D96-E7D2D48388CA}" type="pres">
      <dgm:prSet presAssocID="{BA20DDEE-62C2-4707-9DE2-99717B77029D}" presName="descendantText" presStyleLbl="alignAcc1" presStyleIdx="1" presStyleCnt="4">
        <dgm:presLayoutVars>
          <dgm:bulletEnabled val="1"/>
        </dgm:presLayoutVars>
      </dgm:prSet>
      <dgm:spPr/>
    </dgm:pt>
    <dgm:pt modelId="{F91CE790-5EB0-42E7-B14E-58A08E2C120D}" type="pres">
      <dgm:prSet presAssocID="{D2C1EF98-CE48-4337-BCA9-9CA9BA297492}" presName="sp" presStyleCnt="0"/>
      <dgm:spPr/>
    </dgm:pt>
    <dgm:pt modelId="{24518561-DD06-4D4C-8392-EADB51E5A803}" type="pres">
      <dgm:prSet presAssocID="{83AE691E-6EAE-47F5-B046-CF40D4432BA0}" presName="composite" presStyleCnt="0"/>
      <dgm:spPr/>
    </dgm:pt>
    <dgm:pt modelId="{641D688D-CF91-4AA1-AB42-ED430E39F7FC}" type="pres">
      <dgm:prSet presAssocID="{83AE691E-6EAE-47F5-B046-CF40D4432BA0}" presName="parentText" presStyleLbl="alignNode1" presStyleIdx="2" presStyleCnt="4">
        <dgm:presLayoutVars>
          <dgm:chMax val="1"/>
          <dgm:bulletEnabled val="1"/>
        </dgm:presLayoutVars>
      </dgm:prSet>
      <dgm:spPr/>
    </dgm:pt>
    <dgm:pt modelId="{BF96FB2B-BBC8-4907-9881-95467A09646F}" type="pres">
      <dgm:prSet presAssocID="{83AE691E-6EAE-47F5-B046-CF40D4432BA0}" presName="descendantText" presStyleLbl="alignAcc1" presStyleIdx="2" presStyleCnt="4">
        <dgm:presLayoutVars>
          <dgm:bulletEnabled val="1"/>
        </dgm:presLayoutVars>
      </dgm:prSet>
      <dgm:spPr/>
    </dgm:pt>
    <dgm:pt modelId="{968491FF-B168-4E31-8AD1-2BD09CBACBA3}" type="pres">
      <dgm:prSet presAssocID="{AAD26873-7226-44F3-A80A-7CD3E44C8CA6}" presName="sp" presStyleCnt="0"/>
      <dgm:spPr/>
    </dgm:pt>
    <dgm:pt modelId="{8CEF62DD-CF97-49D4-9E8F-8142A24904AC}" type="pres">
      <dgm:prSet presAssocID="{FD807AE1-B66C-4029-BF87-BA8332BC78D8}" presName="composite" presStyleCnt="0"/>
      <dgm:spPr/>
    </dgm:pt>
    <dgm:pt modelId="{A062BCAE-7613-473E-B6AD-311A0516B656}" type="pres">
      <dgm:prSet presAssocID="{FD807AE1-B66C-4029-BF87-BA8332BC78D8}" presName="parentText" presStyleLbl="alignNode1" presStyleIdx="3" presStyleCnt="4">
        <dgm:presLayoutVars>
          <dgm:chMax val="1"/>
          <dgm:bulletEnabled val="1"/>
        </dgm:presLayoutVars>
      </dgm:prSet>
      <dgm:spPr/>
    </dgm:pt>
    <dgm:pt modelId="{D6742178-5067-4B71-B79B-10E58D55F080}" type="pres">
      <dgm:prSet presAssocID="{FD807AE1-B66C-4029-BF87-BA8332BC78D8}" presName="descendantText" presStyleLbl="alignAcc1" presStyleIdx="3" presStyleCnt="4">
        <dgm:presLayoutVars>
          <dgm:bulletEnabled val="1"/>
        </dgm:presLayoutVars>
      </dgm:prSet>
      <dgm:spPr/>
    </dgm:pt>
  </dgm:ptLst>
  <dgm:cxnLst>
    <dgm:cxn modelId="{82348907-F90D-4FD5-BD2D-54D55D3AF689}" srcId="{14AB2F8E-82DB-4AF9-9854-E662FF299C64}" destId="{BA20DDEE-62C2-4707-9DE2-99717B77029D}" srcOrd="1" destOrd="0" parTransId="{D99702B2-80E9-4B61-B5B4-C52E390A4252}" sibTransId="{D2C1EF98-CE48-4337-BCA9-9CA9BA297492}"/>
    <dgm:cxn modelId="{D3716208-90AC-4610-A938-3D731C6F216C}" type="presOf" srcId="{E3295FF6-A312-47F1-A08F-29FD281241A9}" destId="{6198B3BD-BA6A-48CA-97DD-066EB603FA77}" srcOrd="0" destOrd="0" presId="urn:microsoft.com/office/officeart/2005/8/layout/chevron2"/>
    <dgm:cxn modelId="{6DF93427-DF81-416F-98B6-60CD2A69069C}" srcId="{BA20DDEE-62C2-4707-9DE2-99717B77029D}" destId="{4F1BC143-FE8E-498A-86CE-37585173AF4C}" srcOrd="0" destOrd="0" parTransId="{F43EDD2C-8C10-4FB4-9869-DD2FAF8E9BE1}" sibTransId="{1DB3C238-19BE-4527-B89C-25BA949618ED}"/>
    <dgm:cxn modelId="{D3A3A529-ED0C-46B0-AB64-86590109D0F2}" srcId="{E3295FF6-A312-47F1-A08F-29FD281241A9}" destId="{59244F3F-338F-43D9-8A9D-19B5A32D63F1}" srcOrd="0" destOrd="0" parTransId="{85C8EF29-E4E8-4972-833D-F7FC7EA8F82B}" sibTransId="{0D52112A-DB6F-4585-A7C2-DA26A890C666}"/>
    <dgm:cxn modelId="{87AA522D-741E-44E8-B681-32AF508CAE6E}" srcId="{FD807AE1-B66C-4029-BF87-BA8332BC78D8}" destId="{B97237A2-B8DB-4B37-9075-E727B49192A6}" srcOrd="0" destOrd="0" parTransId="{F06ABC2B-0111-4B80-994C-DA628BFE6C71}" sibTransId="{B9347AB5-30A5-47FF-81B7-1E613B7ABA19}"/>
    <dgm:cxn modelId="{65FE626B-A6BC-470E-9B4D-A6517BE112DC}" type="presOf" srcId="{527256F4-ED88-4E71-B5A6-2243D63E9078}" destId="{BF96FB2B-BBC8-4907-9881-95467A09646F}" srcOrd="0" destOrd="0" presId="urn:microsoft.com/office/officeart/2005/8/layout/chevron2"/>
    <dgm:cxn modelId="{D45A0350-BCF6-4385-9822-D50D57F0BBE7}" srcId="{83AE691E-6EAE-47F5-B046-CF40D4432BA0}" destId="{527256F4-ED88-4E71-B5A6-2243D63E9078}" srcOrd="0" destOrd="0" parTransId="{6D1C4269-3891-4450-AA01-6709AE5B0104}" sibTransId="{BAD11012-6AD1-47CC-870B-1BB638EB03AD}"/>
    <dgm:cxn modelId="{F861FC76-B750-48FF-84D4-677C3B82EF2B}" srcId="{14AB2F8E-82DB-4AF9-9854-E662FF299C64}" destId="{FD807AE1-B66C-4029-BF87-BA8332BC78D8}" srcOrd="3" destOrd="0" parTransId="{B8E8EFED-B811-4BF8-9512-6F0BA20218B4}" sibTransId="{C7877B5C-CD46-4FC9-AAAA-2D1528355DE3}"/>
    <dgm:cxn modelId="{6D540D80-812E-4A43-8D46-8E887C62174B}" type="presOf" srcId="{B97237A2-B8DB-4B37-9075-E727B49192A6}" destId="{D6742178-5067-4B71-B79B-10E58D55F080}" srcOrd="0" destOrd="0" presId="urn:microsoft.com/office/officeart/2005/8/layout/chevron2"/>
    <dgm:cxn modelId="{CD092291-03EA-4AFE-AE27-C05037806494}" type="presOf" srcId="{14AB2F8E-82DB-4AF9-9854-E662FF299C64}" destId="{870B63BB-86DC-415A-8F1A-BAC33405D89A}" srcOrd="0" destOrd="0" presId="urn:microsoft.com/office/officeart/2005/8/layout/chevron2"/>
    <dgm:cxn modelId="{313E8E93-B0E6-4359-8A98-C3658E750678}" type="presOf" srcId="{FD807AE1-B66C-4029-BF87-BA8332BC78D8}" destId="{A062BCAE-7613-473E-B6AD-311A0516B656}" srcOrd="0" destOrd="0" presId="urn:microsoft.com/office/officeart/2005/8/layout/chevron2"/>
    <dgm:cxn modelId="{63A85295-A76B-4E10-84A1-607E9DEF8DF5}" srcId="{14AB2F8E-82DB-4AF9-9854-E662FF299C64}" destId="{83AE691E-6EAE-47F5-B046-CF40D4432BA0}" srcOrd="2" destOrd="0" parTransId="{090587FD-0C5A-47F0-8C95-B02AE2BB6BC7}" sibTransId="{AAD26873-7226-44F3-A80A-7CD3E44C8CA6}"/>
    <dgm:cxn modelId="{821FB3A1-3684-4320-B883-C47FC7AB77FD}" srcId="{14AB2F8E-82DB-4AF9-9854-E662FF299C64}" destId="{E3295FF6-A312-47F1-A08F-29FD281241A9}" srcOrd="0" destOrd="0" parTransId="{B1537DA6-FE99-4CE6-AE75-F42C61B648DA}" sibTransId="{F0FC06B6-9719-417F-B703-84062B7402E0}"/>
    <dgm:cxn modelId="{113B34A6-9ABB-4610-A9AD-B5733F8BA894}" type="presOf" srcId="{83AE691E-6EAE-47F5-B046-CF40D4432BA0}" destId="{641D688D-CF91-4AA1-AB42-ED430E39F7FC}" srcOrd="0" destOrd="0" presId="urn:microsoft.com/office/officeart/2005/8/layout/chevron2"/>
    <dgm:cxn modelId="{E472C7B1-5A12-4B9A-A528-EEBAE67B9984}" type="presOf" srcId="{BA20DDEE-62C2-4707-9DE2-99717B77029D}" destId="{42F65684-B9F5-44FC-91D0-E85E934AB847}" srcOrd="0" destOrd="0" presId="urn:microsoft.com/office/officeart/2005/8/layout/chevron2"/>
    <dgm:cxn modelId="{5D55DDBA-74CA-4944-AB0B-67CE1C1FE842}" type="presOf" srcId="{59244F3F-338F-43D9-8A9D-19B5A32D63F1}" destId="{4AA683EE-9D9E-431A-A947-C9D930EFE282}" srcOrd="0" destOrd="0" presId="urn:microsoft.com/office/officeart/2005/8/layout/chevron2"/>
    <dgm:cxn modelId="{84CE37E9-7F26-4664-B18D-ADA0E5EC1846}" type="presOf" srcId="{4F1BC143-FE8E-498A-86CE-37585173AF4C}" destId="{6B5C3527-B9FF-4D8E-9D96-E7D2D48388CA}" srcOrd="0" destOrd="0" presId="urn:microsoft.com/office/officeart/2005/8/layout/chevron2"/>
    <dgm:cxn modelId="{E4EFDFF9-AEE2-4D3F-BA35-C762A5C34804}" type="presParOf" srcId="{870B63BB-86DC-415A-8F1A-BAC33405D89A}" destId="{9702C903-41B5-4E34-BF66-6838CBA5C261}" srcOrd="0" destOrd="0" presId="urn:microsoft.com/office/officeart/2005/8/layout/chevron2"/>
    <dgm:cxn modelId="{EC3A57A8-C8D5-42E5-AF48-FED863702B9C}" type="presParOf" srcId="{9702C903-41B5-4E34-BF66-6838CBA5C261}" destId="{6198B3BD-BA6A-48CA-97DD-066EB603FA77}" srcOrd="0" destOrd="0" presId="urn:microsoft.com/office/officeart/2005/8/layout/chevron2"/>
    <dgm:cxn modelId="{7AD5F184-81C4-4D30-AF07-6601949169C2}" type="presParOf" srcId="{9702C903-41B5-4E34-BF66-6838CBA5C261}" destId="{4AA683EE-9D9E-431A-A947-C9D930EFE282}" srcOrd="1" destOrd="0" presId="urn:microsoft.com/office/officeart/2005/8/layout/chevron2"/>
    <dgm:cxn modelId="{4726DBDF-4E2E-4F63-A2C1-38E2A51A1A9E}" type="presParOf" srcId="{870B63BB-86DC-415A-8F1A-BAC33405D89A}" destId="{AE329A99-4E14-4F96-8B28-B7469AAE1037}" srcOrd="1" destOrd="0" presId="urn:microsoft.com/office/officeart/2005/8/layout/chevron2"/>
    <dgm:cxn modelId="{00E2E74C-4B2A-41F8-9B4A-A46563D8AA59}" type="presParOf" srcId="{870B63BB-86DC-415A-8F1A-BAC33405D89A}" destId="{1FDE8282-4F6F-4D77-9751-4A4285610A4F}" srcOrd="2" destOrd="0" presId="urn:microsoft.com/office/officeart/2005/8/layout/chevron2"/>
    <dgm:cxn modelId="{79E3DE97-5D71-4C1D-B509-208B54E321E9}" type="presParOf" srcId="{1FDE8282-4F6F-4D77-9751-4A4285610A4F}" destId="{42F65684-B9F5-44FC-91D0-E85E934AB847}" srcOrd="0" destOrd="0" presId="urn:microsoft.com/office/officeart/2005/8/layout/chevron2"/>
    <dgm:cxn modelId="{5870286F-F0C6-4372-BD7C-567039B3E598}" type="presParOf" srcId="{1FDE8282-4F6F-4D77-9751-4A4285610A4F}" destId="{6B5C3527-B9FF-4D8E-9D96-E7D2D48388CA}" srcOrd="1" destOrd="0" presId="urn:microsoft.com/office/officeart/2005/8/layout/chevron2"/>
    <dgm:cxn modelId="{BE85F5DD-72DA-441F-9D33-3985E9E29A29}" type="presParOf" srcId="{870B63BB-86DC-415A-8F1A-BAC33405D89A}" destId="{F91CE790-5EB0-42E7-B14E-58A08E2C120D}" srcOrd="3" destOrd="0" presId="urn:microsoft.com/office/officeart/2005/8/layout/chevron2"/>
    <dgm:cxn modelId="{6A55AE41-7423-46FE-9E30-A306A295D8BF}" type="presParOf" srcId="{870B63BB-86DC-415A-8F1A-BAC33405D89A}" destId="{24518561-DD06-4D4C-8392-EADB51E5A803}" srcOrd="4" destOrd="0" presId="urn:microsoft.com/office/officeart/2005/8/layout/chevron2"/>
    <dgm:cxn modelId="{7E1EE279-5C1B-4ABD-8037-5F65F76EF8C9}" type="presParOf" srcId="{24518561-DD06-4D4C-8392-EADB51E5A803}" destId="{641D688D-CF91-4AA1-AB42-ED430E39F7FC}" srcOrd="0" destOrd="0" presId="urn:microsoft.com/office/officeart/2005/8/layout/chevron2"/>
    <dgm:cxn modelId="{C409BD31-F4D6-4455-A407-84230FCEF9BA}" type="presParOf" srcId="{24518561-DD06-4D4C-8392-EADB51E5A803}" destId="{BF96FB2B-BBC8-4907-9881-95467A09646F}" srcOrd="1" destOrd="0" presId="urn:microsoft.com/office/officeart/2005/8/layout/chevron2"/>
    <dgm:cxn modelId="{058BE779-FF2F-44FB-9B0F-E223DB8EDD84}" type="presParOf" srcId="{870B63BB-86DC-415A-8F1A-BAC33405D89A}" destId="{968491FF-B168-4E31-8AD1-2BD09CBACBA3}" srcOrd="5" destOrd="0" presId="urn:microsoft.com/office/officeart/2005/8/layout/chevron2"/>
    <dgm:cxn modelId="{C3B37552-A2FF-440F-97B3-64500163AD20}" type="presParOf" srcId="{870B63BB-86DC-415A-8F1A-BAC33405D89A}" destId="{8CEF62DD-CF97-49D4-9E8F-8142A24904AC}" srcOrd="6" destOrd="0" presId="urn:microsoft.com/office/officeart/2005/8/layout/chevron2"/>
    <dgm:cxn modelId="{84C3C649-DF82-40F3-BAE2-4B2EFBFE2370}" type="presParOf" srcId="{8CEF62DD-CF97-49D4-9E8F-8142A24904AC}" destId="{A062BCAE-7613-473E-B6AD-311A0516B656}" srcOrd="0" destOrd="0" presId="urn:microsoft.com/office/officeart/2005/8/layout/chevron2"/>
    <dgm:cxn modelId="{3432E138-F58C-43AD-9D24-B6A298C78B3B}" type="presParOf" srcId="{8CEF62DD-CF97-49D4-9E8F-8142A24904AC}" destId="{D6742178-5067-4B71-B79B-10E58D55F08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8B3BD-BA6A-48CA-97DD-066EB603FA77}">
      <dsp:nvSpPr>
        <dsp:cNvPr id="0" name=""/>
        <dsp:cNvSpPr/>
      </dsp:nvSpPr>
      <dsp:spPr>
        <a:xfrm rot="5400000">
          <a:off x="-230923" y="233983"/>
          <a:ext cx="1539491" cy="1077643"/>
        </a:xfrm>
        <a:prstGeom prst="chevron">
          <a:avLst/>
        </a:prstGeom>
        <a:solidFill>
          <a:schemeClr val="accent1">
            <a:lumMod val="60000"/>
            <a:lumOff val="4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w Cen MT" panose="020B0602020104020603" pitchFamily="34" charset="0"/>
            </a:rPr>
            <a:t>1</a:t>
          </a:r>
          <a:endParaRPr lang="en-SG" sz="3200" b="1" kern="1200" dirty="0">
            <a:solidFill>
              <a:schemeClr val="tx1"/>
            </a:solidFill>
            <a:latin typeface="Tw Cen MT" panose="020B0602020104020603" pitchFamily="34" charset="0"/>
          </a:endParaRPr>
        </a:p>
      </dsp:txBody>
      <dsp:txXfrm rot="-5400000">
        <a:off x="2" y="541881"/>
        <a:ext cx="1077643" cy="461848"/>
      </dsp:txXfrm>
    </dsp:sp>
    <dsp:sp modelId="{4AA683EE-9D9E-431A-A947-C9D930EFE282}">
      <dsp:nvSpPr>
        <dsp:cNvPr id="0" name=""/>
        <dsp:cNvSpPr/>
      </dsp:nvSpPr>
      <dsp:spPr>
        <a:xfrm rot="5400000">
          <a:off x="5391323" y="-4310620"/>
          <a:ext cx="1000669" cy="9628028"/>
        </a:xfrm>
        <a:prstGeom prst="round2SameRect">
          <a:avLst/>
        </a:prstGeom>
        <a:solidFill>
          <a:schemeClr val="lt1">
            <a:alpha val="90000"/>
            <a:hueOff val="0"/>
            <a:satOff val="0"/>
            <a:lumOff val="0"/>
            <a:alphaOff val="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w Cen MT" panose="020B0602020104020603" pitchFamily="34" charset="0"/>
            </a:rPr>
            <a:t>Singapore Population</a:t>
          </a:r>
          <a:endParaRPr lang="en-SG" sz="3200" b="1" kern="1200" dirty="0">
            <a:latin typeface="Tw Cen MT" panose="020B0602020104020603" pitchFamily="34" charset="0"/>
          </a:endParaRPr>
        </a:p>
      </dsp:txBody>
      <dsp:txXfrm rot="-5400000">
        <a:off x="1077644" y="51908"/>
        <a:ext cx="9579179" cy="902971"/>
      </dsp:txXfrm>
    </dsp:sp>
    <dsp:sp modelId="{42F65684-B9F5-44FC-91D0-E85E934AB847}">
      <dsp:nvSpPr>
        <dsp:cNvPr id="0" name=""/>
        <dsp:cNvSpPr/>
      </dsp:nvSpPr>
      <dsp:spPr>
        <a:xfrm rot="5400000">
          <a:off x="-230923" y="1629614"/>
          <a:ext cx="1539491" cy="1077643"/>
        </a:xfrm>
        <a:prstGeom prst="chevron">
          <a:avLst/>
        </a:prstGeom>
        <a:solidFill>
          <a:schemeClr val="accent6">
            <a:lumMod val="40000"/>
            <a:lumOff val="60000"/>
          </a:schemeClr>
        </a:solidFill>
        <a:ln w="1905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w Cen MT" panose="020B0602020104020603" pitchFamily="34" charset="0"/>
            </a:rPr>
            <a:t>2</a:t>
          </a:r>
          <a:endParaRPr lang="en-SG" sz="3200" b="1" kern="1200" dirty="0">
            <a:solidFill>
              <a:schemeClr val="tx1"/>
            </a:solidFill>
            <a:latin typeface="Tw Cen MT" panose="020B0602020104020603" pitchFamily="34" charset="0"/>
          </a:endParaRPr>
        </a:p>
      </dsp:txBody>
      <dsp:txXfrm rot="-5400000">
        <a:off x="2" y="1937512"/>
        <a:ext cx="1077643" cy="461848"/>
      </dsp:txXfrm>
    </dsp:sp>
    <dsp:sp modelId="{6B5C3527-B9FF-4D8E-9D96-E7D2D48388CA}">
      <dsp:nvSpPr>
        <dsp:cNvPr id="0" name=""/>
        <dsp:cNvSpPr/>
      </dsp:nvSpPr>
      <dsp:spPr>
        <a:xfrm rot="5400000">
          <a:off x="5391323" y="-2914988"/>
          <a:ext cx="1000669" cy="9628028"/>
        </a:xfrm>
        <a:prstGeom prst="round2SameRect">
          <a:avLst/>
        </a:prstGeom>
        <a:solidFill>
          <a:schemeClr val="lt1">
            <a:alpha val="90000"/>
            <a:hueOff val="0"/>
            <a:satOff val="0"/>
            <a:lumOff val="0"/>
            <a:alphaOff val="0"/>
          </a:schemeClr>
        </a:solidFill>
        <a:ln w="1905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w Cen MT" panose="020B0602020104020603" pitchFamily="34" charset="0"/>
            </a:rPr>
            <a:t>Home Care Landscape </a:t>
          </a:r>
          <a:endParaRPr lang="en-SG" sz="3200" b="1" kern="1200" dirty="0">
            <a:latin typeface="Tw Cen MT" panose="020B0602020104020603" pitchFamily="34" charset="0"/>
          </a:endParaRPr>
        </a:p>
      </dsp:txBody>
      <dsp:txXfrm rot="-5400000">
        <a:off x="1077644" y="1447540"/>
        <a:ext cx="9579179" cy="902971"/>
      </dsp:txXfrm>
    </dsp:sp>
    <dsp:sp modelId="{641D688D-CF91-4AA1-AB42-ED430E39F7FC}">
      <dsp:nvSpPr>
        <dsp:cNvPr id="0" name=""/>
        <dsp:cNvSpPr/>
      </dsp:nvSpPr>
      <dsp:spPr>
        <a:xfrm rot="5400000">
          <a:off x="-230923" y="3025246"/>
          <a:ext cx="1539491" cy="1077643"/>
        </a:xfrm>
        <a:prstGeom prst="chevron">
          <a:avLst/>
        </a:prstGeom>
        <a:solidFill>
          <a:schemeClr val="accent2">
            <a:lumMod val="60000"/>
            <a:lumOff val="40000"/>
          </a:schemeClr>
        </a:solidFill>
        <a:ln w="1905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w Cen MT" panose="020B0602020104020603" pitchFamily="34" charset="0"/>
            </a:rPr>
            <a:t>3</a:t>
          </a:r>
          <a:endParaRPr lang="en-SG" sz="3200" b="1" kern="1200" dirty="0">
            <a:solidFill>
              <a:schemeClr val="tx1"/>
            </a:solidFill>
            <a:latin typeface="Tw Cen MT" panose="020B0602020104020603" pitchFamily="34" charset="0"/>
          </a:endParaRPr>
        </a:p>
      </dsp:txBody>
      <dsp:txXfrm rot="-5400000">
        <a:off x="2" y="3333144"/>
        <a:ext cx="1077643" cy="461848"/>
      </dsp:txXfrm>
    </dsp:sp>
    <dsp:sp modelId="{BF96FB2B-BBC8-4907-9881-95467A09646F}">
      <dsp:nvSpPr>
        <dsp:cNvPr id="0" name=""/>
        <dsp:cNvSpPr/>
      </dsp:nvSpPr>
      <dsp:spPr>
        <a:xfrm rot="5400000">
          <a:off x="5391323" y="-1519356"/>
          <a:ext cx="1000669" cy="9628028"/>
        </a:xfrm>
        <a:prstGeom prst="round2SameRect">
          <a:avLst/>
        </a:prstGeom>
        <a:solidFill>
          <a:schemeClr val="lt1">
            <a:alpha val="90000"/>
            <a:hueOff val="0"/>
            <a:satOff val="0"/>
            <a:lumOff val="0"/>
            <a:alphaOff val="0"/>
          </a:schemeClr>
        </a:solidFill>
        <a:ln w="1905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w Cen MT" panose="020B0602020104020603" pitchFamily="34" charset="0"/>
            </a:rPr>
            <a:t>Regulatory Assessment</a:t>
          </a:r>
          <a:endParaRPr lang="en-SG" sz="3200" b="1" kern="1200" dirty="0">
            <a:latin typeface="Tw Cen MT" panose="020B0602020104020603" pitchFamily="34" charset="0"/>
          </a:endParaRPr>
        </a:p>
      </dsp:txBody>
      <dsp:txXfrm rot="-5400000">
        <a:off x="1077644" y="2843172"/>
        <a:ext cx="9579179" cy="902971"/>
      </dsp:txXfrm>
    </dsp:sp>
    <dsp:sp modelId="{A062BCAE-7613-473E-B6AD-311A0516B656}">
      <dsp:nvSpPr>
        <dsp:cNvPr id="0" name=""/>
        <dsp:cNvSpPr/>
      </dsp:nvSpPr>
      <dsp:spPr>
        <a:xfrm rot="5400000">
          <a:off x="-230923" y="4420878"/>
          <a:ext cx="1539491" cy="1077643"/>
        </a:xfrm>
        <a:prstGeom prst="chevron">
          <a:avLst/>
        </a:prstGeom>
        <a:solidFill>
          <a:schemeClr val="bg2">
            <a:lumMod val="75000"/>
          </a:schemeClr>
        </a:solidFill>
        <a:ln w="190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w Cen MT" panose="020B0602020104020603" pitchFamily="34" charset="0"/>
            </a:rPr>
            <a:t>4</a:t>
          </a:r>
          <a:endParaRPr lang="en-SG" sz="3200" b="1" kern="1200" dirty="0">
            <a:solidFill>
              <a:schemeClr val="tx1"/>
            </a:solidFill>
            <a:latin typeface="Tw Cen MT" panose="020B0602020104020603" pitchFamily="34" charset="0"/>
          </a:endParaRPr>
        </a:p>
      </dsp:txBody>
      <dsp:txXfrm rot="-5400000">
        <a:off x="2" y="4728776"/>
        <a:ext cx="1077643" cy="461848"/>
      </dsp:txXfrm>
    </dsp:sp>
    <dsp:sp modelId="{D6742178-5067-4B71-B79B-10E58D55F080}">
      <dsp:nvSpPr>
        <dsp:cNvPr id="0" name=""/>
        <dsp:cNvSpPr/>
      </dsp:nvSpPr>
      <dsp:spPr>
        <a:xfrm rot="5400000">
          <a:off x="5391323" y="-123724"/>
          <a:ext cx="1000669" cy="9628028"/>
        </a:xfrm>
        <a:prstGeom prst="round2SameRect">
          <a:avLst/>
        </a:prstGeom>
        <a:solidFill>
          <a:schemeClr val="lt1">
            <a:alpha val="90000"/>
            <a:hueOff val="0"/>
            <a:satOff val="0"/>
            <a:lumOff val="0"/>
            <a:alphaOff val="0"/>
          </a:schemeClr>
        </a:solidFill>
        <a:ln w="190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w Cen MT" panose="020B0602020104020603" pitchFamily="34" charset="0"/>
            </a:rPr>
            <a:t>Approach to Regulating the Home Care Sector</a:t>
          </a:r>
          <a:endParaRPr lang="en-SG" sz="3200" b="1" kern="1200" dirty="0">
            <a:latin typeface="Tw Cen MT" panose="020B0602020104020603" pitchFamily="34" charset="0"/>
          </a:endParaRPr>
        </a:p>
      </dsp:txBody>
      <dsp:txXfrm rot="-5400000">
        <a:off x="1077644" y="4238804"/>
        <a:ext cx="9579179" cy="9029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D8779-1284-4635-8628-B768A016F3F2}" type="datetimeFigureOut">
              <a:rPr lang="en-SG" smtClean="0"/>
              <a:t>8/12/2024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4762C-665C-4E64-BF92-5C70AB2AFE66}" type="slidenum">
              <a:rPr lang="en-SG" smtClean="0"/>
              <a:t>‹#›</a:t>
            </a:fld>
            <a:endParaRPr lang="en-SG"/>
          </a:p>
        </p:txBody>
      </p:sp>
    </p:spTree>
    <p:extLst>
      <p:ext uri="{BB962C8B-B14F-4D97-AF65-F5344CB8AC3E}">
        <p14:creationId xmlns:p14="http://schemas.microsoft.com/office/powerpoint/2010/main" val="345660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Lifespan estimated to be ~83 years, female ~85 years and male 80 years. With the expected gap between our estimated lifespan of ~83 years, and health span (time spent in in full health (74.5 years in 2019)), there is an expected increase in the incidence of chronic disease and age-related conditions.</a:t>
            </a:r>
            <a:endParaRPr lang="en-SG" dirty="0"/>
          </a:p>
        </p:txBody>
      </p:sp>
      <p:sp>
        <p:nvSpPr>
          <p:cNvPr id="4" name="Slide Number Placeholder 3"/>
          <p:cNvSpPr>
            <a:spLocks noGrp="1"/>
          </p:cNvSpPr>
          <p:nvPr>
            <p:ph type="sldNum" sz="quarter" idx="10"/>
          </p:nvPr>
        </p:nvSpPr>
        <p:spPr/>
        <p:txBody>
          <a:bodyPr/>
          <a:lstStyle/>
          <a:p>
            <a:pPr defTabSz="931774">
              <a:defRPr/>
            </a:pPr>
            <a:fld id="{73D7743F-50CD-4D46-B30D-AE149044672C}" type="slidenum">
              <a:rPr lang="en-SG">
                <a:solidFill>
                  <a:prstClr val="black"/>
                </a:solidFill>
                <a:latin typeface="Calibri" panose="020F0502020204030204"/>
              </a:rPr>
              <a:pPr defTabSz="931774">
                <a:defRPr/>
              </a:pPr>
              <a:t>3</a:t>
            </a:fld>
            <a:endParaRPr lang="en-SG">
              <a:solidFill>
                <a:prstClr val="black"/>
              </a:solidFill>
              <a:latin typeface="Calibri" panose="020F0502020204030204"/>
            </a:endParaRPr>
          </a:p>
        </p:txBody>
      </p:sp>
    </p:spTree>
    <p:extLst>
      <p:ext uri="{BB962C8B-B14F-4D97-AF65-F5344CB8AC3E}">
        <p14:creationId xmlns:p14="http://schemas.microsoft.com/office/powerpoint/2010/main" val="417399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wider range of senior-friendly fittings under the Enhancement for Active Seniors (EASE) </a:t>
            </a:r>
            <a:r>
              <a:rPr lang="en-US" dirty="0" err="1"/>
              <a:t>programme</a:t>
            </a:r>
            <a:r>
              <a:rPr lang="en-US" dirty="0"/>
              <a:t>. These include bidet sprays, foldable U-profile grab bars and lowered toilet entrance </a:t>
            </a:r>
            <a:r>
              <a:rPr lang="en-US" dirty="0" err="1"/>
              <a:t>kerbs</a:t>
            </a:r>
            <a:r>
              <a:rPr lang="en-US" dirty="0"/>
              <a:t>. </a:t>
            </a:r>
            <a:r>
              <a:rPr lang="en-SG" dirty="0">
                <a:solidFill>
                  <a:schemeClr val="tx1"/>
                </a:solidFill>
              </a:rPr>
              <a:t>other enhancements are planned, including </a:t>
            </a:r>
            <a:r>
              <a:rPr lang="en-US" dirty="0">
                <a:solidFill>
                  <a:schemeClr val="tx1"/>
                </a:solidFill>
              </a:rPr>
              <a:t>enhancements include therapeutic gardens, fitness trails, barrier-free access ramps and rest points, and dementia-friendly features to improve way-finding. </a:t>
            </a:r>
            <a:r>
              <a:rPr lang="en-US" b="0" i="0" dirty="0">
                <a:solidFill>
                  <a:srgbClr val="484848"/>
                </a:solidFill>
                <a:effectLst/>
                <a:highlight>
                  <a:srgbClr val="FFFFFF"/>
                </a:highlight>
                <a:latin typeface="Lato" panose="020F0502020204030203" pitchFamily="34" charset="0"/>
              </a:rPr>
              <a:t>In support of Age Well SG, we will enhance our commuter infrastructure, to make walking to key public transport nodes more convenient, comfortable and accessible, especially for seniors. Residents will benefit from more covered linkways, upgraded bus stops with senior-friendly features, and more pedestrian overhead bridges with lifts. Besides helping seniors stay socially connected and active, these will create more comfortable and safer commutes for all. Friendly Streets initiative, we are doing more to further enhance safety and convenience for residents, especially seniors, to move around their </a:t>
            </a:r>
            <a:r>
              <a:rPr lang="en-US" b="0" i="0" dirty="0" err="1">
                <a:solidFill>
                  <a:srgbClr val="484848"/>
                </a:solidFill>
                <a:effectLst/>
                <a:highlight>
                  <a:srgbClr val="FFFFFF"/>
                </a:highlight>
                <a:latin typeface="Lato" panose="020F0502020204030203" pitchFamily="34" charset="0"/>
              </a:rPr>
              <a:t>neighbourhoods</a:t>
            </a:r>
            <a:r>
              <a:rPr lang="en-US" b="0" i="0" dirty="0">
                <a:solidFill>
                  <a:srgbClr val="484848"/>
                </a:solidFill>
                <a:effectLst/>
                <a:highlight>
                  <a:srgbClr val="FFFFFF"/>
                </a:highlight>
                <a:latin typeface="Lato" panose="020F0502020204030203" pitchFamily="34" charset="0"/>
              </a:rPr>
              <a:t>, and encourage more active lifestyles.  There will be features like longer and more frequent green man signs, raised zebra crossings and barrier-free pedestrian crossings such as </a:t>
            </a:r>
            <a:r>
              <a:rPr lang="en-US" b="0" i="0" dirty="0" err="1">
                <a:solidFill>
                  <a:srgbClr val="484848"/>
                </a:solidFill>
                <a:effectLst/>
                <a:highlight>
                  <a:srgbClr val="FFFFFF"/>
                </a:highlight>
                <a:latin typeface="Lato" panose="020F0502020204030203" pitchFamily="34" charset="0"/>
              </a:rPr>
              <a:t>kerbless</a:t>
            </a:r>
            <a:r>
              <a:rPr lang="en-US" b="0" i="0" dirty="0">
                <a:solidFill>
                  <a:srgbClr val="484848"/>
                </a:solidFill>
                <a:effectLst/>
                <a:highlight>
                  <a:srgbClr val="FFFFFF"/>
                </a:highlight>
                <a:latin typeface="Lato" panose="020F0502020204030203" pitchFamily="34" charset="0"/>
              </a:rPr>
              <a:t> crossings, so our seniors and families with young children have more time to cross the road. It will also include traffic calming measures such as road humps to slow vehicles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84848"/>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We are scaling up the number of AACs from 157 today to 220 by 2025, so that 8 in 10 seniors will have an AAC near their homes. strengthen the </a:t>
            </a:r>
            <a:r>
              <a:rPr lang="en-US" dirty="0" err="1">
                <a:solidFill>
                  <a:schemeClr val="tx1"/>
                </a:solidFill>
              </a:rPr>
              <a:t>programmes</a:t>
            </a:r>
            <a:r>
              <a:rPr lang="en-US" dirty="0">
                <a:solidFill>
                  <a:schemeClr val="tx1"/>
                </a:solidFill>
              </a:rPr>
              <a:t> offered by AACs through </a:t>
            </a:r>
            <a:r>
              <a:rPr lang="en-US" dirty="0" err="1">
                <a:solidFill>
                  <a:schemeClr val="tx1"/>
                </a:solidFill>
              </a:rPr>
              <a:t>standardised</a:t>
            </a:r>
            <a:r>
              <a:rPr lang="en-US" dirty="0">
                <a:solidFill>
                  <a:schemeClr val="tx1"/>
                </a:solidFill>
              </a:rPr>
              <a:t> evidence-informed initiatives across five key domains of social, physical health, cognitive, learning and volunteerism.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include befriending services, group physical activities and other active ageing </a:t>
            </a:r>
            <a:r>
              <a:rPr lang="en-US" dirty="0" err="1">
                <a:solidFill>
                  <a:schemeClr val="tx1"/>
                </a:solidFill>
              </a:rPr>
              <a:t>programmes</a:t>
            </a:r>
            <a:r>
              <a:rPr lang="en-US" dirty="0">
                <a:solidFill>
                  <a:schemeClr val="tx1"/>
                </a:solidFill>
              </a:rPr>
              <a:t>, and social support for vulnerable seniors. These evidence-informed </a:t>
            </a:r>
            <a:r>
              <a:rPr lang="en-US" dirty="0" err="1">
                <a:solidFill>
                  <a:schemeClr val="tx1"/>
                </a:solidFill>
              </a:rPr>
              <a:t>programmes</a:t>
            </a:r>
            <a:r>
              <a:rPr lang="en-US" dirty="0">
                <a:solidFill>
                  <a:schemeClr val="tx1"/>
                </a:solidFill>
              </a:rPr>
              <a:t> cater to all seniors, with different </a:t>
            </a:r>
            <a:r>
              <a:rPr lang="en-US" dirty="0" err="1">
                <a:solidFill>
                  <a:schemeClr val="tx1"/>
                </a:solidFill>
              </a:rPr>
              <a:t>programmes</a:t>
            </a:r>
            <a:r>
              <a:rPr lang="en-US" dirty="0">
                <a:solidFill>
                  <a:schemeClr val="tx1"/>
                </a:solidFill>
              </a:rPr>
              <a:t> designed for different needs.</a:t>
            </a:r>
            <a:endParaRPr lang="en-SG" dirty="0">
              <a:solidFill>
                <a:schemeClr val="tx1"/>
              </a:solidFill>
            </a:endParaRPr>
          </a:p>
          <a:p>
            <a:endParaRPr lang="en-SG" dirty="0"/>
          </a:p>
        </p:txBody>
      </p:sp>
      <p:sp>
        <p:nvSpPr>
          <p:cNvPr id="4" name="Slide Number Placeholder 3"/>
          <p:cNvSpPr>
            <a:spLocks noGrp="1"/>
          </p:cNvSpPr>
          <p:nvPr>
            <p:ph type="sldNum" sz="quarter" idx="5"/>
          </p:nvPr>
        </p:nvSpPr>
        <p:spPr/>
        <p:txBody>
          <a:bodyPr/>
          <a:lstStyle/>
          <a:p>
            <a:fld id="{3BD4762C-665C-4E64-BF92-5C70AB2AFE66}" type="slidenum">
              <a:rPr lang="en-SG" smtClean="0"/>
              <a:t>5</a:t>
            </a:fld>
            <a:endParaRPr lang="en-SG"/>
          </a:p>
        </p:txBody>
      </p:sp>
    </p:spTree>
    <p:extLst>
      <p:ext uri="{BB962C8B-B14F-4D97-AF65-F5344CB8AC3E}">
        <p14:creationId xmlns:p14="http://schemas.microsoft.com/office/powerpoint/2010/main" val="514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schemeClr val="bg1"/>
                </a:solidFill>
              </a:rPr>
              <a:t>Other aims of the sandbox include:</a:t>
            </a:r>
          </a:p>
          <a:p>
            <a:pPr marL="742950" lvl="1" indent="-285750">
              <a:buFont typeface="Arial" panose="020B0604020202020204" pitchFamily="34" charset="0"/>
              <a:buChar char="•"/>
            </a:pPr>
            <a:r>
              <a:rPr lang="en-US" dirty="0">
                <a:solidFill>
                  <a:schemeClr val="bg1"/>
                </a:solidFill>
              </a:rPr>
              <a:t>address a gap in the senior caregiving landscape;</a:t>
            </a:r>
          </a:p>
          <a:p>
            <a:pPr marL="742950" lvl="1" indent="-285750">
              <a:buFont typeface="Arial" panose="020B0604020202020204" pitchFamily="34" charset="0"/>
              <a:buChar char="•"/>
            </a:pPr>
            <a:r>
              <a:rPr lang="en-US" dirty="0">
                <a:solidFill>
                  <a:schemeClr val="bg1"/>
                </a:solidFill>
              </a:rPr>
              <a:t>reduce reliance on foreign manpower while ensuring well-being of care staff; and</a:t>
            </a:r>
          </a:p>
          <a:p>
            <a:pPr marL="742950" lvl="1" indent="-285750">
              <a:buFont typeface="Arial" panose="020B0604020202020204" pitchFamily="34" charset="0"/>
              <a:buChar char="•"/>
            </a:pPr>
            <a:r>
              <a:rPr lang="en-US" dirty="0">
                <a:solidFill>
                  <a:schemeClr val="bg1"/>
                </a:solidFill>
              </a:rPr>
              <a:t>demonstrate stay-in shared caregiving as a viable and scalable business model</a:t>
            </a:r>
          </a:p>
          <a:p>
            <a:pPr marL="742950" lvl="1" indent="-285750">
              <a:buFont typeface="Arial" panose="020B0604020202020204" pitchFamily="34" charset="0"/>
              <a:buChar char="•"/>
            </a:pPr>
            <a:endParaRPr lang="en-US" dirty="0">
              <a:solidFill>
                <a:schemeClr val="bg1"/>
              </a:solidFill>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HN involves such as wound dressing, injections, stoma care and insertion of nasogastric tubes to play a key role in managing and reviewing the care plan of the patient, in consultation with doctors, as well as providing caregiver training. </a:t>
            </a:r>
            <a:r>
              <a:rPr lang="en-US" b="0" i="0" dirty="0">
                <a:solidFill>
                  <a:srgbClr val="374151"/>
                </a:solidFill>
                <a:effectLst/>
                <a:latin typeface="Inter"/>
              </a:rPr>
              <a:t>support families in the care of their seniors with the aim to help seniors age in place</a:t>
            </a:r>
            <a:endParaRPr lang="en-US" dirty="0"/>
          </a:p>
          <a:p>
            <a:pPr marL="457200" lvl="1" indent="0">
              <a:buFont typeface="Arial" panose="020B0604020202020204" pitchFamily="34" charset="0"/>
              <a:buNone/>
            </a:pPr>
            <a:endParaRPr lang="en-US" dirty="0">
              <a:solidFill>
                <a:schemeClr val="bg1"/>
              </a:solidFill>
            </a:endParaRPr>
          </a:p>
          <a:p>
            <a:endParaRPr lang="en-SG" dirty="0"/>
          </a:p>
        </p:txBody>
      </p:sp>
      <p:sp>
        <p:nvSpPr>
          <p:cNvPr id="4" name="Slide Number Placeholder 3"/>
          <p:cNvSpPr>
            <a:spLocks noGrp="1"/>
          </p:cNvSpPr>
          <p:nvPr>
            <p:ph type="sldNum" sz="quarter" idx="5"/>
          </p:nvPr>
        </p:nvSpPr>
        <p:spPr/>
        <p:txBody>
          <a:bodyPr/>
          <a:lstStyle/>
          <a:p>
            <a:fld id="{3BD4762C-665C-4E64-BF92-5C70AB2AFE66}" type="slidenum">
              <a:rPr lang="en-SG" smtClean="0"/>
              <a:t>6</a:t>
            </a:fld>
            <a:endParaRPr lang="en-SG"/>
          </a:p>
        </p:txBody>
      </p:sp>
    </p:spTree>
    <p:extLst>
      <p:ext uri="{BB962C8B-B14F-4D97-AF65-F5344CB8AC3E}">
        <p14:creationId xmlns:p14="http://schemas.microsoft.com/office/powerpoint/2010/main" val="94858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b="1" dirty="0">
                <a:latin typeface="Calibri"/>
                <a:cs typeface="Calibri"/>
              </a:rPr>
              <a:t>(1) the risk of harm to clients for SCS (including the expanded service scope) is low and can be mitigated with providing service providers and clients/NOK access to a good practice guide*; (2) presence of governance levers such as manpower concessions; and (3) no known adverse/safety signals from existing providers in the sandbox, we propose to take an </a:t>
            </a:r>
            <a:r>
              <a:rPr lang="en-US" b="1" dirty="0">
                <a:latin typeface="Calibri" panose="020F0502020204030204" pitchFamily="34" charset="0"/>
                <a:cs typeface="Calibri" panose="020F0502020204030204" pitchFamily="34" charset="0"/>
              </a:rPr>
              <a:t>initial light touch governance approach.</a:t>
            </a:r>
          </a:p>
          <a:p>
            <a:pPr marL="285750" indent="-285750" algn="just">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This would </a:t>
            </a:r>
            <a:r>
              <a:rPr lang="en-US" dirty="0">
                <a:effectLst/>
                <a:latin typeface="Calibri" panose="020F0502020204030204" pitchFamily="34" charset="0"/>
                <a:cs typeface="Calibri" panose="020F0502020204030204" pitchFamily="34" charset="0"/>
              </a:rPr>
              <a:t>balance our intent to allow such a nascent sector to grow/scale without imposing unnecessary regulatory burden at the onset.</a:t>
            </a:r>
          </a:p>
          <a:p>
            <a:pPr marL="742950" lvl="1" indent="-28575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Regulatory approach/tools to be applied (e.g. accreditation) could be re-assessed in the future if the risk assessment for SCS changes.</a:t>
            </a:r>
            <a:endParaRPr lang="en-US" dirty="0">
              <a:latin typeface="Calibri"/>
              <a:cs typeface="Calibri"/>
            </a:endParaRPr>
          </a:p>
          <a:p>
            <a:endParaRPr lang="en-SG" dirty="0"/>
          </a:p>
          <a:p>
            <a:pPr>
              <a:lnSpc>
                <a:spcPct val="100000"/>
              </a:lnSpc>
              <a:spcBef>
                <a:spcPts val="0"/>
              </a:spcBef>
            </a:pPr>
            <a:r>
              <a:rPr lang="en-US" sz="1200" b="1" u="sng" dirty="0"/>
              <a:t>Concerns over outcome</a:t>
            </a:r>
            <a:r>
              <a:rPr lang="en-US" sz="1200" u="sng" dirty="0"/>
              <a:t>.</a:t>
            </a:r>
            <a:r>
              <a:rPr lang="en-US" sz="1200" dirty="0"/>
              <a:t> Nurses are delivering care independently in clients’ homes. Visits to selected HN care providers (</a:t>
            </a:r>
            <a:r>
              <a:rPr lang="en-US" sz="1200" b="1" dirty="0"/>
              <a:t>Annex B</a:t>
            </a:r>
            <a:r>
              <a:rPr lang="en-US" sz="1200" dirty="0"/>
              <a:t>) revealed </a:t>
            </a:r>
            <a:r>
              <a:rPr lang="en-US" sz="1200" u="sng" dirty="0"/>
              <a:t>large variation in service standards and governance</a:t>
            </a:r>
            <a:r>
              <a:rPr lang="en-US" sz="1200" dirty="0"/>
              <a:t>, which might lead to adverse care outcomes and potentially unsafe patient care. </a:t>
            </a:r>
            <a:r>
              <a:rPr lang="en-SG" sz="1200" dirty="0">
                <a:ea typeface="Aptos" panose="020B0004020202020204" pitchFamily="34" charset="0"/>
                <a:cs typeface="Aptos" panose="020B0004020202020204" pitchFamily="34" charset="0"/>
              </a:rPr>
              <a:t>Furthermore, current nurse training is geared towards institutional practice, and not the community setting, which constitutes independent practice. </a:t>
            </a:r>
            <a:r>
              <a:rPr lang="en-US" sz="1200" dirty="0"/>
              <a:t>Discussions with CNOO also demonstrated similar concerns within the Home Nursing (HN) and Centre-based Nursing (CBN) services.</a:t>
            </a:r>
          </a:p>
          <a:p>
            <a:pPr marL="0" indent="0">
              <a:lnSpc>
                <a:spcPct val="100000"/>
              </a:lnSpc>
              <a:spcBef>
                <a:spcPts val="0"/>
              </a:spcBef>
              <a:buNone/>
            </a:pPr>
            <a:r>
              <a:rPr lang="en-US" sz="1200" dirty="0"/>
              <a:t>  </a:t>
            </a:r>
          </a:p>
          <a:p>
            <a:pPr>
              <a:lnSpc>
                <a:spcPct val="100000"/>
              </a:lnSpc>
              <a:spcBef>
                <a:spcPts val="0"/>
              </a:spcBef>
            </a:pPr>
            <a:r>
              <a:rPr lang="en-US" sz="1200" b="1" u="sng" dirty="0"/>
              <a:t>Absence of other governance levers to assure care standards are adhered to</a:t>
            </a:r>
            <a:r>
              <a:rPr lang="en-US" sz="1200" b="1" dirty="0"/>
              <a:t>. </a:t>
            </a:r>
            <a:r>
              <a:rPr lang="en-US" sz="1200" dirty="0"/>
              <a:t>Landscape currently consists of </a:t>
            </a:r>
            <a:r>
              <a:rPr lang="en-US" sz="1200" dirty="0" err="1"/>
              <a:t>subvented</a:t>
            </a:r>
            <a:r>
              <a:rPr lang="en-US" sz="1200" dirty="0"/>
              <a:t> and non-</a:t>
            </a:r>
            <a:r>
              <a:rPr lang="en-US" sz="1200" dirty="0" err="1"/>
              <a:t>subvented</a:t>
            </a:r>
            <a:r>
              <a:rPr lang="en-US" sz="1200" dirty="0"/>
              <a:t> providers, and informal engagement of the nursing workforce. Contractual levers only applies to </a:t>
            </a:r>
            <a:r>
              <a:rPr lang="en-US" sz="1200" dirty="0" err="1"/>
              <a:t>subvented</a:t>
            </a:r>
            <a:r>
              <a:rPr lang="en-US" sz="1200" dirty="0"/>
              <a:t> providers.</a:t>
            </a:r>
          </a:p>
          <a:p>
            <a:pPr marL="0" indent="0">
              <a:lnSpc>
                <a:spcPct val="100000"/>
              </a:lnSpc>
              <a:spcBef>
                <a:spcPts val="0"/>
              </a:spcBef>
              <a:buNone/>
            </a:pPr>
            <a:endParaRPr lang="en-SG" sz="1200" dirty="0">
              <a:ea typeface="Times New Roman" panose="02020603050405020304" pitchFamily="18" charset="0"/>
              <a:cs typeface="Aptos" panose="020B0004020202020204" pitchFamily="34" charset="0"/>
            </a:endParaRPr>
          </a:p>
          <a:p>
            <a:pPr>
              <a:lnSpc>
                <a:spcPct val="100000"/>
              </a:lnSpc>
              <a:spcBef>
                <a:spcPts val="0"/>
              </a:spcBef>
            </a:pPr>
            <a:r>
              <a:rPr lang="en-SG" sz="1200" b="1" u="sng" dirty="0">
                <a:effectLst/>
                <a:ea typeface="Aptos" panose="020B0004020202020204" pitchFamily="34" charset="0"/>
                <a:cs typeface="Aptos" panose="020B0004020202020204" pitchFamily="34" charset="0"/>
              </a:rPr>
              <a:t>Limitations of Nurses and Midwives Act (NMA)</a:t>
            </a:r>
            <a:r>
              <a:rPr lang="en-SG" sz="1200" b="1" dirty="0">
                <a:effectLst/>
                <a:ea typeface="Aptos" panose="020B0004020202020204" pitchFamily="34" charset="0"/>
                <a:cs typeface="Aptos" panose="020B0004020202020204" pitchFamily="34" charset="0"/>
              </a:rPr>
              <a:t>. </a:t>
            </a:r>
            <a:r>
              <a:rPr lang="en-SG" sz="1200" dirty="0">
                <a:effectLst/>
                <a:ea typeface="Aptos" panose="020B0004020202020204" pitchFamily="34" charset="0"/>
                <a:cs typeface="Aptos" panose="020B0004020202020204" pitchFamily="34" charset="0"/>
              </a:rPr>
              <a:t>NMA </a:t>
            </a:r>
            <a:r>
              <a:rPr lang="en-SG" sz="1200" dirty="0">
                <a:ea typeface="Aptos" panose="020B0004020202020204" pitchFamily="34" charset="0"/>
                <a:cs typeface="Aptos" panose="020B0004020202020204" pitchFamily="34" charset="0"/>
              </a:rPr>
              <a:t>governs individual nurses’ professional practice, and its reach may not be sufficient to ensure safe and consistent service standards beyond the individual’s competencies. Guidelines are in place on good practices for HN service providers to adhere to but there are </a:t>
            </a:r>
            <a:r>
              <a:rPr lang="en-SG" sz="1200" u="sng" dirty="0">
                <a:ea typeface="Aptos" panose="020B0004020202020204" pitchFamily="34" charset="0"/>
                <a:cs typeface="Aptos" panose="020B0004020202020204" pitchFamily="34" charset="0"/>
              </a:rPr>
              <a:t>no legislative mandate for compliance</a:t>
            </a:r>
            <a:r>
              <a:rPr lang="en-SG" sz="1200" dirty="0">
                <a:ea typeface="Aptos" panose="020B0004020202020204" pitchFamily="34" charset="0"/>
                <a:cs typeface="Aptos" panose="020B0004020202020204" pitchFamily="34" charset="0"/>
              </a:rPr>
              <a:t>. </a:t>
            </a:r>
          </a:p>
          <a:p>
            <a:pPr marL="0" indent="0">
              <a:lnSpc>
                <a:spcPct val="100000"/>
              </a:lnSpc>
              <a:spcBef>
                <a:spcPts val="0"/>
              </a:spcBef>
              <a:buNone/>
            </a:pPr>
            <a:endParaRPr lang="en-SG" sz="1200" dirty="0"/>
          </a:p>
          <a:p>
            <a:pPr>
              <a:lnSpc>
                <a:spcPct val="100000"/>
              </a:lnSpc>
              <a:spcBef>
                <a:spcPts val="0"/>
              </a:spcBef>
            </a:pPr>
            <a:r>
              <a:rPr lang="en-US" sz="1200" b="1" u="sng" dirty="0"/>
              <a:t>To ensure service providers are able to meet proposed minimum safety standards</a:t>
            </a:r>
            <a:r>
              <a:rPr lang="en-US" sz="1200" dirty="0"/>
              <a:t>. A structured governance framework is required to ensure standards in addition to an individual’s professional expertise. Thus, it is desirable to make clear the requirements to be met to assure basic safety standards for the nurses and clients (e.g. no hiring of inappropriate personnel including layperson for nursing tasks).</a:t>
            </a:r>
          </a:p>
          <a:p>
            <a:endParaRPr lang="en-SG" dirty="0"/>
          </a:p>
        </p:txBody>
      </p:sp>
      <p:sp>
        <p:nvSpPr>
          <p:cNvPr id="4" name="Slide Number Placeholder 3"/>
          <p:cNvSpPr>
            <a:spLocks noGrp="1"/>
          </p:cNvSpPr>
          <p:nvPr>
            <p:ph type="sldNum" sz="quarter" idx="5"/>
          </p:nvPr>
        </p:nvSpPr>
        <p:spPr/>
        <p:txBody>
          <a:bodyPr/>
          <a:lstStyle/>
          <a:p>
            <a:fld id="{3BD4762C-665C-4E64-BF92-5C70AB2AFE66}" type="slidenum">
              <a:rPr lang="en-SG" smtClean="0"/>
              <a:t>7</a:t>
            </a:fld>
            <a:endParaRPr lang="en-SG"/>
          </a:p>
        </p:txBody>
      </p:sp>
    </p:spTree>
    <p:extLst>
      <p:ext uri="{BB962C8B-B14F-4D97-AF65-F5344CB8AC3E}">
        <p14:creationId xmlns:p14="http://schemas.microsoft.com/office/powerpoint/2010/main" val="14343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BD4762C-665C-4E64-BF92-5C70AB2AFE66}" type="slidenum">
              <a:rPr lang="en-SG" smtClean="0"/>
              <a:t>8</a:t>
            </a:fld>
            <a:endParaRPr lang="en-SG"/>
          </a:p>
        </p:txBody>
      </p:sp>
    </p:spTree>
    <p:extLst>
      <p:ext uri="{BB962C8B-B14F-4D97-AF65-F5344CB8AC3E}">
        <p14:creationId xmlns:p14="http://schemas.microsoft.com/office/powerpoint/2010/main" val="311222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D713-90AC-4C8D-0E06-27EE0274C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8F2FE80-7968-075A-E0A3-7B5C6AC85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B75A913-2FA7-D116-958E-969FAF5842D2}"/>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5" name="Footer Placeholder 4">
            <a:extLst>
              <a:ext uri="{FF2B5EF4-FFF2-40B4-BE49-F238E27FC236}">
                <a16:creationId xmlns:a16="http://schemas.microsoft.com/office/drawing/2014/main" id="{AD01996E-C08D-27FC-8B81-6F00AE3CF19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6BE0FC0-A8ED-C32A-2895-BB160CEB7190}"/>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7150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337B-96FB-284B-5D06-24BBCA80DD9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CA62A3E-B075-5E8D-812B-4905105F2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01DA0C9-3221-B710-9F1F-F9F0F7B5CF68}"/>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5" name="Footer Placeholder 4">
            <a:extLst>
              <a:ext uri="{FF2B5EF4-FFF2-40B4-BE49-F238E27FC236}">
                <a16:creationId xmlns:a16="http://schemas.microsoft.com/office/drawing/2014/main" id="{4A2A6DC5-C3B6-D076-089E-FE6761A032B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44908CD-9D04-3924-1E31-3A75990ABBA5}"/>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187253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75278-9F44-125C-9766-630FF8B3FA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1C55FAC-E293-B49C-F640-2D7BFB2B3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E5FD404-AD85-42BF-8461-78F55D8F26DE}"/>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5" name="Footer Placeholder 4">
            <a:extLst>
              <a:ext uri="{FF2B5EF4-FFF2-40B4-BE49-F238E27FC236}">
                <a16:creationId xmlns:a16="http://schemas.microsoft.com/office/drawing/2014/main" id="{DD2CE6A4-CDAD-8998-8CD7-1E2745F980F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19CD350-87A5-CED0-E004-700913602452}"/>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77876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1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097-DE59-6D8A-CC0C-F2B0DA98872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E55AB03-83C0-C719-4841-035A6C869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C93D040-CDC3-5A71-EB54-651645F722A2}"/>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5" name="Footer Placeholder 4">
            <a:extLst>
              <a:ext uri="{FF2B5EF4-FFF2-40B4-BE49-F238E27FC236}">
                <a16:creationId xmlns:a16="http://schemas.microsoft.com/office/drawing/2014/main" id="{E6132CFF-51CE-371C-4695-0E1A5EAE90C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AB9C1BD-A84F-8ED7-D30B-7100C36A3A99}"/>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413937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3D8E-92FE-19D7-9985-55299AACD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4696456-7240-B22C-C2BD-37E0DD61A7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140DA6-6712-EA57-42D3-F71623FCABE4}"/>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5" name="Footer Placeholder 4">
            <a:extLst>
              <a:ext uri="{FF2B5EF4-FFF2-40B4-BE49-F238E27FC236}">
                <a16:creationId xmlns:a16="http://schemas.microsoft.com/office/drawing/2014/main" id="{66D068DD-961A-3F9C-8C5A-2745E232B7F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E281D84-327E-1D64-8886-730A34ED9B98}"/>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406167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BCEF-4A20-363B-238A-6C8EE8F657E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FBF086A-39FF-34DC-D040-52B272C14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7E776C8-0BA4-C664-B5E9-EF2293D2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A9E582F-B374-02EE-8768-CF1F619B45E2}"/>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6" name="Footer Placeholder 5">
            <a:extLst>
              <a:ext uri="{FF2B5EF4-FFF2-40B4-BE49-F238E27FC236}">
                <a16:creationId xmlns:a16="http://schemas.microsoft.com/office/drawing/2014/main" id="{1A090888-22BF-CB09-AEFF-4A784971765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524D4C6-8118-3BCB-BAB0-C1BEFA08035D}"/>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371573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1897-CCA2-4449-5B59-753B93D97DB9}"/>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DDB4D54-F45E-0463-87DF-53A3635FE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AD1FB-59D4-0B5D-A151-17281F4415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B2FE3F6-7571-0573-E3FF-E787722E1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2B437-7B02-442F-DE23-3F66176F1E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135E2A1-697D-F08B-AF91-D5084C6D4635}"/>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8" name="Footer Placeholder 7">
            <a:extLst>
              <a:ext uri="{FF2B5EF4-FFF2-40B4-BE49-F238E27FC236}">
                <a16:creationId xmlns:a16="http://schemas.microsoft.com/office/drawing/2014/main" id="{629CF6DF-6FB3-9093-4CA2-3EEBE78504F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6FFA325-EDBE-FEB7-9F1F-B7A6F37D5EDE}"/>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39298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6997-A05B-B5FB-016A-011A232E980D}"/>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5DE8FDA-0C20-C970-01A9-CAE5AB48C50A}"/>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4" name="Footer Placeholder 3">
            <a:extLst>
              <a:ext uri="{FF2B5EF4-FFF2-40B4-BE49-F238E27FC236}">
                <a16:creationId xmlns:a16="http://schemas.microsoft.com/office/drawing/2014/main" id="{22A8DE79-F8C5-2A8D-6760-4BFCB8642FA5}"/>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50B2CEE9-3CB8-395C-C06C-D0FB1DFFD0D8}"/>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36219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8EAD9-F70D-BAF5-FAFB-A24303E373CD}"/>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3" name="Footer Placeholder 2">
            <a:extLst>
              <a:ext uri="{FF2B5EF4-FFF2-40B4-BE49-F238E27FC236}">
                <a16:creationId xmlns:a16="http://schemas.microsoft.com/office/drawing/2014/main" id="{035E8198-B4C1-1175-2F4C-DB40842D4B9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D735A1F9-B3C5-757E-930C-3860079BDF35}"/>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172555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E0-27A8-1EC3-4586-50F0FA40F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1CF83CF-E5A2-D914-D168-8355C1BD2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6A175F1-1FA3-CC98-A899-4AC43AF44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AC451-0403-B254-4BB1-3A30355CC7CA}"/>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6" name="Footer Placeholder 5">
            <a:extLst>
              <a:ext uri="{FF2B5EF4-FFF2-40B4-BE49-F238E27FC236}">
                <a16:creationId xmlns:a16="http://schemas.microsoft.com/office/drawing/2014/main" id="{3D63689E-45E3-7778-239E-531A338B6DF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A1E8110-5C10-0A6C-DA99-E640A1490C90}"/>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361281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7C99-4856-2CEF-A68F-1F401629B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4FF1F74-A12D-0B13-89EE-FBEFE1A07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0CCEC2D4-5AE5-50EE-C2C7-C00A16DE7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40872-15C1-8EC9-B3AE-85A7783E3B3E}"/>
              </a:ext>
            </a:extLst>
          </p:cNvPr>
          <p:cNvSpPr>
            <a:spLocks noGrp="1"/>
          </p:cNvSpPr>
          <p:nvPr>
            <p:ph type="dt" sz="half" idx="10"/>
          </p:nvPr>
        </p:nvSpPr>
        <p:spPr/>
        <p:txBody>
          <a:bodyPr/>
          <a:lstStyle/>
          <a:p>
            <a:fld id="{270C5B13-B96D-40F6-9E3E-27CAEA221019}" type="datetimeFigureOut">
              <a:rPr lang="en-SG" smtClean="0"/>
              <a:t>8/12/2024</a:t>
            </a:fld>
            <a:endParaRPr lang="en-SG"/>
          </a:p>
        </p:txBody>
      </p:sp>
      <p:sp>
        <p:nvSpPr>
          <p:cNvPr id="6" name="Footer Placeholder 5">
            <a:extLst>
              <a:ext uri="{FF2B5EF4-FFF2-40B4-BE49-F238E27FC236}">
                <a16:creationId xmlns:a16="http://schemas.microsoft.com/office/drawing/2014/main" id="{AAC0CE72-DCBC-5A2D-D3C6-8BCC5632CC8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6E6072B-8C52-5661-F5D7-CFDAAA693249}"/>
              </a:ext>
            </a:extLst>
          </p:cNvPr>
          <p:cNvSpPr>
            <a:spLocks noGrp="1"/>
          </p:cNvSpPr>
          <p:nvPr>
            <p:ph type="sldNum" sz="quarter" idx="12"/>
          </p:nvPr>
        </p:nvSpPr>
        <p:spPr/>
        <p:txBody>
          <a:bodyPr/>
          <a:lstStyle/>
          <a:p>
            <a:fld id="{5E2CC706-8C4E-457C-BF49-75C64C2DF4F6}" type="slidenum">
              <a:rPr lang="en-SG" smtClean="0"/>
              <a:t>‹#›</a:t>
            </a:fld>
            <a:endParaRPr lang="en-SG"/>
          </a:p>
        </p:txBody>
      </p:sp>
    </p:spTree>
    <p:extLst>
      <p:ext uri="{BB962C8B-B14F-4D97-AF65-F5344CB8AC3E}">
        <p14:creationId xmlns:p14="http://schemas.microsoft.com/office/powerpoint/2010/main" val="340201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BD430-DB17-BCA6-77A3-BF156C01B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C2F8D09-D8DA-D2AB-34E6-945A03CC7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AD7BBC4-3F96-A33B-AE0B-9FC41407D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0C5B13-B96D-40F6-9E3E-27CAEA221019}" type="datetimeFigureOut">
              <a:rPr lang="en-SG" smtClean="0"/>
              <a:t>8/12/2024</a:t>
            </a:fld>
            <a:endParaRPr lang="en-SG"/>
          </a:p>
        </p:txBody>
      </p:sp>
      <p:sp>
        <p:nvSpPr>
          <p:cNvPr id="5" name="Footer Placeholder 4">
            <a:extLst>
              <a:ext uri="{FF2B5EF4-FFF2-40B4-BE49-F238E27FC236}">
                <a16:creationId xmlns:a16="http://schemas.microsoft.com/office/drawing/2014/main" id="{F35EF81B-341F-2957-BA42-98176EB71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012A5929-0DAE-2E28-A436-793C5DDF4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2CC706-8C4E-457C-BF49-75C64C2DF4F6}" type="slidenum">
              <a:rPr lang="en-SG" smtClean="0"/>
              <a:t>‹#›</a:t>
            </a:fld>
            <a:endParaRPr lang="en-SG"/>
          </a:p>
        </p:txBody>
      </p:sp>
    </p:spTree>
    <p:extLst>
      <p:ext uri="{BB962C8B-B14F-4D97-AF65-F5344CB8AC3E}">
        <p14:creationId xmlns:p14="http://schemas.microsoft.com/office/powerpoint/2010/main" val="202685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6CA84BC-659A-EBA4-7507-F7BBC9E33D49}"/>
              </a:ext>
            </a:extLst>
          </p:cNvPr>
          <p:cNvPicPr>
            <a:picLocks noChangeAspect="1"/>
          </p:cNvPicPr>
          <p:nvPr/>
        </p:nvPicPr>
        <p:blipFill>
          <a:blip r:embed="rId2" cstate="print"/>
          <a:stretch>
            <a:fillRect/>
          </a:stretch>
        </p:blipFill>
        <p:spPr>
          <a:xfrm>
            <a:off x="914401" y="245777"/>
            <a:ext cx="4017196" cy="2011473"/>
          </a:xfrm>
          <a:prstGeom prst="rect">
            <a:avLst/>
          </a:prstGeom>
        </p:spPr>
      </p:pic>
      <p:sp>
        <p:nvSpPr>
          <p:cNvPr id="20" name="TextBox 19">
            <a:extLst>
              <a:ext uri="{FF2B5EF4-FFF2-40B4-BE49-F238E27FC236}">
                <a16:creationId xmlns:a16="http://schemas.microsoft.com/office/drawing/2014/main" id="{12ABEE2F-DD77-B334-D563-EF0EA9DB5A3B}"/>
              </a:ext>
            </a:extLst>
          </p:cNvPr>
          <p:cNvSpPr txBox="1"/>
          <p:nvPr/>
        </p:nvSpPr>
        <p:spPr>
          <a:xfrm>
            <a:off x="1561673" y="5099640"/>
            <a:ext cx="3277456" cy="369332"/>
          </a:xfrm>
          <a:prstGeom prst="rect">
            <a:avLst/>
          </a:prstGeom>
          <a:noFill/>
        </p:spPr>
        <p:txBody>
          <a:bodyPr wrap="square" rtlCol="0">
            <a:spAutoFit/>
          </a:bodyPr>
          <a:lstStyle/>
          <a:p>
            <a:r>
              <a:rPr lang="en-US" b="1" dirty="0">
                <a:latin typeface="Tw Cen MT" panose="020B0602020104020603" pitchFamily="34" charset="0"/>
              </a:rPr>
              <a:t>EPSO 11 - 12 December 2024</a:t>
            </a:r>
            <a:endParaRPr lang="en-SG" b="1" dirty="0">
              <a:latin typeface="Tw Cen MT" panose="020B0602020104020603" pitchFamily="34" charset="0"/>
            </a:endParaRPr>
          </a:p>
        </p:txBody>
      </p:sp>
      <p:sp>
        <p:nvSpPr>
          <p:cNvPr id="21" name="TextBox 20">
            <a:extLst>
              <a:ext uri="{FF2B5EF4-FFF2-40B4-BE49-F238E27FC236}">
                <a16:creationId xmlns:a16="http://schemas.microsoft.com/office/drawing/2014/main" id="{06E7C2CE-3410-1213-0A07-024C87BD1293}"/>
              </a:ext>
            </a:extLst>
          </p:cNvPr>
          <p:cNvSpPr txBox="1"/>
          <p:nvPr/>
        </p:nvSpPr>
        <p:spPr>
          <a:xfrm>
            <a:off x="341599" y="2647393"/>
            <a:ext cx="5028790" cy="2062103"/>
          </a:xfrm>
          <a:prstGeom prst="rect">
            <a:avLst/>
          </a:prstGeom>
          <a:noFill/>
          <a:ln>
            <a:noFill/>
          </a:ln>
        </p:spPr>
        <p:txBody>
          <a:bodyPr wrap="square" rtlCol="0">
            <a:spAutoFit/>
          </a:bodyPr>
          <a:lstStyle/>
          <a:p>
            <a:pPr lvl="0" algn="ctr">
              <a:defRPr/>
            </a:pPr>
            <a:r>
              <a:rPr lang="en-US" sz="3200" b="1" cap="all" dirty="0">
                <a:solidFill>
                  <a:srgbClr val="5BC7A5"/>
                </a:solidFill>
                <a:latin typeface="Tw Cen MT" panose="020B0602020104020603" pitchFamily="34" charset="0"/>
              </a:rPr>
              <a:t>A RISK-BASED Regulatory Approach to the Home Care Sector in Singapore</a:t>
            </a:r>
          </a:p>
        </p:txBody>
      </p:sp>
      <p:pic>
        <p:nvPicPr>
          <p:cNvPr id="2" name="Picture 1">
            <a:extLst>
              <a:ext uri="{FF2B5EF4-FFF2-40B4-BE49-F238E27FC236}">
                <a16:creationId xmlns:a16="http://schemas.microsoft.com/office/drawing/2014/main" id="{5388CF95-0C29-CDA7-0C97-1825211B7308}"/>
              </a:ext>
            </a:extLst>
          </p:cNvPr>
          <p:cNvPicPr>
            <a:picLocks noChangeAspect="1"/>
          </p:cNvPicPr>
          <p:nvPr/>
        </p:nvPicPr>
        <p:blipFill>
          <a:blip r:embed="rId3"/>
          <a:stretch>
            <a:fillRect/>
          </a:stretch>
        </p:blipFill>
        <p:spPr>
          <a:xfrm>
            <a:off x="5732980" y="220039"/>
            <a:ext cx="6267236" cy="6468438"/>
          </a:xfrm>
          <a:prstGeom prst="rect">
            <a:avLst/>
          </a:prstGeom>
        </p:spPr>
      </p:pic>
    </p:spTree>
    <p:extLst>
      <p:ext uri="{BB962C8B-B14F-4D97-AF65-F5344CB8AC3E}">
        <p14:creationId xmlns:p14="http://schemas.microsoft.com/office/powerpoint/2010/main" val="419710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CB363-3FE6-2A75-45AC-54A1D4CD926D}"/>
              </a:ext>
            </a:extLst>
          </p:cNvPr>
          <p:cNvSpPr>
            <a:spLocks noGrp="1"/>
          </p:cNvSpPr>
          <p:nvPr>
            <p:ph idx="1"/>
          </p:nvPr>
        </p:nvSpPr>
        <p:spPr>
          <a:xfrm>
            <a:off x="123825" y="981076"/>
            <a:ext cx="11896725" cy="5724524"/>
          </a:xfrm>
        </p:spPr>
        <p:txBody>
          <a:bodyPr>
            <a:normAutofit/>
          </a:bodyPr>
          <a:lstStyle/>
          <a:p>
            <a:r>
              <a:rPr lang="en-US" sz="2000" dirty="0"/>
              <a:t>What would the regulatory approach be for the shared stay-in caregivers / ALF care models in your country? What are your views on the risks associated with the described care models without healthcare regulation?</a:t>
            </a:r>
          </a:p>
          <a:p>
            <a:endParaRPr lang="en-US" sz="2000" dirty="0"/>
          </a:p>
          <a:p>
            <a:r>
              <a:rPr lang="en-US" sz="2000" dirty="0"/>
              <a:t>What are the regulations that apply to Home Nursing services in your country, other than professional licenses? </a:t>
            </a:r>
          </a:p>
          <a:p>
            <a:endParaRPr lang="en-US" sz="2000" dirty="0"/>
          </a:p>
          <a:p>
            <a:r>
              <a:rPr lang="en-US" sz="2000" dirty="0"/>
              <a:t>Would you agree with the principles proposed for the prohibited tasks, and are there other principles / activities that should be incorporated within the list?</a:t>
            </a:r>
            <a:endParaRPr lang="en-SG" sz="2000" dirty="0"/>
          </a:p>
        </p:txBody>
      </p:sp>
      <p:graphicFrame>
        <p:nvGraphicFramePr>
          <p:cNvPr id="4" name="Content Placeholder 4">
            <a:extLst>
              <a:ext uri="{FF2B5EF4-FFF2-40B4-BE49-F238E27FC236}">
                <a16:creationId xmlns:a16="http://schemas.microsoft.com/office/drawing/2014/main" id="{1AF6B629-BAFB-704C-A054-47F6E0DF350E}"/>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bg2">
                              <a:lumMod val="90000"/>
                            </a:schemeClr>
                          </a:solidFill>
                          <a:latin typeface="Tw Cen MT" panose="020B0602020104020603" pitchFamily="34" charset="0"/>
                        </a:rPr>
                        <a:t>Home Care Landscape </a:t>
                      </a:r>
                      <a:endParaRPr lang="en-SG" dirty="0">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5" name="Title 1">
            <a:extLst>
              <a:ext uri="{FF2B5EF4-FFF2-40B4-BE49-F238E27FC236}">
                <a16:creationId xmlns:a16="http://schemas.microsoft.com/office/drawing/2014/main" id="{4D76EBB8-ABCC-4745-A3FB-2C2F4B2DAFBF}"/>
              </a:ext>
            </a:extLst>
          </p:cNvPr>
          <p:cNvSpPr>
            <a:spLocks noGrp="1"/>
          </p:cNvSpPr>
          <p:nvPr>
            <p:ph type="title"/>
          </p:nvPr>
        </p:nvSpPr>
        <p:spPr>
          <a:xfrm>
            <a:off x="0" y="405265"/>
            <a:ext cx="12192000" cy="463471"/>
          </a:xfrm>
          <a:solidFill>
            <a:schemeClr val="bg2">
              <a:lumMod val="90000"/>
            </a:schemeClr>
          </a:solidFill>
        </p:spPr>
        <p:txBody>
          <a:bodyPr>
            <a:normAutofit/>
          </a:bodyPr>
          <a:lstStyle/>
          <a:p>
            <a:r>
              <a:rPr lang="en-US" sz="2500" b="1" dirty="0">
                <a:latin typeface="Tw Cen MT" panose="020B0602020104020603" pitchFamily="34" charset="0"/>
              </a:rPr>
              <a:t>For Discussion</a:t>
            </a:r>
          </a:p>
        </p:txBody>
      </p:sp>
    </p:spTree>
    <p:extLst>
      <p:ext uri="{BB962C8B-B14F-4D97-AF65-F5344CB8AC3E}">
        <p14:creationId xmlns:p14="http://schemas.microsoft.com/office/powerpoint/2010/main" val="345601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6DB5-193E-4715-A6FB-893BA4106AEA}"/>
              </a:ext>
            </a:extLst>
          </p:cNvPr>
          <p:cNvSpPr>
            <a:spLocks noGrp="1"/>
          </p:cNvSpPr>
          <p:nvPr>
            <p:ph type="title"/>
          </p:nvPr>
        </p:nvSpPr>
        <p:spPr>
          <a:xfrm>
            <a:off x="349649" y="-538825"/>
            <a:ext cx="12191999" cy="2852737"/>
          </a:xfrm>
        </p:spPr>
        <p:txBody>
          <a:bodyPr>
            <a:normAutofit/>
          </a:bodyPr>
          <a:lstStyle/>
          <a:p>
            <a:r>
              <a:rPr lang="en-US" sz="10000" dirty="0">
                <a:solidFill>
                  <a:srgbClr val="497389"/>
                </a:solidFill>
                <a:latin typeface="Tw Cen MT" panose="020B0602020104020603" pitchFamily="34" charset="0"/>
              </a:rPr>
              <a:t>Thank you.</a:t>
            </a:r>
            <a:endParaRPr lang="en-SG" sz="10000" dirty="0">
              <a:solidFill>
                <a:srgbClr val="497389"/>
              </a:solidFill>
              <a:latin typeface="Tw Cen MT" panose="020B0602020104020603" pitchFamily="34" charset="0"/>
            </a:endParaRPr>
          </a:p>
        </p:txBody>
      </p:sp>
      <p:graphicFrame>
        <p:nvGraphicFramePr>
          <p:cNvPr id="3" name="Content Placeholder 4">
            <a:extLst>
              <a:ext uri="{FF2B5EF4-FFF2-40B4-BE49-F238E27FC236}">
                <a16:creationId xmlns:a16="http://schemas.microsoft.com/office/drawing/2014/main" id="{FE1E0DEE-AD8F-5DC2-17F2-3F6D4ACFABF9}"/>
              </a:ext>
            </a:extLst>
          </p:cNvPr>
          <p:cNvGraphicFramePr>
            <a:graphicFrameLocks/>
          </p:cNvGraphicFramePr>
          <p:nvPr>
            <p:extLst>
              <p:ext uri="{D42A27DB-BD31-4B8C-83A1-F6EECF244321}">
                <p14:modId xmlns:p14="http://schemas.microsoft.com/office/powerpoint/2010/main" val="2714833710"/>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tx1"/>
                          </a:solidFill>
                          <a:latin typeface="Tw Cen MT" panose="020B0602020104020603" pitchFamily="34" charset="0"/>
                        </a:rPr>
                        <a:t>Singapore Population</a:t>
                      </a:r>
                      <a:endParaRPr lang="en-SG" dirty="0">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tx1"/>
                          </a:solidFill>
                          <a:latin typeface="Tw Cen MT" panose="020B0602020104020603" pitchFamily="34" charset="0"/>
                        </a:rPr>
                        <a:t>Home Care Landscape </a:t>
                      </a:r>
                      <a:endParaRPr lang="en-SG" dirty="0">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w Cen MT" panose="020B0602020104020603" pitchFamily="34" charset="0"/>
                        </a:rPr>
                        <a:t>Regulatory Assessment</a:t>
                      </a:r>
                      <a:endParaRPr lang="en-SG" dirty="0">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pic>
        <p:nvPicPr>
          <p:cNvPr id="5" name="Picture 4">
            <a:extLst>
              <a:ext uri="{FF2B5EF4-FFF2-40B4-BE49-F238E27FC236}">
                <a16:creationId xmlns:a16="http://schemas.microsoft.com/office/drawing/2014/main" id="{9D8D1E0C-AAF4-2E21-09AB-6128EF8F6AB2}"/>
              </a:ext>
            </a:extLst>
          </p:cNvPr>
          <p:cNvPicPr>
            <a:picLocks noChangeAspect="1"/>
          </p:cNvPicPr>
          <p:nvPr/>
        </p:nvPicPr>
        <p:blipFill>
          <a:blip r:embed="rId2"/>
          <a:stretch>
            <a:fillRect/>
          </a:stretch>
        </p:blipFill>
        <p:spPr>
          <a:xfrm>
            <a:off x="0" y="2286000"/>
            <a:ext cx="12192000" cy="4572000"/>
          </a:xfrm>
          <a:prstGeom prst="rect">
            <a:avLst/>
          </a:prstGeom>
        </p:spPr>
      </p:pic>
    </p:spTree>
    <p:extLst>
      <p:ext uri="{BB962C8B-B14F-4D97-AF65-F5344CB8AC3E}">
        <p14:creationId xmlns:p14="http://schemas.microsoft.com/office/powerpoint/2010/main" val="412725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5D49B79-728C-482B-B1E1-F5D01E9AE471}"/>
              </a:ext>
            </a:extLst>
          </p:cNvPr>
          <p:cNvGraphicFramePr>
            <a:graphicFrameLocks noGrp="1"/>
          </p:cNvGraphicFramePr>
          <p:nvPr>
            <p:ph idx="1"/>
            <p:extLst>
              <p:ext uri="{D42A27DB-BD31-4B8C-83A1-F6EECF244321}">
                <p14:modId xmlns:p14="http://schemas.microsoft.com/office/powerpoint/2010/main" val="1024500822"/>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tx1"/>
                          </a:solidFill>
                          <a:latin typeface="Tw Cen MT" panose="020B0602020104020603" pitchFamily="34" charset="0"/>
                        </a:rPr>
                        <a:t>Singapore Population</a:t>
                      </a:r>
                      <a:endParaRPr lang="en-SG" dirty="0">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tx1"/>
                          </a:solidFill>
                          <a:latin typeface="Tw Cen MT" panose="020B0602020104020603" pitchFamily="34" charset="0"/>
                        </a:rPr>
                        <a:t>Home Care Landscape </a:t>
                      </a:r>
                      <a:endParaRPr lang="en-SG" dirty="0">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w Cen MT" panose="020B0602020104020603" pitchFamily="34" charset="0"/>
                        </a:rPr>
                        <a:t>Regulatory Assessment</a:t>
                      </a:r>
                      <a:endParaRPr lang="en-SG" dirty="0">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graphicFrame>
        <p:nvGraphicFramePr>
          <p:cNvPr id="2" name="Diagram 1">
            <a:extLst>
              <a:ext uri="{FF2B5EF4-FFF2-40B4-BE49-F238E27FC236}">
                <a16:creationId xmlns:a16="http://schemas.microsoft.com/office/drawing/2014/main" id="{23AE2BE4-829E-9B8A-7A22-EE3340F13F4B}"/>
              </a:ext>
            </a:extLst>
          </p:cNvPr>
          <p:cNvGraphicFramePr/>
          <p:nvPr>
            <p:extLst>
              <p:ext uri="{D42A27DB-BD31-4B8C-83A1-F6EECF244321}">
                <p14:modId xmlns:p14="http://schemas.microsoft.com/office/powerpoint/2010/main" val="240565905"/>
              </p:ext>
            </p:extLst>
          </p:nvPr>
        </p:nvGraphicFramePr>
        <p:xfrm>
          <a:off x="698643" y="719666"/>
          <a:ext cx="10705672" cy="573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a:extLst>
              <a:ext uri="{FF2B5EF4-FFF2-40B4-BE49-F238E27FC236}">
                <a16:creationId xmlns:a16="http://schemas.microsoft.com/office/drawing/2014/main" id="{DE151350-1875-58D8-BD6F-C75EFFC2F8BA}"/>
              </a:ext>
            </a:extLst>
          </p:cNvPr>
          <p:cNvSpPr txBox="1">
            <a:spLocks/>
          </p:cNvSpPr>
          <p:nvPr/>
        </p:nvSpPr>
        <p:spPr>
          <a:xfrm>
            <a:off x="11492861" y="6439938"/>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2</a:t>
            </a:fld>
            <a:endParaRPr lang="en-SG"/>
          </a:p>
        </p:txBody>
      </p:sp>
    </p:spTree>
    <p:extLst>
      <p:ext uri="{BB962C8B-B14F-4D97-AF65-F5344CB8AC3E}">
        <p14:creationId xmlns:p14="http://schemas.microsoft.com/office/powerpoint/2010/main" val="295697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txBox="1">
            <a:spLocks/>
          </p:cNvSpPr>
          <p:nvPr/>
        </p:nvSpPr>
        <p:spPr>
          <a:xfrm>
            <a:off x="11492861" y="6439938"/>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3</a:t>
            </a:fld>
            <a:endParaRPr lang="en-SG"/>
          </a:p>
        </p:txBody>
      </p:sp>
      <p:sp>
        <p:nvSpPr>
          <p:cNvPr id="5" name="Title 1">
            <a:extLst>
              <a:ext uri="{FF2B5EF4-FFF2-40B4-BE49-F238E27FC236}">
                <a16:creationId xmlns:a16="http://schemas.microsoft.com/office/drawing/2014/main" id="{179A870A-9ACA-C4DE-122D-70FC61C1D870}"/>
              </a:ext>
            </a:extLst>
          </p:cNvPr>
          <p:cNvSpPr txBox="1">
            <a:spLocks/>
          </p:cNvSpPr>
          <p:nvPr/>
        </p:nvSpPr>
        <p:spPr>
          <a:xfrm>
            <a:off x="0" y="376919"/>
            <a:ext cx="12199789" cy="510109"/>
          </a:xfrm>
          <a:prstGeom prst="rect">
            <a:avLst/>
          </a:prstGeom>
          <a:solidFill>
            <a:schemeClr val="accent1">
              <a:lumMod val="20000"/>
              <a:lumOff val="8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Singapore’s ageing population is a key healthcare challenge</a:t>
            </a:r>
          </a:p>
        </p:txBody>
      </p:sp>
      <p:grpSp>
        <p:nvGrpSpPr>
          <p:cNvPr id="12" name="Group 11">
            <a:extLst>
              <a:ext uri="{FF2B5EF4-FFF2-40B4-BE49-F238E27FC236}">
                <a16:creationId xmlns:a16="http://schemas.microsoft.com/office/drawing/2014/main" id="{5BFCD935-EAEC-7800-AA1A-C7786931B52B}"/>
              </a:ext>
            </a:extLst>
          </p:cNvPr>
          <p:cNvGrpSpPr/>
          <p:nvPr/>
        </p:nvGrpSpPr>
        <p:grpSpPr>
          <a:xfrm>
            <a:off x="123289" y="1061010"/>
            <a:ext cx="5496369" cy="5637739"/>
            <a:chOff x="123289" y="1040463"/>
            <a:chExt cx="5496369" cy="5226772"/>
          </a:xfrm>
        </p:grpSpPr>
        <p:sp>
          <p:nvSpPr>
            <p:cNvPr id="39" name="Rectangle 38"/>
            <p:cNvSpPr/>
            <p:nvPr/>
          </p:nvSpPr>
          <p:spPr>
            <a:xfrm>
              <a:off x="154303" y="1075779"/>
              <a:ext cx="5413985" cy="1226966"/>
            </a:xfrm>
            <a:prstGeom prst="rect">
              <a:avLst/>
            </a:prstGeom>
          </p:spPr>
          <p:txBody>
            <a:bodyPr wrap="square" lIns="91440" tIns="45720" rIns="91440" bIns="45720" anchor="t">
              <a:spAutoFit/>
            </a:bodyPr>
            <a:lstStyle/>
            <a:p>
              <a:pPr algn="just"/>
              <a:r>
                <a:rPr lang="en-US" sz="2000" dirty="0">
                  <a:latin typeface="Tw Cen MT" panose="020B0602020104020603" pitchFamily="34" charset="0"/>
                </a:rPr>
                <a:t>Singaporeans are expected to become a “superaged” society by 2026, with 1 in 5 Singaporeans &gt; 65 years. Additionally, Singaporeans are living longer.</a:t>
              </a:r>
              <a:endParaRPr lang="en-SG" sz="2000" b="1" strike="sngStrike" dirty="0">
                <a:latin typeface="Tw Cen MT" panose="020B0602020104020603" pitchFamily="34" charset="0"/>
              </a:endParaRPr>
            </a:p>
          </p:txBody>
        </p:sp>
        <p:pic>
          <p:nvPicPr>
            <p:cNvPr id="6" name="Picture 5">
              <a:extLst>
                <a:ext uri="{FF2B5EF4-FFF2-40B4-BE49-F238E27FC236}">
                  <a16:creationId xmlns:a16="http://schemas.microsoft.com/office/drawing/2014/main" id="{8A6A0BF1-DFEC-C77C-653C-FE76DE7A0870}"/>
                </a:ext>
              </a:extLst>
            </p:cNvPr>
            <p:cNvPicPr>
              <a:picLocks noChangeAspect="1"/>
            </p:cNvPicPr>
            <p:nvPr/>
          </p:nvPicPr>
          <p:blipFill rotWithShape="1">
            <a:blip r:embed="rId3"/>
            <a:srcRect l="22335" t="33017" r="42275" b="20877"/>
            <a:stretch/>
          </p:blipFill>
          <p:spPr>
            <a:xfrm>
              <a:off x="292288" y="2455064"/>
              <a:ext cx="5151686" cy="3161928"/>
            </a:xfrm>
            <a:prstGeom prst="rect">
              <a:avLst/>
            </a:prstGeom>
          </p:spPr>
        </p:pic>
        <p:sp>
          <p:nvSpPr>
            <p:cNvPr id="10" name="TextBox 9">
              <a:extLst>
                <a:ext uri="{FF2B5EF4-FFF2-40B4-BE49-F238E27FC236}">
                  <a16:creationId xmlns:a16="http://schemas.microsoft.com/office/drawing/2014/main" id="{14D9FBA1-F050-1241-D47F-5B35D479EB00}"/>
                </a:ext>
              </a:extLst>
            </p:cNvPr>
            <p:cNvSpPr txBox="1"/>
            <p:nvPr/>
          </p:nvSpPr>
          <p:spPr>
            <a:xfrm>
              <a:off x="247826" y="5559802"/>
              <a:ext cx="5247518" cy="513614"/>
            </a:xfrm>
            <a:prstGeom prst="rect">
              <a:avLst/>
            </a:prstGeom>
            <a:noFill/>
          </p:spPr>
          <p:txBody>
            <a:bodyPr wrap="square">
              <a:spAutoFit/>
            </a:bodyPr>
            <a:lstStyle/>
            <a:p>
              <a:r>
                <a:rPr lang="en-US" sz="1000" dirty="0">
                  <a:latin typeface="Tw Cen MT" panose="020B0602020104020603" pitchFamily="34" charset="0"/>
                </a:rPr>
                <a:t>Fang, C. S. (2022, September 28). </a:t>
              </a:r>
              <a:r>
                <a:rPr lang="en-US" sz="1000" dirty="0" err="1">
                  <a:latin typeface="Tw Cen MT" panose="020B0602020104020603" pitchFamily="34" charset="0"/>
                </a:rPr>
                <a:t>S’pore’s</a:t>
              </a:r>
              <a:r>
                <a:rPr lang="en-US" sz="1000" dirty="0">
                  <a:latin typeface="Tw Cen MT" panose="020B0602020104020603" pitchFamily="34" charset="0"/>
                </a:rPr>
                <a:t> population ageing rapidly: Nearly 1 in 5 citizens is 65 years and older. The Straits Times. https://www.straitstimes.com/singapore/singapores-population-ageing-rapidly-184-of-citizens-are-65-years-and-older</a:t>
              </a:r>
              <a:endParaRPr lang="en-SG" sz="1000" dirty="0">
                <a:latin typeface="Tw Cen MT" panose="020B0602020104020603" pitchFamily="34" charset="0"/>
              </a:endParaRPr>
            </a:p>
          </p:txBody>
        </p:sp>
        <p:sp>
          <p:nvSpPr>
            <p:cNvPr id="11" name="Rectangle 10">
              <a:extLst>
                <a:ext uri="{FF2B5EF4-FFF2-40B4-BE49-F238E27FC236}">
                  <a16:creationId xmlns:a16="http://schemas.microsoft.com/office/drawing/2014/main" id="{940403A6-7C03-6BC0-8A85-25740CB5681C}"/>
                </a:ext>
              </a:extLst>
            </p:cNvPr>
            <p:cNvSpPr/>
            <p:nvPr/>
          </p:nvSpPr>
          <p:spPr>
            <a:xfrm>
              <a:off x="123289" y="1040463"/>
              <a:ext cx="5496369" cy="52267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latin typeface="Tw Cen MT" panose="020B0602020104020603" pitchFamily="34" charset="0"/>
              </a:endParaRPr>
            </a:p>
          </p:txBody>
        </p:sp>
      </p:grpSp>
      <p:graphicFrame>
        <p:nvGraphicFramePr>
          <p:cNvPr id="14" name="Content Placeholder 4">
            <a:extLst>
              <a:ext uri="{FF2B5EF4-FFF2-40B4-BE49-F238E27FC236}">
                <a16:creationId xmlns:a16="http://schemas.microsoft.com/office/drawing/2014/main" id="{E0E19D59-5B04-3C56-7DE1-E33E03739ED7}"/>
              </a:ext>
            </a:extLst>
          </p:cNvPr>
          <p:cNvGraphicFramePr>
            <a:graphicFrameLocks/>
          </p:cNvGraphicFramePr>
          <p:nvPr>
            <p:extLst>
              <p:ext uri="{D42A27DB-BD31-4B8C-83A1-F6EECF244321}">
                <p14:modId xmlns:p14="http://schemas.microsoft.com/office/powerpoint/2010/main" val="3684463135"/>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tx1"/>
                          </a:solidFill>
                          <a:latin typeface="Tw Cen MT" panose="020B0602020104020603" pitchFamily="34" charset="0"/>
                        </a:rPr>
                        <a:t>Singapore Population</a:t>
                      </a:r>
                      <a:endParaRPr lang="en-SG" dirty="0">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bg2">
                              <a:lumMod val="90000"/>
                            </a:schemeClr>
                          </a:solidFill>
                          <a:latin typeface="Tw Cen MT" panose="020B0602020104020603" pitchFamily="34" charset="0"/>
                        </a:rPr>
                        <a:t>Home Care Landscape </a:t>
                      </a:r>
                      <a:endParaRPr lang="en-SG" dirty="0">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15" name="TextBox 14">
            <a:extLst>
              <a:ext uri="{FF2B5EF4-FFF2-40B4-BE49-F238E27FC236}">
                <a16:creationId xmlns:a16="http://schemas.microsoft.com/office/drawing/2014/main" id="{136EEF09-C682-0023-8B2E-1EA2A9C148E4}"/>
              </a:ext>
            </a:extLst>
          </p:cNvPr>
          <p:cNvSpPr txBox="1"/>
          <p:nvPr/>
        </p:nvSpPr>
        <p:spPr>
          <a:xfrm>
            <a:off x="5870849" y="1048825"/>
            <a:ext cx="5998891" cy="298041"/>
          </a:xfrm>
          <a:prstGeom prst="rect">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a:r>
              <a:rPr lang="en-US" b="1" dirty="0">
                <a:solidFill>
                  <a:schemeClr val="tx1"/>
                </a:solidFill>
                <a:latin typeface="Tw Cen MT" panose="020B0602020104020603" pitchFamily="34" charset="0"/>
              </a:rPr>
              <a:t>INCREASED HEALTHCARE RESOURCE UTLISATION</a:t>
            </a:r>
            <a:endParaRPr lang="en-SG" b="1" dirty="0">
              <a:solidFill>
                <a:schemeClr val="tx1"/>
              </a:solidFill>
              <a:latin typeface="Tw Cen MT" panose="020B0602020104020603" pitchFamily="34" charset="0"/>
            </a:endParaRPr>
          </a:p>
        </p:txBody>
      </p:sp>
      <p:pic>
        <p:nvPicPr>
          <p:cNvPr id="17" name="Picture 16">
            <a:extLst>
              <a:ext uri="{FF2B5EF4-FFF2-40B4-BE49-F238E27FC236}">
                <a16:creationId xmlns:a16="http://schemas.microsoft.com/office/drawing/2014/main" id="{49770F02-736A-6946-5743-8C9182DFE801}"/>
              </a:ext>
            </a:extLst>
          </p:cNvPr>
          <p:cNvPicPr>
            <a:picLocks noChangeAspect="1"/>
          </p:cNvPicPr>
          <p:nvPr/>
        </p:nvPicPr>
        <p:blipFill rotWithShape="1">
          <a:blip r:embed="rId4"/>
          <a:srcRect l="53494" t="21945" r="25541" b="60000"/>
          <a:stretch/>
        </p:blipFill>
        <p:spPr>
          <a:xfrm>
            <a:off x="5939405" y="1518963"/>
            <a:ext cx="2692867" cy="1315625"/>
          </a:xfrm>
          <a:prstGeom prst="rect">
            <a:avLst/>
          </a:prstGeom>
        </p:spPr>
      </p:pic>
      <p:sp>
        <p:nvSpPr>
          <p:cNvPr id="77" name="Rectangle 76"/>
          <p:cNvSpPr/>
          <p:nvPr/>
        </p:nvSpPr>
        <p:spPr>
          <a:xfrm>
            <a:off x="8579772" y="1466844"/>
            <a:ext cx="3351611" cy="1477328"/>
          </a:xfrm>
          <a:prstGeom prst="rect">
            <a:avLst/>
          </a:prstGeom>
        </p:spPr>
        <p:txBody>
          <a:bodyPr wrap="square">
            <a:spAutoFit/>
          </a:bodyPr>
          <a:lstStyle/>
          <a:p>
            <a:pPr algn="just"/>
            <a:r>
              <a:rPr lang="en-US" dirty="0" err="1">
                <a:latin typeface="Tw Cen MT" panose="020B0602020104020603" pitchFamily="34" charset="0"/>
              </a:rPr>
              <a:t>Utilisation</a:t>
            </a:r>
            <a:r>
              <a:rPr lang="en-US" dirty="0">
                <a:latin typeface="Tw Cen MT" panose="020B0602020104020603" pitchFamily="34" charset="0"/>
              </a:rPr>
              <a:t> of healthcare services is expected to surge, with the expected increased prevalence of chronic diseases and age-related conditions. </a:t>
            </a:r>
            <a:endParaRPr lang="en-US" b="1" u="sng" dirty="0">
              <a:latin typeface="Tw Cen MT" panose="020B0602020104020603" pitchFamily="34" charset="0"/>
            </a:endParaRPr>
          </a:p>
        </p:txBody>
      </p:sp>
      <p:sp>
        <p:nvSpPr>
          <p:cNvPr id="19" name="TextBox 18">
            <a:extLst>
              <a:ext uri="{FF2B5EF4-FFF2-40B4-BE49-F238E27FC236}">
                <a16:creationId xmlns:a16="http://schemas.microsoft.com/office/drawing/2014/main" id="{0C5C3BBF-A669-7A31-10F3-9EE557286C5B}"/>
              </a:ext>
            </a:extLst>
          </p:cNvPr>
          <p:cNvSpPr txBox="1"/>
          <p:nvPr/>
        </p:nvSpPr>
        <p:spPr>
          <a:xfrm>
            <a:off x="5850302" y="2881903"/>
            <a:ext cx="5998890" cy="412470"/>
          </a:xfrm>
          <a:prstGeom prst="rect">
            <a:avLst/>
          </a:prstGeom>
          <a:noFill/>
        </p:spPr>
        <p:txBody>
          <a:bodyPr wrap="square">
            <a:spAutoFit/>
          </a:bodyPr>
          <a:lstStyle/>
          <a:p>
            <a:r>
              <a:rPr lang="en-US" sz="1000" dirty="0">
                <a:latin typeface="Tw Cen MT" panose="020B0602020104020603" pitchFamily="34" charset="0"/>
              </a:rPr>
              <a:t>Disease Policy and Strategy Division, and Health Analytics Division, Ministry of Health Policy, Research &amp; Surveillance Group, Health Promotion Board, Singapore</a:t>
            </a:r>
            <a:endParaRPr lang="en-SG" sz="1000" dirty="0">
              <a:latin typeface="Tw Cen MT" panose="020B0602020104020603" pitchFamily="34" charset="0"/>
            </a:endParaRPr>
          </a:p>
        </p:txBody>
      </p:sp>
      <p:sp>
        <p:nvSpPr>
          <p:cNvPr id="20" name="TextBox 19">
            <a:extLst>
              <a:ext uri="{FF2B5EF4-FFF2-40B4-BE49-F238E27FC236}">
                <a16:creationId xmlns:a16="http://schemas.microsoft.com/office/drawing/2014/main" id="{A593111F-33A4-C227-3130-4A2B08414E05}"/>
              </a:ext>
            </a:extLst>
          </p:cNvPr>
          <p:cNvSpPr txBox="1"/>
          <p:nvPr/>
        </p:nvSpPr>
        <p:spPr>
          <a:xfrm>
            <a:off x="5870849" y="3501984"/>
            <a:ext cx="5998891" cy="298041"/>
          </a:xfrm>
          <a:prstGeom prst="rect">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a:r>
              <a:rPr lang="en-US" b="1" dirty="0">
                <a:solidFill>
                  <a:schemeClr val="tx1"/>
                </a:solidFill>
                <a:latin typeface="Tw Cen MT" panose="020B0602020104020603" pitchFamily="34" charset="0"/>
              </a:rPr>
              <a:t>EMPOWERING RESIDENTS TO AGE IN PLACE</a:t>
            </a:r>
            <a:endParaRPr lang="en-SG" b="1" dirty="0">
              <a:solidFill>
                <a:schemeClr val="tx1"/>
              </a:solidFill>
              <a:latin typeface="Tw Cen MT" panose="020B0602020104020603" pitchFamily="34" charset="0"/>
            </a:endParaRPr>
          </a:p>
        </p:txBody>
      </p:sp>
      <p:sp>
        <p:nvSpPr>
          <p:cNvPr id="21" name="Rectangle 20">
            <a:extLst>
              <a:ext uri="{FF2B5EF4-FFF2-40B4-BE49-F238E27FC236}">
                <a16:creationId xmlns:a16="http://schemas.microsoft.com/office/drawing/2014/main" id="{BEACB7A2-1ACF-DA0F-F370-707CB65C6DAD}"/>
              </a:ext>
            </a:extLst>
          </p:cNvPr>
          <p:cNvSpPr/>
          <p:nvPr/>
        </p:nvSpPr>
        <p:spPr>
          <a:xfrm>
            <a:off x="5870849" y="3851333"/>
            <a:ext cx="5998890" cy="1200329"/>
          </a:xfrm>
          <a:prstGeom prst="rect">
            <a:avLst/>
          </a:prstGeom>
        </p:spPr>
        <p:txBody>
          <a:bodyPr wrap="square">
            <a:spAutoFit/>
          </a:bodyPr>
          <a:lstStyle/>
          <a:p>
            <a:pPr algn="just"/>
            <a:r>
              <a:rPr lang="en-US" dirty="0">
                <a:latin typeface="Tw Cen MT" panose="020B0602020104020603" pitchFamily="34" charset="0"/>
              </a:rPr>
              <a:t>Singapore is embarking on strategies to enhance ageing strategies and enable residents to age well in place, including expanding types and capacity of care models, especially in the community. </a:t>
            </a:r>
            <a:endParaRPr lang="en-US" b="1" u="sng" dirty="0">
              <a:latin typeface="Tw Cen MT" panose="020B0602020104020603" pitchFamily="34" charset="0"/>
            </a:endParaRPr>
          </a:p>
        </p:txBody>
      </p:sp>
      <p:pic>
        <p:nvPicPr>
          <p:cNvPr id="7" name="Picture 6">
            <a:extLst>
              <a:ext uri="{FF2B5EF4-FFF2-40B4-BE49-F238E27FC236}">
                <a16:creationId xmlns:a16="http://schemas.microsoft.com/office/drawing/2014/main" id="{A92B9072-D764-3AD3-8D2B-8FCA6A067AB8}"/>
              </a:ext>
            </a:extLst>
          </p:cNvPr>
          <p:cNvPicPr>
            <a:picLocks noChangeAspect="1"/>
          </p:cNvPicPr>
          <p:nvPr/>
        </p:nvPicPr>
        <p:blipFill>
          <a:blip r:embed="rId5"/>
          <a:stretch>
            <a:fillRect/>
          </a:stretch>
        </p:blipFill>
        <p:spPr>
          <a:xfrm>
            <a:off x="5939405" y="4989705"/>
            <a:ext cx="1633870" cy="1560711"/>
          </a:xfrm>
          <a:prstGeom prst="rect">
            <a:avLst/>
          </a:prstGeom>
        </p:spPr>
      </p:pic>
      <p:pic>
        <p:nvPicPr>
          <p:cNvPr id="8" name="Picture 7">
            <a:extLst>
              <a:ext uri="{FF2B5EF4-FFF2-40B4-BE49-F238E27FC236}">
                <a16:creationId xmlns:a16="http://schemas.microsoft.com/office/drawing/2014/main" id="{4C338785-094B-1C5F-8AC4-CBE848F30D09}"/>
              </a:ext>
            </a:extLst>
          </p:cNvPr>
          <p:cNvPicPr>
            <a:picLocks noChangeAspect="1"/>
          </p:cNvPicPr>
          <p:nvPr/>
        </p:nvPicPr>
        <p:blipFill>
          <a:blip r:embed="rId6"/>
          <a:stretch>
            <a:fillRect/>
          </a:stretch>
        </p:blipFill>
        <p:spPr>
          <a:xfrm>
            <a:off x="7758797" y="4989705"/>
            <a:ext cx="1914310" cy="1566808"/>
          </a:xfrm>
          <a:prstGeom prst="rect">
            <a:avLst/>
          </a:prstGeom>
        </p:spPr>
      </p:pic>
      <p:pic>
        <p:nvPicPr>
          <p:cNvPr id="9" name="Picture 8">
            <a:extLst>
              <a:ext uri="{FF2B5EF4-FFF2-40B4-BE49-F238E27FC236}">
                <a16:creationId xmlns:a16="http://schemas.microsoft.com/office/drawing/2014/main" id="{7C125C86-DA76-57BE-4AD1-8ECC3166CC4E}"/>
              </a:ext>
            </a:extLst>
          </p:cNvPr>
          <p:cNvPicPr>
            <a:picLocks noChangeAspect="1"/>
          </p:cNvPicPr>
          <p:nvPr/>
        </p:nvPicPr>
        <p:blipFill>
          <a:blip r:embed="rId7"/>
          <a:stretch>
            <a:fillRect/>
          </a:stretch>
        </p:blipFill>
        <p:spPr>
          <a:xfrm>
            <a:off x="9828896" y="4989705"/>
            <a:ext cx="2109399" cy="1566808"/>
          </a:xfrm>
          <a:prstGeom prst="rect">
            <a:avLst/>
          </a:prstGeom>
        </p:spPr>
      </p:pic>
    </p:spTree>
    <p:extLst>
      <p:ext uri="{BB962C8B-B14F-4D97-AF65-F5344CB8AC3E}">
        <p14:creationId xmlns:p14="http://schemas.microsoft.com/office/powerpoint/2010/main" val="203047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73A8B71-7061-6323-1E43-E9A26A70F9FB}"/>
              </a:ext>
            </a:extLst>
          </p:cNvPr>
          <p:cNvSpPr/>
          <p:nvPr/>
        </p:nvSpPr>
        <p:spPr>
          <a:xfrm>
            <a:off x="10285421" y="1540102"/>
            <a:ext cx="1877772" cy="140544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graphicFrame>
        <p:nvGraphicFramePr>
          <p:cNvPr id="2" name="Content Placeholder 4">
            <a:extLst>
              <a:ext uri="{FF2B5EF4-FFF2-40B4-BE49-F238E27FC236}">
                <a16:creationId xmlns:a16="http://schemas.microsoft.com/office/drawing/2014/main" id="{8544DFAC-76EE-EA19-3FE6-B0D6F054F864}"/>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tx1"/>
                          </a:solidFill>
                          <a:latin typeface="Tw Cen MT" panose="020B0602020104020603" pitchFamily="34" charset="0"/>
                        </a:rPr>
                        <a:t>Home Care Landscape </a:t>
                      </a:r>
                      <a:endParaRPr lang="en-SG" dirty="0">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3" name="Title 1">
            <a:extLst>
              <a:ext uri="{FF2B5EF4-FFF2-40B4-BE49-F238E27FC236}">
                <a16:creationId xmlns:a16="http://schemas.microsoft.com/office/drawing/2014/main" id="{8BCD67C9-9451-06E0-131F-0CAEBEE42E0B}"/>
              </a:ext>
            </a:extLst>
          </p:cNvPr>
          <p:cNvSpPr txBox="1">
            <a:spLocks/>
          </p:cNvSpPr>
          <p:nvPr/>
        </p:nvSpPr>
        <p:spPr>
          <a:xfrm>
            <a:off x="-6642" y="370839"/>
            <a:ext cx="12199789" cy="703599"/>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Within the current community healthcare context, there are various community touchpoints for seniors serving different needs</a:t>
            </a:r>
          </a:p>
        </p:txBody>
      </p:sp>
      <p:sp>
        <p:nvSpPr>
          <p:cNvPr id="6" name="Arrow: Up 5">
            <a:extLst>
              <a:ext uri="{FF2B5EF4-FFF2-40B4-BE49-F238E27FC236}">
                <a16:creationId xmlns:a16="http://schemas.microsoft.com/office/drawing/2014/main" id="{44EFE301-782F-4991-C7EE-03BECB2C0E0A}"/>
              </a:ext>
            </a:extLst>
          </p:cNvPr>
          <p:cNvSpPr/>
          <p:nvPr/>
        </p:nvSpPr>
        <p:spPr>
          <a:xfrm>
            <a:off x="378460" y="1285875"/>
            <a:ext cx="257175" cy="5381625"/>
          </a:xfrm>
          <a:prstGeom prst="upArrow">
            <a:avLst/>
          </a:prstGeom>
          <a:gradFill flip="none" rotWithShape="1">
            <a:gsLst>
              <a:gs pos="26000">
                <a:schemeClr val="accent2"/>
              </a:gs>
              <a:gs pos="0">
                <a:srgbClr val="FF0000"/>
              </a:gs>
              <a:gs pos="48000">
                <a:srgbClr val="FFC000"/>
              </a:gs>
              <a:gs pos="66000">
                <a:schemeClr val="accent6">
                  <a:lumMod val="60000"/>
                  <a:lumOff val="40000"/>
                </a:schemeClr>
              </a:gs>
              <a:gs pos="100000">
                <a:srgbClr val="00B050"/>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a:extLst>
              <a:ext uri="{FF2B5EF4-FFF2-40B4-BE49-F238E27FC236}">
                <a16:creationId xmlns:a16="http://schemas.microsoft.com/office/drawing/2014/main" id="{9033B94A-BB2C-7ED7-ADDF-5F09F3F8EAA4}"/>
              </a:ext>
            </a:extLst>
          </p:cNvPr>
          <p:cNvSpPr txBox="1"/>
          <p:nvPr/>
        </p:nvSpPr>
        <p:spPr>
          <a:xfrm>
            <a:off x="45382" y="1971040"/>
            <a:ext cx="461665" cy="3139321"/>
          </a:xfrm>
          <a:prstGeom prst="rect">
            <a:avLst/>
          </a:prstGeom>
          <a:noFill/>
        </p:spPr>
        <p:txBody>
          <a:bodyPr vert="vert270" wrap="square" rtlCol="0">
            <a:spAutoFit/>
          </a:bodyPr>
          <a:lstStyle/>
          <a:p>
            <a:pPr algn="ctr"/>
            <a:r>
              <a:rPr lang="en-US" dirty="0"/>
              <a:t>Complexity of care needs</a:t>
            </a:r>
            <a:endParaRPr lang="en-SG" dirty="0"/>
          </a:p>
        </p:txBody>
      </p:sp>
      <p:cxnSp>
        <p:nvCxnSpPr>
          <p:cNvPr id="11" name="Straight Connector 10">
            <a:extLst>
              <a:ext uri="{FF2B5EF4-FFF2-40B4-BE49-F238E27FC236}">
                <a16:creationId xmlns:a16="http://schemas.microsoft.com/office/drawing/2014/main" id="{F89842CD-CE20-7935-CE3B-9CFF8DCD225A}"/>
              </a:ext>
            </a:extLst>
          </p:cNvPr>
          <p:cNvCxnSpPr>
            <a:cxnSpLocks/>
            <a:stCxn id="6" idx="2"/>
          </p:cNvCxnSpPr>
          <p:nvPr/>
        </p:nvCxnSpPr>
        <p:spPr>
          <a:xfrm>
            <a:off x="507048" y="6667500"/>
            <a:ext cx="97443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060568A-38B3-3EA2-3F77-296B4D7D248E}"/>
              </a:ext>
            </a:extLst>
          </p:cNvPr>
          <p:cNvCxnSpPr>
            <a:cxnSpLocks/>
          </p:cNvCxnSpPr>
          <p:nvPr/>
        </p:nvCxnSpPr>
        <p:spPr>
          <a:xfrm flipV="1">
            <a:off x="563404" y="5250524"/>
            <a:ext cx="9616916" cy="352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AF82F1B-3588-725C-AAAB-EC73C27E4244}"/>
              </a:ext>
            </a:extLst>
          </p:cNvPr>
          <p:cNvCxnSpPr>
            <a:cxnSpLocks/>
          </p:cNvCxnSpPr>
          <p:nvPr/>
        </p:nvCxnSpPr>
        <p:spPr>
          <a:xfrm flipV="1">
            <a:off x="563404" y="3758655"/>
            <a:ext cx="9616916" cy="13245"/>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2B784D0-6ED0-D3D1-C90F-D9C2C1591B85}"/>
              </a:ext>
            </a:extLst>
          </p:cNvPr>
          <p:cNvSpPr txBox="1"/>
          <p:nvPr/>
        </p:nvSpPr>
        <p:spPr>
          <a:xfrm>
            <a:off x="1318205" y="3070812"/>
            <a:ext cx="1706629" cy="307777"/>
          </a:xfrm>
          <a:prstGeom prst="rect">
            <a:avLst/>
          </a:prstGeom>
          <a:noFill/>
        </p:spPr>
        <p:txBody>
          <a:bodyPr wrap="square" rtlCol="0">
            <a:spAutoFit/>
          </a:bodyPr>
          <a:lstStyle/>
          <a:p>
            <a:r>
              <a:rPr lang="en-US" sz="1400" dirty="0"/>
              <a:t>Family and Friends</a:t>
            </a:r>
            <a:endParaRPr lang="en-SG" sz="1400" dirty="0"/>
          </a:p>
        </p:txBody>
      </p:sp>
      <p:sp>
        <p:nvSpPr>
          <p:cNvPr id="19" name="TextBox 18">
            <a:extLst>
              <a:ext uri="{FF2B5EF4-FFF2-40B4-BE49-F238E27FC236}">
                <a16:creationId xmlns:a16="http://schemas.microsoft.com/office/drawing/2014/main" id="{2F17E6AC-F174-83E4-3973-B0D3442C264B}"/>
              </a:ext>
            </a:extLst>
          </p:cNvPr>
          <p:cNvSpPr txBox="1"/>
          <p:nvPr/>
        </p:nvSpPr>
        <p:spPr>
          <a:xfrm>
            <a:off x="2387457" y="4935906"/>
            <a:ext cx="1865347" cy="307777"/>
          </a:xfrm>
          <a:prstGeom prst="rect">
            <a:avLst/>
          </a:prstGeom>
          <a:noFill/>
        </p:spPr>
        <p:txBody>
          <a:bodyPr wrap="square" rtlCol="0">
            <a:spAutoFit/>
          </a:bodyPr>
          <a:lstStyle/>
          <a:p>
            <a:r>
              <a:rPr lang="en-US" sz="1400" dirty="0"/>
              <a:t>Active Ageing </a:t>
            </a:r>
            <a:r>
              <a:rPr lang="en-US" sz="1400" dirty="0" err="1"/>
              <a:t>Centres</a:t>
            </a:r>
            <a:r>
              <a:rPr lang="en-US" sz="1400" dirty="0"/>
              <a:t> </a:t>
            </a:r>
            <a:endParaRPr lang="en-SG" sz="1400" dirty="0"/>
          </a:p>
        </p:txBody>
      </p:sp>
      <p:sp>
        <p:nvSpPr>
          <p:cNvPr id="21" name="TextBox 20">
            <a:extLst>
              <a:ext uri="{FF2B5EF4-FFF2-40B4-BE49-F238E27FC236}">
                <a16:creationId xmlns:a16="http://schemas.microsoft.com/office/drawing/2014/main" id="{4389C41E-E81A-403F-2938-C219AD030FFE}"/>
              </a:ext>
            </a:extLst>
          </p:cNvPr>
          <p:cNvSpPr txBox="1"/>
          <p:nvPr/>
        </p:nvSpPr>
        <p:spPr>
          <a:xfrm>
            <a:off x="2344567" y="6262495"/>
            <a:ext cx="1865347" cy="307777"/>
          </a:xfrm>
          <a:prstGeom prst="rect">
            <a:avLst/>
          </a:prstGeom>
          <a:noFill/>
        </p:spPr>
        <p:txBody>
          <a:bodyPr wrap="square" rtlCol="0">
            <a:spAutoFit/>
          </a:bodyPr>
          <a:lstStyle/>
          <a:p>
            <a:r>
              <a:rPr lang="en-US" sz="1400" dirty="0"/>
              <a:t>Active Ageing </a:t>
            </a:r>
            <a:r>
              <a:rPr lang="en-US" sz="1400" dirty="0" err="1"/>
              <a:t>Centres</a:t>
            </a:r>
            <a:r>
              <a:rPr lang="en-US" sz="1400" dirty="0"/>
              <a:t> </a:t>
            </a:r>
            <a:endParaRPr lang="en-SG" sz="1400" dirty="0"/>
          </a:p>
        </p:txBody>
      </p:sp>
      <p:pic>
        <p:nvPicPr>
          <p:cNvPr id="22" name="Picture 21">
            <a:extLst>
              <a:ext uri="{FF2B5EF4-FFF2-40B4-BE49-F238E27FC236}">
                <a16:creationId xmlns:a16="http://schemas.microsoft.com/office/drawing/2014/main" id="{F653C809-D494-40A6-1459-ECE8969410A7}"/>
              </a:ext>
            </a:extLst>
          </p:cNvPr>
          <p:cNvPicPr>
            <a:picLocks noChangeAspect="1"/>
          </p:cNvPicPr>
          <p:nvPr/>
        </p:nvPicPr>
        <p:blipFill rotWithShape="1">
          <a:blip r:embed="rId2"/>
          <a:srcRect l="60344" t="22753" r="18394" b="69911"/>
          <a:stretch/>
        </p:blipFill>
        <p:spPr>
          <a:xfrm>
            <a:off x="4859038" y="1893297"/>
            <a:ext cx="2543695" cy="396138"/>
          </a:xfrm>
          <a:prstGeom prst="rect">
            <a:avLst/>
          </a:prstGeom>
        </p:spPr>
      </p:pic>
      <p:sp>
        <p:nvSpPr>
          <p:cNvPr id="25" name="TextBox 24">
            <a:extLst>
              <a:ext uri="{FF2B5EF4-FFF2-40B4-BE49-F238E27FC236}">
                <a16:creationId xmlns:a16="http://schemas.microsoft.com/office/drawing/2014/main" id="{AA470164-F414-708F-F25C-18880560527F}"/>
              </a:ext>
            </a:extLst>
          </p:cNvPr>
          <p:cNvSpPr txBox="1"/>
          <p:nvPr/>
        </p:nvSpPr>
        <p:spPr>
          <a:xfrm>
            <a:off x="5670439" y="4922473"/>
            <a:ext cx="1790047" cy="307777"/>
          </a:xfrm>
          <a:prstGeom prst="rect">
            <a:avLst/>
          </a:prstGeom>
          <a:noFill/>
        </p:spPr>
        <p:txBody>
          <a:bodyPr wrap="square" rtlCol="0">
            <a:spAutoFit/>
          </a:bodyPr>
          <a:lstStyle/>
          <a:p>
            <a:r>
              <a:rPr lang="en-US" sz="1400" dirty="0"/>
              <a:t>Home Personal Care</a:t>
            </a:r>
            <a:endParaRPr lang="en-SG" sz="1400" dirty="0"/>
          </a:p>
        </p:txBody>
      </p:sp>
      <p:cxnSp>
        <p:nvCxnSpPr>
          <p:cNvPr id="26" name="Straight Connector 25">
            <a:extLst>
              <a:ext uri="{FF2B5EF4-FFF2-40B4-BE49-F238E27FC236}">
                <a16:creationId xmlns:a16="http://schemas.microsoft.com/office/drawing/2014/main" id="{678977D0-FB10-BCD3-257F-24D1BEEEAB57}"/>
              </a:ext>
            </a:extLst>
          </p:cNvPr>
          <p:cNvCxnSpPr>
            <a:cxnSpLocks/>
          </p:cNvCxnSpPr>
          <p:nvPr/>
        </p:nvCxnSpPr>
        <p:spPr>
          <a:xfrm>
            <a:off x="4171155" y="1185960"/>
            <a:ext cx="0" cy="548154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1D9B828-0C34-D10B-5C9E-879584FE1C0D}"/>
              </a:ext>
            </a:extLst>
          </p:cNvPr>
          <p:cNvSpPr txBox="1"/>
          <p:nvPr/>
        </p:nvSpPr>
        <p:spPr>
          <a:xfrm>
            <a:off x="696010" y="4888445"/>
            <a:ext cx="1706629" cy="307777"/>
          </a:xfrm>
          <a:prstGeom prst="rect">
            <a:avLst/>
          </a:prstGeom>
          <a:noFill/>
        </p:spPr>
        <p:txBody>
          <a:bodyPr wrap="square" rtlCol="0">
            <a:spAutoFit/>
          </a:bodyPr>
          <a:lstStyle/>
          <a:p>
            <a:r>
              <a:rPr lang="en-US" sz="1400" dirty="0"/>
              <a:t>Family and Friends</a:t>
            </a:r>
            <a:endParaRPr lang="en-SG" sz="1400" dirty="0"/>
          </a:p>
        </p:txBody>
      </p:sp>
      <p:sp>
        <p:nvSpPr>
          <p:cNvPr id="32" name="TextBox 31">
            <a:extLst>
              <a:ext uri="{FF2B5EF4-FFF2-40B4-BE49-F238E27FC236}">
                <a16:creationId xmlns:a16="http://schemas.microsoft.com/office/drawing/2014/main" id="{F0B9D281-2AED-BD1C-5341-B1FF1F40E108}"/>
              </a:ext>
            </a:extLst>
          </p:cNvPr>
          <p:cNvSpPr txBox="1"/>
          <p:nvPr/>
        </p:nvSpPr>
        <p:spPr>
          <a:xfrm>
            <a:off x="738900" y="6248402"/>
            <a:ext cx="1706629" cy="307777"/>
          </a:xfrm>
          <a:prstGeom prst="rect">
            <a:avLst/>
          </a:prstGeom>
          <a:noFill/>
        </p:spPr>
        <p:txBody>
          <a:bodyPr wrap="square" rtlCol="0">
            <a:spAutoFit/>
          </a:bodyPr>
          <a:lstStyle/>
          <a:p>
            <a:r>
              <a:rPr lang="en-US" sz="1400" dirty="0"/>
              <a:t>Family and Friends</a:t>
            </a:r>
            <a:endParaRPr lang="en-SG" sz="1400" dirty="0"/>
          </a:p>
        </p:txBody>
      </p:sp>
      <p:sp>
        <p:nvSpPr>
          <p:cNvPr id="33" name="Rectangle: Rounded Corners 32">
            <a:extLst>
              <a:ext uri="{FF2B5EF4-FFF2-40B4-BE49-F238E27FC236}">
                <a16:creationId xmlns:a16="http://schemas.microsoft.com/office/drawing/2014/main" id="{6DDDF80C-83EC-81DD-F4C2-9A8CE6C8AD1F}"/>
              </a:ext>
            </a:extLst>
          </p:cNvPr>
          <p:cNvSpPr/>
          <p:nvPr/>
        </p:nvSpPr>
        <p:spPr>
          <a:xfrm>
            <a:off x="738900" y="1152559"/>
            <a:ext cx="2538334" cy="290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Own network</a:t>
            </a:r>
            <a:endParaRPr lang="en-SG" dirty="0"/>
          </a:p>
        </p:txBody>
      </p:sp>
      <p:sp>
        <p:nvSpPr>
          <p:cNvPr id="34" name="Rectangle: Rounded Corners 33">
            <a:extLst>
              <a:ext uri="{FF2B5EF4-FFF2-40B4-BE49-F238E27FC236}">
                <a16:creationId xmlns:a16="http://schemas.microsoft.com/office/drawing/2014/main" id="{98372103-DD12-F401-0611-EE7313659D05}"/>
              </a:ext>
            </a:extLst>
          </p:cNvPr>
          <p:cNvSpPr/>
          <p:nvPr/>
        </p:nvSpPr>
        <p:spPr>
          <a:xfrm>
            <a:off x="4457475" y="1153771"/>
            <a:ext cx="2454689" cy="299522"/>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Social support</a:t>
            </a:r>
            <a:endParaRPr lang="en-SG" dirty="0"/>
          </a:p>
        </p:txBody>
      </p:sp>
      <p:sp>
        <p:nvSpPr>
          <p:cNvPr id="37" name="TextBox 36">
            <a:extLst>
              <a:ext uri="{FF2B5EF4-FFF2-40B4-BE49-F238E27FC236}">
                <a16:creationId xmlns:a16="http://schemas.microsoft.com/office/drawing/2014/main" id="{B400830C-72E6-9E98-89E2-93C090C419C4}"/>
              </a:ext>
            </a:extLst>
          </p:cNvPr>
          <p:cNvSpPr txBox="1"/>
          <p:nvPr/>
        </p:nvSpPr>
        <p:spPr>
          <a:xfrm>
            <a:off x="5614116" y="3418550"/>
            <a:ext cx="1790047" cy="307777"/>
          </a:xfrm>
          <a:prstGeom prst="rect">
            <a:avLst/>
          </a:prstGeom>
          <a:noFill/>
        </p:spPr>
        <p:txBody>
          <a:bodyPr wrap="square" rtlCol="0">
            <a:spAutoFit/>
          </a:bodyPr>
          <a:lstStyle/>
          <a:p>
            <a:r>
              <a:rPr lang="en-US" sz="1400" dirty="0"/>
              <a:t>Home Personal Care</a:t>
            </a:r>
            <a:endParaRPr lang="en-SG" sz="1400" dirty="0"/>
          </a:p>
        </p:txBody>
      </p:sp>
      <p:cxnSp>
        <p:nvCxnSpPr>
          <p:cNvPr id="38" name="Straight Connector 37">
            <a:extLst>
              <a:ext uri="{FF2B5EF4-FFF2-40B4-BE49-F238E27FC236}">
                <a16:creationId xmlns:a16="http://schemas.microsoft.com/office/drawing/2014/main" id="{6111D69C-02A7-4297-54E7-8AB754ABA2CA}"/>
              </a:ext>
            </a:extLst>
          </p:cNvPr>
          <p:cNvCxnSpPr>
            <a:cxnSpLocks/>
          </p:cNvCxnSpPr>
          <p:nvPr/>
        </p:nvCxnSpPr>
        <p:spPr>
          <a:xfrm>
            <a:off x="7402733" y="1185960"/>
            <a:ext cx="0" cy="5481540"/>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Rounded Corners 38">
            <a:extLst>
              <a:ext uri="{FF2B5EF4-FFF2-40B4-BE49-F238E27FC236}">
                <a16:creationId xmlns:a16="http://schemas.microsoft.com/office/drawing/2014/main" id="{21FCE883-E245-00AF-70C8-4397F6A5E61C}"/>
              </a:ext>
            </a:extLst>
          </p:cNvPr>
          <p:cNvSpPr/>
          <p:nvPr/>
        </p:nvSpPr>
        <p:spPr>
          <a:xfrm>
            <a:off x="7576957" y="1153771"/>
            <a:ext cx="2288402" cy="300733"/>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Medical support</a:t>
            </a:r>
            <a:endParaRPr lang="en-SG" dirty="0"/>
          </a:p>
        </p:txBody>
      </p:sp>
      <p:sp>
        <p:nvSpPr>
          <p:cNvPr id="41" name="TextBox 40">
            <a:extLst>
              <a:ext uri="{FF2B5EF4-FFF2-40B4-BE49-F238E27FC236}">
                <a16:creationId xmlns:a16="http://schemas.microsoft.com/office/drawing/2014/main" id="{C2B917CD-18C4-A0CF-9D33-6D1A8A0B0072}"/>
              </a:ext>
            </a:extLst>
          </p:cNvPr>
          <p:cNvSpPr txBox="1"/>
          <p:nvPr/>
        </p:nvSpPr>
        <p:spPr>
          <a:xfrm>
            <a:off x="4158479" y="4915162"/>
            <a:ext cx="1411799" cy="307777"/>
          </a:xfrm>
          <a:prstGeom prst="rect">
            <a:avLst/>
          </a:prstGeom>
          <a:noFill/>
        </p:spPr>
        <p:txBody>
          <a:bodyPr wrap="square" rtlCol="0">
            <a:spAutoFit/>
          </a:bodyPr>
          <a:lstStyle/>
          <a:p>
            <a:r>
              <a:rPr lang="en-US" sz="1400" dirty="0"/>
              <a:t>Medical Escort</a:t>
            </a:r>
            <a:endParaRPr lang="en-SG" sz="1400" dirty="0"/>
          </a:p>
        </p:txBody>
      </p:sp>
      <p:sp>
        <p:nvSpPr>
          <p:cNvPr id="43" name="TextBox 42">
            <a:extLst>
              <a:ext uri="{FF2B5EF4-FFF2-40B4-BE49-F238E27FC236}">
                <a16:creationId xmlns:a16="http://schemas.microsoft.com/office/drawing/2014/main" id="{B3652897-7DAA-CC9C-B656-DE26B7C9DC07}"/>
              </a:ext>
            </a:extLst>
          </p:cNvPr>
          <p:cNvSpPr txBox="1"/>
          <p:nvPr/>
        </p:nvSpPr>
        <p:spPr>
          <a:xfrm>
            <a:off x="4222386" y="3440351"/>
            <a:ext cx="3636627" cy="307777"/>
          </a:xfrm>
          <a:prstGeom prst="rect">
            <a:avLst/>
          </a:prstGeom>
          <a:noFill/>
        </p:spPr>
        <p:txBody>
          <a:bodyPr wrap="square" rtlCol="0">
            <a:spAutoFit/>
          </a:bodyPr>
          <a:lstStyle/>
          <a:p>
            <a:r>
              <a:rPr lang="en-US" sz="1400" dirty="0"/>
              <a:t>Medical Escort</a:t>
            </a:r>
            <a:endParaRPr lang="en-SG" sz="1400" dirty="0"/>
          </a:p>
        </p:txBody>
      </p:sp>
      <p:sp>
        <p:nvSpPr>
          <p:cNvPr id="45" name="TextBox 44">
            <a:extLst>
              <a:ext uri="{FF2B5EF4-FFF2-40B4-BE49-F238E27FC236}">
                <a16:creationId xmlns:a16="http://schemas.microsoft.com/office/drawing/2014/main" id="{B7BECF9E-387D-D0F0-94C9-EC962479CE44}"/>
              </a:ext>
            </a:extLst>
          </p:cNvPr>
          <p:cNvSpPr txBox="1"/>
          <p:nvPr/>
        </p:nvSpPr>
        <p:spPr>
          <a:xfrm>
            <a:off x="7427438" y="6188393"/>
            <a:ext cx="2164123" cy="523220"/>
          </a:xfrm>
          <a:prstGeom prst="rect">
            <a:avLst/>
          </a:prstGeom>
          <a:noFill/>
        </p:spPr>
        <p:txBody>
          <a:bodyPr wrap="square" rtlCol="0">
            <a:spAutoFit/>
          </a:bodyPr>
          <a:lstStyle/>
          <a:p>
            <a:r>
              <a:rPr lang="en-US" sz="1400" dirty="0"/>
              <a:t>Polyclinics / General Practitioner Clinics</a:t>
            </a:r>
            <a:endParaRPr lang="en-SG" sz="1400" dirty="0"/>
          </a:p>
        </p:txBody>
      </p:sp>
      <p:sp>
        <p:nvSpPr>
          <p:cNvPr id="47" name="TextBox 46">
            <a:extLst>
              <a:ext uri="{FF2B5EF4-FFF2-40B4-BE49-F238E27FC236}">
                <a16:creationId xmlns:a16="http://schemas.microsoft.com/office/drawing/2014/main" id="{613E2A51-8B22-9D3A-E018-D6C2791A085F}"/>
              </a:ext>
            </a:extLst>
          </p:cNvPr>
          <p:cNvSpPr txBox="1"/>
          <p:nvPr/>
        </p:nvSpPr>
        <p:spPr>
          <a:xfrm>
            <a:off x="7514652" y="4780723"/>
            <a:ext cx="2275001" cy="523220"/>
          </a:xfrm>
          <a:prstGeom prst="rect">
            <a:avLst/>
          </a:prstGeom>
          <a:noFill/>
        </p:spPr>
        <p:txBody>
          <a:bodyPr wrap="square" rtlCol="0">
            <a:spAutoFit/>
          </a:bodyPr>
          <a:lstStyle/>
          <a:p>
            <a:r>
              <a:rPr lang="en-US" sz="1400" dirty="0"/>
              <a:t>Polyclinics / General Practitioner Clinics</a:t>
            </a:r>
            <a:endParaRPr lang="en-SG" sz="1400" dirty="0"/>
          </a:p>
        </p:txBody>
      </p:sp>
      <p:sp>
        <p:nvSpPr>
          <p:cNvPr id="49" name="TextBox 48">
            <a:extLst>
              <a:ext uri="{FF2B5EF4-FFF2-40B4-BE49-F238E27FC236}">
                <a16:creationId xmlns:a16="http://schemas.microsoft.com/office/drawing/2014/main" id="{72E811CD-620C-61EB-12BB-ACABC7E21EF1}"/>
              </a:ext>
            </a:extLst>
          </p:cNvPr>
          <p:cNvSpPr txBox="1"/>
          <p:nvPr/>
        </p:nvSpPr>
        <p:spPr>
          <a:xfrm>
            <a:off x="7362093" y="3226816"/>
            <a:ext cx="1922305" cy="523220"/>
          </a:xfrm>
          <a:prstGeom prst="rect">
            <a:avLst/>
          </a:prstGeom>
          <a:noFill/>
        </p:spPr>
        <p:txBody>
          <a:bodyPr wrap="square" rtlCol="0">
            <a:spAutoFit/>
          </a:bodyPr>
          <a:lstStyle/>
          <a:p>
            <a:r>
              <a:rPr lang="en-US" sz="1400" dirty="0"/>
              <a:t>Polyclinics / General Practitioner Clinics</a:t>
            </a:r>
            <a:endParaRPr lang="en-SG" sz="1400" dirty="0"/>
          </a:p>
        </p:txBody>
      </p:sp>
      <p:sp>
        <p:nvSpPr>
          <p:cNvPr id="55" name="TextBox 54">
            <a:extLst>
              <a:ext uri="{FF2B5EF4-FFF2-40B4-BE49-F238E27FC236}">
                <a16:creationId xmlns:a16="http://schemas.microsoft.com/office/drawing/2014/main" id="{D824FCE6-F422-3528-5E7B-A43636BE86E7}"/>
              </a:ext>
            </a:extLst>
          </p:cNvPr>
          <p:cNvSpPr txBox="1"/>
          <p:nvPr/>
        </p:nvSpPr>
        <p:spPr>
          <a:xfrm>
            <a:off x="8354854" y="2183145"/>
            <a:ext cx="1586169" cy="307777"/>
          </a:xfrm>
          <a:prstGeom prst="rect">
            <a:avLst/>
          </a:prstGeom>
          <a:noFill/>
        </p:spPr>
        <p:txBody>
          <a:bodyPr wrap="square" rtlCol="0">
            <a:spAutoFit/>
          </a:bodyPr>
          <a:lstStyle/>
          <a:p>
            <a:r>
              <a:rPr lang="en-US" sz="1400" dirty="0"/>
              <a:t>- Home Medical</a:t>
            </a:r>
            <a:endParaRPr lang="en-SG" sz="1400" dirty="0"/>
          </a:p>
        </p:txBody>
      </p:sp>
      <p:sp>
        <p:nvSpPr>
          <p:cNvPr id="56" name="TextBox 55">
            <a:extLst>
              <a:ext uri="{FF2B5EF4-FFF2-40B4-BE49-F238E27FC236}">
                <a16:creationId xmlns:a16="http://schemas.microsoft.com/office/drawing/2014/main" id="{FE027D4F-94F7-82A2-2E49-C9F0917BF2E5}"/>
              </a:ext>
            </a:extLst>
          </p:cNvPr>
          <p:cNvSpPr txBox="1"/>
          <p:nvPr/>
        </p:nvSpPr>
        <p:spPr>
          <a:xfrm>
            <a:off x="8359982" y="2352417"/>
            <a:ext cx="1586169" cy="307777"/>
          </a:xfrm>
          <a:prstGeom prst="rect">
            <a:avLst/>
          </a:prstGeom>
          <a:noFill/>
        </p:spPr>
        <p:txBody>
          <a:bodyPr wrap="square" rtlCol="0">
            <a:spAutoFit/>
          </a:bodyPr>
          <a:lstStyle/>
          <a:p>
            <a:r>
              <a:rPr lang="en-US" sz="1400" dirty="0"/>
              <a:t>- Home Nursing</a:t>
            </a:r>
            <a:endParaRPr lang="en-SG" sz="1400" dirty="0"/>
          </a:p>
        </p:txBody>
      </p:sp>
      <p:sp>
        <p:nvSpPr>
          <p:cNvPr id="57" name="TextBox 56">
            <a:extLst>
              <a:ext uri="{FF2B5EF4-FFF2-40B4-BE49-F238E27FC236}">
                <a16:creationId xmlns:a16="http://schemas.microsoft.com/office/drawing/2014/main" id="{DF29A167-6BCF-74C7-FC5E-FD3D6C7B8849}"/>
              </a:ext>
            </a:extLst>
          </p:cNvPr>
          <p:cNvSpPr txBox="1"/>
          <p:nvPr/>
        </p:nvSpPr>
        <p:spPr>
          <a:xfrm>
            <a:off x="8370141" y="2515604"/>
            <a:ext cx="1586169" cy="307777"/>
          </a:xfrm>
          <a:prstGeom prst="rect">
            <a:avLst/>
          </a:prstGeom>
          <a:noFill/>
        </p:spPr>
        <p:txBody>
          <a:bodyPr wrap="square" rtlCol="0">
            <a:spAutoFit/>
          </a:bodyPr>
          <a:lstStyle/>
          <a:p>
            <a:r>
              <a:rPr lang="en-US" sz="1400" dirty="0"/>
              <a:t>- Home Therapy</a:t>
            </a:r>
            <a:endParaRPr lang="en-SG" sz="1400" dirty="0"/>
          </a:p>
        </p:txBody>
      </p:sp>
      <p:sp>
        <p:nvSpPr>
          <p:cNvPr id="59" name="TextBox 58">
            <a:extLst>
              <a:ext uri="{FF2B5EF4-FFF2-40B4-BE49-F238E27FC236}">
                <a16:creationId xmlns:a16="http://schemas.microsoft.com/office/drawing/2014/main" id="{DE09E30B-CE10-4A69-F808-23BB04B31CE3}"/>
              </a:ext>
            </a:extLst>
          </p:cNvPr>
          <p:cNvSpPr txBox="1"/>
          <p:nvPr/>
        </p:nvSpPr>
        <p:spPr>
          <a:xfrm>
            <a:off x="10494301" y="2422323"/>
            <a:ext cx="1586169" cy="523220"/>
          </a:xfrm>
          <a:prstGeom prst="rect">
            <a:avLst/>
          </a:prstGeom>
          <a:noFill/>
        </p:spPr>
        <p:txBody>
          <a:bodyPr wrap="square" rtlCol="0">
            <a:spAutoFit/>
          </a:bodyPr>
          <a:lstStyle/>
          <a:p>
            <a:r>
              <a:rPr lang="en-US" sz="1400" dirty="0">
                <a:solidFill>
                  <a:schemeClr val="bg1"/>
                </a:solidFill>
              </a:rPr>
              <a:t>Institutional care: Nursing Homes</a:t>
            </a:r>
            <a:endParaRPr lang="en-SG" sz="1400" dirty="0">
              <a:solidFill>
                <a:schemeClr val="bg1"/>
              </a:solidFill>
            </a:endParaRPr>
          </a:p>
        </p:txBody>
      </p:sp>
      <p:sp>
        <p:nvSpPr>
          <p:cNvPr id="68" name="Rectangle: Rounded Corners 67">
            <a:extLst>
              <a:ext uri="{FF2B5EF4-FFF2-40B4-BE49-F238E27FC236}">
                <a16:creationId xmlns:a16="http://schemas.microsoft.com/office/drawing/2014/main" id="{F1B9FAB2-4AA5-245F-73EE-0809EFDE6D2E}"/>
              </a:ext>
            </a:extLst>
          </p:cNvPr>
          <p:cNvSpPr/>
          <p:nvPr/>
        </p:nvSpPr>
        <p:spPr>
          <a:xfrm>
            <a:off x="10117258" y="1147949"/>
            <a:ext cx="2050697" cy="311711"/>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Place of residence</a:t>
            </a:r>
            <a:endParaRPr lang="en-SG" dirty="0"/>
          </a:p>
        </p:txBody>
      </p:sp>
      <p:sp>
        <p:nvSpPr>
          <p:cNvPr id="69" name="Rectangle 68">
            <a:extLst>
              <a:ext uri="{FF2B5EF4-FFF2-40B4-BE49-F238E27FC236}">
                <a16:creationId xmlns:a16="http://schemas.microsoft.com/office/drawing/2014/main" id="{828C671A-B395-AE55-80A8-F939D12BE71A}"/>
              </a:ext>
            </a:extLst>
          </p:cNvPr>
          <p:cNvSpPr/>
          <p:nvPr/>
        </p:nvSpPr>
        <p:spPr>
          <a:xfrm>
            <a:off x="10296781" y="3904040"/>
            <a:ext cx="1877772" cy="2886131"/>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TextBox 70">
            <a:extLst>
              <a:ext uri="{FF2B5EF4-FFF2-40B4-BE49-F238E27FC236}">
                <a16:creationId xmlns:a16="http://schemas.microsoft.com/office/drawing/2014/main" id="{124F3E96-B158-9616-DD21-43E6A5825811}"/>
              </a:ext>
            </a:extLst>
          </p:cNvPr>
          <p:cNvSpPr txBox="1"/>
          <p:nvPr/>
        </p:nvSpPr>
        <p:spPr>
          <a:xfrm>
            <a:off x="10338231" y="5849117"/>
            <a:ext cx="1805641" cy="954107"/>
          </a:xfrm>
          <a:prstGeom prst="rect">
            <a:avLst/>
          </a:prstGeom>
          <a:noFill/>
        </p:spPr>
        <p:txBody>
          <a:bodyPr wrap="square" rtlCol="0">
            <a:spAutoFit/>
          </a:bodyPr>
          <a:lstStyle/>
          <a:p>
            <a:pPr algn="ctr"/>
            <a:r>
              <a:rPr lang="en-US" sz="1400" dirty="0">
                <a:solidFill>
                  <a:schemeClr val="bg1"/>
                </a:solidFill>
              </a:rPr>
              <a:t>Own Home/ Assisted Living Facilities incl stay-in shared caregivers services</a:t>
            </a:r>
            <a:endParaRPr lang="en-SG" sz="1400" dirty="0">
              <a:solidFill>
                <a:schemeClr val="bg1"/>
              </a:solidFill>
            </a:endParaRPr>
          </a:p>
        </p:txBody>
      </p:sp>
      <p:sp>
        <p:nvSpPr>
          <p:cNvPr id="72" name="Rectangle 71">
            <a:extLst>
              <a:ext uri="{FF2B5EF4-FFF2-40B4-BE49-F238E27FC236}">
                <a16:creationId xmlns:a16="http://schemas.microsoft.com/office/drawing/2014/main" id="{CD23CA07-CD16-B1A1-D36B-B27A3A457502}"/>
              </a:ext>
            </a:extLst>
          </p:cNvPr>
          <p:cNvSpPr/>
          <p:nvPr/>
        </p:nvSpPr>
        <p:spPr>
          <a:xfrm>
            <a:off x="10288105" y="2912896"/>
            <a:ext cx="1877772" cy="954106"/>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3" name="TextBox 72">
            <a:extLst>
              <a:ext uri="{FF2B5EF4-FFF2-40B4-BE49-F238E27FC236}">
                <a16:creationId xmlns:a16="http://schemas.microsoft.com/office/drawing/2014/main" id="{37E89003-4539-A54C-953F-3D1A950B01FD}"/>
              </a:ext>
            </a:extLst>
          </p:cNvPr>
          <p:cNvSpPr txBox="1"/>
          <p:nvPr/>
        </p:nvSpPr>
        <p:spPr>
          <a:xfrm>
            <a:off x="10252103" y="2910679"/>
            <a:ext cx="1974383" cy="954107"/>
          </a:xfrm>
          <a:prstGeom prst="rect">
            <a:avLst/>
          </a:prstGeom>
          <a:noFill/>
        </p:spPr>
        <p:txBody>
          <a:bodyPr wrap="square" rtlCol="0">
            <a:spAutoFit/>
          </a:bodyPr>
          <a:lstStyle/>
          <a:p>
            <a:pPr algn="ctr"/>
            <a:r>
              <a:rPr lang="en-US" sz="1400" dirty="0">
                <a:solidFill>
                  <a:schemeClr val="bg1"/>
                </a:solidFill>
              </a:rPr>
              <a:t>Own Home/ Assisted Living Facilities incl stay-in shared caregivers services</a:t>
            </a:r>
            <a:endParaRPr lang="en-SG" sz="1400" dirty="0">
              <a:solidFill>
                <a:schemeClr val="bg1"/>
              </a:solidFill>
            </a:endParaRPr>
          </a:p>
        </p:txBody>
      </p:sp>
      <p:pic>
        <p:nvPicPr>
          <p:cNvPr id="4" name="Picture 3">
            <a:extLst>
              <a:ext uri="{FF2B5EF4-FFF2-40B4-BE49-F238E27FC236}">
                <a16:creationId xmlns:a16="http://schemas.microsoft.com/office/drawing/2014/main" id="{C69857FC-0BED-D1F4-6DF2-30C4B837F208}"/>
              </a:ext>
            </a:extLst>
          </p:cNvPr>
          <p:cNvPicPr>
            <a:picLocks noChangeAspect="1"/>
          </p:cNvPicPr>
          <p:nvPr/>
        </p:nvPicPr>
        <p:blipFill>
          <a:blip r:embed="rId3"/>
          <a:stretch>
            <a:fillRect/>
          </a:stretch>
        </p:blipFill>
        <p:spPr>
          <a:xfrm>
            <a:off x="970303" y="1593084"/>
            <a:ext cx="2188654" cy="1572904"/>
          </a:xfrm>
          <a:prstGeom prst="rect">
            <a:avLst/>
          </a:prstGeom>
        </p:spPr>
      </p:pic>
      <p:pic>
        <p:nvPicPr>
          <p:cNvPr id="5" name="Picture 4">
            <a:extLst>
              <a:ext uri="{FF2B5EF4-FFF2-40B4-BE49-F238E27FC236}">
                <a16:creationId xmlns:a16="http://schemas.microsoft.com/office/drawing/2014/main" id="{717A192C-DC2F-2B76-E6A5-40D2FFA32900}"/>
              </a:ext>
            </a:extLst>
          </p:cNvPr>
          <p:cNvPicPr>
            <a:picLocks noChangeAspect="1"/>
          </p:cNvPicPr>
          <p:nvPr/>
        </p:nvPicPr>
        <p:blipFill>
          <a:blip r:embed="rId4"/>
          <a:stretch>
            <a:fillRect/>
          </a:stretch>
        </p:blipFill>
        <p:spPr>
          <a:xfrm>
            <a:off x="645565" y="3976687"/>
            <a:ext cx="1719221" cy="999831"/>
          </a:xfrm>
          <a:prstGeom prst="rect">
            <a:avLst/>
          </a:prstGeom>
        </p:spPr>
      </p:pic>
      <p:pic>
        <p:nvPicPr>
          <p:cNvPr id="8" name="Picture 7">
            <a:extLst>
              <a:ext uri="{FF2B5EF4-FFF2-40B4-BE49-F238E27FC236}">
                <a16:creationId xmlns:a16="http://schemas.microsoft.com/office/drawing/2014/main" id="{284C4693-B876-8AEC-F59F-968309EF64AD}"/>
              </a:ext>
            </a:extLst>
          </p:cNvPr>
          <p:cNvPicPr>
            <a:picLocks noChangeAspect="1"/>
          </p:cNvPicPr>
          <p:nvPr/>
        </p:nvPicPr>
        <p:blipFill>
          <a:blip r:embed="rId5"/>
          <a:stretch>
            <a:fillRect/>
          </a:stretch>
        </p:blipFill>
        <p:spPr>
          <a:xfrm>
            <a:off x="2449831" y="4015417"/>
            <a:ext cx="1597290" cy="902286"/>
          </a:xfrm>
          <a:prstGeom prst="rect">
            <a:avLst/>
          </a:prstGeom>
        </p:spPr>
      </p:pic>
      <p:pic>
        <p:nvPicPr>
          <p:cNvPr id="9" name="Picture 8">
            <a:extLst>
              <a:ext uri="{FF2B5EF4-FFF2-40B4-BE49-F238E27FC236}">
                <a16:creationId xmlns:a16="http://schemas.microsoft.com/office/drawing/2014/main" id="{3CA31A4D-8C24-0426-FF05-4876BEE844D4}"/>
              </a:ext>
            </a:extLst>
          </p:cNvPr>
          <p:cNvPicPr>
            <a:picLocks noChangeAspect="1"/>
          </p:cNvPicPr>
          <p:nvPr/>
        </p:nvPicPr>
        <p:blipFill>
          <a:blip r:embed="rId4"/>
          <a:stretch>
            <a:fillRect/>
          </a:stretch>
        </p:blipFill>
        <p:spPr>
          <a:xfrm>
            <a:off x="578890" y="5348287"/>
            <a:ext cx="1719221" cy="999831"/>
          </a:xfrm>
          <a:prstGeom prst="rect">
            <a:avLst/>
          </a:prstGeom>
        </p:spPr>
      </p:pic>
      <p:pic>
        <p:nvPicPr>
          <p:cNvPr id="10" name="Picture 9">
            <a:extLst>
              <a:ext uri="{FF2B5EF4-FFF2-40B4-BE49-F238E27FC236}">
                <a16:creationId xmlns:a16="http://schemas.microsoft.com/office/drawing/2014/main" id="{3D866095-94A8-A6AD-BCEE-524BC364FCB9}"/>
              </a:ext>
            </a:extLst>
          </p:cNvPr>
          <p:cNvPicPr>
            <a:picLocks noChangeAspect="1"/>
          </p:cNvPicPr>
          <p:nvPr/>
        </p:nvPicPr>
        <p:blipFill>
          <a:blip r:embed="rId5"/>
          <a:stretch>
            <a:fillRect/>
          </a:stretch>
        </p:blipFill>
        <p:spPr>
          <a:xfrm>
            <a:off x="2383156" y="5387017"/>
            <a:ext cx="1597290" cy="902286"/>
          </a:xfrm>
          <a:prstGeom prst="rect">
            <a:avLst/>
          </a:prstGeom>
        </p:spPr>
      </p:pic>
      <p:pic>
        <p:nvPicPr>
          <p:cNvPr id="14" name="Picture 13">
            <a:extLst>
              <a:ext uri="{FF2B5EF4-FFF2-40B4-BE49-F238E27FC236}">
                <a16:creationId xmlns:a16="http://schemas.microsoft.com/office/drawing/2014/main" id="{00828B72-514F-AAA5-BB6D-5942E8CBD798}"/>
              </a:ext>
            </a:extLst>
          </p:cNvPr>
          <p:cNvPicPr>
            <a:picLocks noChangeAspect="1"/>
          </p:cNvPicPr>
          <p:nvPr/>
        </p:nvPicPr>
        <p:blipFill>
          <a:blip r:embed="rId6"/>
          <a:stretch>
            <a:fillRect/>
          </a:stretch>
        </p:blipFill>
        <p:spPr>
          <a:xfrm>
            <a:off x="4441426" y="2862335"/>
            <a:ext cx="835224" cy="640135"/>
          </a:xfrm>
          <a:prstGeom prst="rect">
            <a:avLst/>
          </a:prstGeom>
        </p:spPr>
      </p:pic>
      <p:pic>
        <p:nvPicPr>
          <p:cNvPr id="15" name="Picture 14">
            <a:extLst>
              <a:ext uri="{FF2B5EF4-FFF2-40B4-BE49-F238E27FC236}">
                <a16:creationId xmlns:a16="http://schemas.microsoft.com/office/drawing/2014/main" id="{51D3BB0D-385B-48D2-4742-7EA488B2C90B}"/>
              </a:ext>
            </a:extLst>
          </p:cNvPr>
          <p:cNvPicPr>
            <a:picLocks noChangeAspect="1"/>
          </p:cNvPicPr>
          <p:nvPr/>
        </p:nvPicPr>
        <p:blipFill>
          <a:blip r:embed="rId7"/>
          <a:stretch>
            <a:fillRect/>
          </a:stretch>
        </p:blipFill>
        <p:spPr>
          <a:xfrm>
            <a:off x="5742540" y="2522709"/>
            <a:ext cx="1414395" cy="975445"/>
          </a:xfrm>
          <a:prstGeom prst="rect">
            <a:avLst/>
          </a:prstGeom>
        </p:spPr>
      </p:pic>
      <p:pic>
        <p:nvPicPr>
          <p:cNvPr id="23" name="Picture 22">
            <a:extLst>
              <a:ext uri="{FF2B5EF4-FFF2-40B4-BE49-F238E27FC236}">
                <a16:creationId xmlns:a16="http://schemas.microsoft.com/office/drawing/2014/main" id="{E580D901-1AF6-229D-63F8-29D13CC01225}"/>
              </a:ext>
            </a:extLst>
          </p:cNvPr>
          <p:cNvPicPr>
            <a:picLocks noChangeAspect="1"/>
          </p:cNvPicPr>
          <p:nvPr/>
        </p:nvPicPr>
        <p:blipFill>
          <a:blip r:embed="rId6"/>
          <a:stretch>
            <a:fillRect/>
          </a:stretch>
        </p:blipFill>
        <p:spPr>
          <a:xfrm>
            <a:off x="4441426" y="4300610"/>
            <a:ext cx="835224" cy="640135"/>
          </a:xfrm>
          <a:prstGeom prst="rect">
            <a:avLst/>
          </a:prstGeom>
        </p:spPr>
      </p:pic>
      <p:pic>
        <p:nvPicPr>
          <p:cNvPr id="27" name="Picture 26">
            <a:extLst>
              <a:ext uri="{FF2B5EF4-FFF2-40B4-BE49-F238E27FC236}">
                <a16:creationId xmlns:a16="http://schemas.microsoft.com/office/drawing/2014/main" id="{5838717C-E71B-3693-2C98-58633F97B7EA}"/>
              </a:ext>
            </a:extLst>
          </p:cNvPr>
          <p:cNvPicPr>
            <a:picLocks noChangeAspect="1"/>
          </p:cNvPicPr>
          <p:nvPr/>
        </p:nvPicPr>
        <p:blipFill>
          <a:blip r:embed="rId7"/>
          <a:stretch>
            <a:fillRect/>
          </a:stretch>
        </p:blipFill>
        <p:spPr>
          <a:xfrm>
            <a:off x="5742540" y="3960984"/>
            <a:ext cx="1414395" cy="975445"/>
          </a:xfrm>
          <a:prstGeom prst="rect">
            <a:avLst/>
          </a:prstGeom>
        </p:spPr>
      </p:pic>
      <p:pic>
        <p:nvPicPr>
          <p:cNvPr id="28" name="Picture 27">
            <a:extLst>
              <a:ext uri="{FF2B5EF4-FFF2-40B4-BE49-F238E27FC236}">
                <a16:creationId xmlns:a16="http://schemas.microsoft.com/office/drawing/2014/main" id="{97EF6F4D-1D95-F7BB-4D19-DA9B296FD39D}"/>
              </a:ext>
            </a:extLst>
          </p:cNvPr>
          <p:cNvPicPr>
            <a:picLocks noChangeAspect="1"/>
          </p:cNvPicPr>
          <p:nvPr/>
        </p:nvPicPr>
        <p:blipFill>
          <a:blip r:embed="rId8"/>
          <a:stretch>
            <a:fillRect/>
          </a:stretch>
        </p:blipFill>
        <p:spPr>
          <a:xfrm>
            <a:off x="7631548" y="2589117"/>
            <a:ext cx="798645" cy="768163"/>
          </a:xfrm>
          <a:prstGeom prst="rect">
            <a:avLst/>
          </a:prstGeom>
        </p:spPr>
      </p:pic>
      <p:pic>
        <p:nvPicPr>
          <p:cNvPr id="35" name="Picture 34">
            <a:extLst>
              <a:ext uri="{FF2B5EF4-FFF2-40B4-BE49-F238E27FC236}">
                <a16:creationId xmlns:a16="http://schemas.microsoft.com/office/drawing/2014/main" id="{541F4BC6-EDFC-6B65-A854-E7E33BCBE13F}"/>
              </a:ext>
            </a:extLst>
          </p:cNvPr>
          <p:cNvPicPr>
            <a:picLocks noChangeAspect="1"/>
          </p:cNvPicPr>
          <p:nvPr/>
        </p:nvPicPr>
        <p:blipFill rotWithShape="1">
          <a:blip r:embed="rId9"/>
          <a:srcRect l="56927" t="55037" r="9886" b="12381"/>
          <a:stretch/>
        </p:blipFill>
        <p:spPr>
          <a:xfrm>
            <a:off x="7821640" y="4128646"/>
            <a:ext cx="796954" cy="770398"/>
          </a:xfrm>
          <a:prstGeom prst="rect">
            <a:avLst/>
          </a:prstGeom>
        </p:spPr>
      </p:pic>
      <p:pic>
        <p:nvPicPr>
          <p:cNvPr id="50" name="Picture 49">
            <a:extLst>
              <a:ext uri="{FF2B5EF4-FFF2-40B4-BE49-F238E27FC236}">
                <a16:creationId xmlns:a16="http://schemas.microsoft.com/office/drawing/2014/main" id="{D2517BE7-D754-0F16-083B-DD42E5908211}"/>
              </a:ext>
            </a:extLst>
          </p:cNvPr>
          <p:cNvPicPr>
            <a:picLocks noChangeAspect="1"/>
          </p:cNvPicPr>
          <p:nvPr/>
        </p:nvPicPr>
        <p:blipFill rotWithShape="1">
          <a:blip r:embed="rId9"/>
          <a:srcRect l="56927" t="55037" r="9886" b="12381"/>
          <a:stretch/>
        </p:blipFill>
        <p:spPr>
          <a:xfrm>
            <a:off x="7827043" y="5490538"/>
            <a:ext cx="796954" cy="770398"/>
          </a:xfrm>
          <a:prstGeom prst="rect">
            <a:avLst/>
          </a:prstGeom>
        </p:spPr>
      </p:pic>
      <p:pic>
        <p:nvPicPr>
          <p:cNvPr id="52" name="Picture 51">
            <a:extLst>
              <a:ext uri="{FF2B5EF4-FFF2-40B4-BE49-F238E27FC236}">
                <a16:creationId xmlns:a16="http://schemas.microsoft.com/office/drawing/2014/main" id="{D1FB637A-2DFE-2E0B-B3AB-3EB5CD219430}"/>
              </a:ext>
            </a:extLst>
          </p:cNvPr>
          <p:cNvPicPr>
            <a:picLocks noChangeAspect="1"/>
          </p:cNvPicPr>
          <p:nvPr/>
        </p:nvPicPr>
        <p:blipFill>
          <a:blip r:embed="rId10"/>
          <a:stretch>
            <a:fillRect/>
          </a:stretch>
        </p:blipFill>
        <p:spPr>
          <a:xfrm>
            <a:off x="8517529" y="1497828"/>
            <a:ext cx="1438781" cy="774259"/>
          </a:xfrm>
          <a:prstGeom prst="rect">
            <a:avLst/>
          </a:prstGeom>
        </p:spPr>
      </p:pic>
      <p:pic>
        <p:nvPicPr>
          <p:cNvPr id="53" name="Picture 52">
            <a:extLst>
              <a:ext uri="{FF2B5EF4-FFF2-40B4-BE49-F238E27FC236}">
                <a16:creationId xmlns:a16="http://schemas.microsoft.com/office/drawing/2014/main" id="{F36647FE-33CD-3E56-2BF8-07C8F7AFD596}"/>
              </a:ext>
            </a:extLst>
          </p:cNvPr>
          <p:cNvPicPr>
            <a:picLocks noChangeAspect="1"/>
          </p:cNvPicPr>
          <p:nvPr/>
        </p:nvPicPr>
        <p:blipFill>
          <a:blip r:embed="rId11"/>
          <a:stretch>
            <a:fillRect/>
          </a:stretch>
        </p:blipFill>
        <p:spPr>
          <a:xfrm>
            <a:off x="10552662" y="1601103"/>
            <a:ext cx="1329043" cy="890093"/>
          </a:xfrm>
          <a:prstGeom prst="rect">
            <a:avLst/>
          </a:prstGeom>
        </p:spPr>
      </p:pic>
      <p:pic>
        <p:nvPicPr>
          <p:cNvPr id="60" name="Picture 59">
            <a:extLst>
              <a:ext uri="{FF2B5EF4-FFF2-40B4-BE49-F238E27FC236}">
                <a16:creationId xmlns:a16="http://schemas.microsoft.com/office/drawing/2014/main" id="{E8C04C9D-8A33-28B6-3D58-7F08AC0B442B}"/>
              </a:ext>
            </a:extLst>
          </p:cNvPr>
          <p:cNvPicPr>
            <a:picLocks noChangeAspect="1"/>
          </p:cNvPicPr>
          <p:nvPr/>
        </p:nvPicPr>
        <p:blipFill>
          <a:blip r:embed="rId12"/>
          <a:stretch>
            <a:fillRect/>
          </a:stretch>
        </p:blipFill>
        <p:spPr>
          <a:xfrm>
            <a:off x="10432428" y="3974478"/>
            <a:ext cx="1597290" cy="1920406"/>
          </a:xfrm>
          <a:prstGeom prst="rect">
            <a:avLst/>
          </a:prstGeom>
        </p:spPr>
      </p:pic>
    </p:spTree>
    <p:extLst>
      <p:ext uri="{BB962C8B-B14F-4D97-AF65-F5344CB8AC3E}">
        <p14:creationId xmlns:p14="http://schemas.microsoft.com/office/powerpoint/2010/main" val="203204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F0B3CD46-496A-DBFE-F0B9-047DE7415FBB}"/>
              </a:ext>
            </a:extLst>
          </p:cNvPr>
          <p:cNvGraphicFramePr>
            <a:graphicFrameLocks/>
          </p:cNvGraphicFramePr>
          <p:nvPr>
            <p:extLst>
              <p:ext uri="{D42A27DB-BD31-4B8C-83A1-F6EECF244321}">
                <p14:modId xmlns:p14="http://schemas.microsoft.com/office/powerpoint/2010/main" val="2644175485"/>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tx1"/>
                          </a:solidFill>
                          <a:latin typeface="Tw Cen MT" panose="020B0602020104020603" pitchFamily="34" charset="0"/>
                        </a:rPr>
                        <a:t>Home Care Landscape </a:t>
                      </a:r>
                      <a:endParaRPr lang="en-SG" dirty="0">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3" name="Title 1">
            <a:extLst>
              <a:ext uri="{FF2B5EF4-FFF2-40B4-BE49-F238E27FC236}">
                <a16:creationId xmlns:a16="http://schemas.microsoft.com/office/drawing/2014/main" id="{97039A8C-1B20-47AE-861F-FCDD372E35CE}"/>
              </a:ext>
            </a:extLst>
          </p:cNvPr>
          <p:cNvSpPr txBox="1">
            <a:spLocks/>
          </p:cNvSpPr>
          <p:nvPr/>
        </p:nvSpPr>
        <p:spPr>
          <a:xfrm>
            <a:off x="0" y="376919"/>
            <a:ext cx="12199789" cy="650550"/>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There are ongoing national efforts (i.e. </a:t>
            </a:r>
            <a:r>
              <a:rPr lang="en-US" sz="2500" b="1" dirty="0" err="1">
                <a:latin typeface="Tw Cen MT" panose="020B0602020104020603" pitchFamily="34" charset="0"/>
              </a:rPr>
              <a:t>AgeWell</a:t>
            </a:r>
            <a:r>
              <a:rPr lang="en-US" sz="2500" b="1" dirty="0">
                <a:latin typeface="Tw Cen MT" panose="020B0602020104020603" pitchFamily="34" charset="0"/>
              </a:rPr>
              <a:t> SG) to strengthen community support for seniors from revamping living spaces to enhancing support networks</a:t>
            </a:r>
          </a:p>
        </p:txBody>
      </p:sp>
      <p:cxnSp>
        <p:nvCxnSpPr>
          <p:cNvPr id="6" name="Straight Connector 5">
            <a:extLst>
              <a:ext uri="{FF2B5EF4-FFF2-40B4-BE49-F238E27FC236}">
                <a16:creationId xmlns:a16="http://schemas.microsoft.com/office/drawing/2014/main" id="{11C737BC-3B08-5A29-E68A-FE209BEC3B82}"/>
              </a:ext>
            </a:extLst>
          </p:cNvPr>
          <p:cNvCxnSpPr>
            <a:cxnSpLocks/>
          </p:cNvCxnSpPr>
          <p:nvPr/>
        </p:nvCxnSpPr>
        <p:spPr>
          <a:xfrm>
            <a:off x="4407613" y="3368335"/>
            <a:ext cx="482886" cy="60665"/>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745EBED-319A-5550-FC37-B0C806D4981D}"/>
              </a:ext>
            </a:extLst>
          </p:cNvPr>
          <p:cNvSpPr/>
          <p:nvPr/>
        </p:nvSpPr>
        <p:spPr>
          <a:xfrm>
            <a:off x="113016" y="1272413"/>
            <a:ext cx="4294597" cy="49194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b="1" u="sng" dirty="0">
                <a:solidFill>
                  <a:schemeClr val="tx1"/>
                </a:solidFill>
                <a:latin typeface="Tw Cen MT" panose="020B0602020104020603" pitchFamily="34" charset="0"/>
              </a:rPr>
              <a:t>Boosting Community Support</a:t>
            </a:r>
            <a:endParaRPr lang="en-SG" dirty="0">
              <a:solidFill>
                <a:schemeClr val="tx1"/>
              </a:solidFill>
              <a:latin typeface="Tw Cen MT" panose="020B0602020104020603" pitchFamily="34" charset="0"/>
            </a:endParaRPr>
          </a:p>
          <a:p>
            <a:pPr marL="285750" indent="-285750">
              <a:buFontTx/>
              <a:buChar char="-"/>
            </a:pPr>
            <a:r>
              <a:rPr lang="en-US" dirty="0">
                <a:solidFill>
                  <a:schemeClr val="tx1"/>
                </a:solidFill>
                <a:latin typeface="Tw Cen MT" panose="020B0602020104020603" pitchFamily="34" charset="0"/>
              </a:rPr>
              <a:t>Plans to establish service points to assist seniors and their families in coordinating and streamlining care across service providers including:</a:t>
            </a:r>
            <a:endParaRPr lang="en-SG" dirty="0">
              <a:solidFill>
                <a:schemeClr val="tx1"/>
              </a:solidFill>
              <a:latin typeface="Tw Cen MT" panose="020B0602020104020603" pitchFamily="34" charset="0"/>
            </a:endParaRPr>
          </a:p>
          <a:p>
            <a:pPr marL="742950" lvl="1" indent="-285750">
              <a:buFontTx/>
              <a:buChar char="-"/>
            </a:pPr>
            <a:r>
              <a:rPr lang="en-SG" dirty="0">
                <a:solidFill>
                  <a:schemeClr val="tx1"/>
                </a:solidFill>
                <a:latin typeface="Tw Cen MT" panose="020B0602020104020603" pitchFamily="34" charset="0"/>
              </a:rPr>
              <a:t>Healthcare services:</a:t>
            </a:r>
          </a:p>
          <a:p>
            <a:pPr marL="1200150" lvl="2" indent="-285750">
              <a:buFontTx/>
              <a:buChar char="-"/>
            </a:pPr>
            <a:r>
              <a:rPr lang="en-SG" dirty="0">
                <a:solidFill>
                  <a:schemeClr val="tx1"/>
                </a:solidFill>
                <a:latin typeface="Tw Cen MT" panose="020B0602020104020603" pitchFamily="34" charset="0"/>
              </a:rPr>
              <a:t>Home Medical</a:t>
            </a:r>
          </a:p>
          <a:p>
            <a:pPr marL="1200150" lvl="2" indent="-285750">
              <a:buFontTx/>
              <a:buChar char="-"/>
            </a:pPr>
            <a:r>
              <a:rPr lang="en-SG" dirty="0">
                <a:solidFill>
                  <a:schemeClr val="tx1"/>
                </a:solidFill>
                <a:latin typeface="Tw Cen MT" panose="020B0602020104020603" pitchFamily="34" charset="0"/>
              </a:rPr>
              <a:t>Home Nursing</a:t>
            </a:r>
          </a:p>
          <a:p>
            <a:pPr marL="1200150" lvl="2" indent="-285750">
              <a:buFontTx/>
              <a:buChar char="-"/>
            </a:pPr>
            <a:r>
              <a:rPr lang="en-SG" dirty="0">
                <a:solidFill>
                  <a:schemeClr val="tx1"/>
                </a:solidFill>
                <a:latin typeface="Tw Cen MT" panose="020B0602020104020603" pitchFamily="34" charset="0"/>
              </a:rPr>
              <a:t>Home Therapy</a:t>
            </a:r>
          </a:p>
          <a:p>
            <a:pPr marL="1200150" lvl="2" indent="-285750">
              <a:buFontTx/>
              <a:buChar char="-"/>
            </a:pPr>
            <a:r>
              <a:rPr lang="en-SG" dirty="0">
                <a:solidFill>
                  <a:schemeClr val="tx1"/>
                </a:solidFill>
                <a:latin typeface="Tw Cen MT" panose="020B0602020104020603" pitchFamily="34" charset="0"/>
              </a:rPr>
              <a:t>Hospice Home Care</a:t>
            </a:r>
          </a:p>
          <a:p>
            <a:pPr marL="742950" lvl="1" indent="-285750">
              <a:buFontTx/>
              <a:buChar char="-"/>
            </a:pPr>
            <a:r>
              <a:rPr lang="en-SG" dirty="0">
                <a:solidFill>
                  <a:schemeClr val="tx1"/>
                </a:solidFill>
                <a:latin typeface="Tw Cen MT" panose="020B0602020104020603" pitchFamily="34" charset="0"/>
              </a:rPr>
              <a:t>Home Personal Care </a:t>
            </a:r>
          </a:p>
          <a:p>
            <a:pPr marL="285750" indent="-285750">
              <a:buFontTx/>
              <a:buChar char="-"/>
            </a:pPr>
            <a:r>
              <a:rPr lang="en-US" dirty="0">
                <a:solidFill>
                  <a:schemeClr val="tx1"/>
                </a:solidFill>
                <a:latin typeface="Tw Cen MT" panose="020B0602020104020603" pitchFamily="34" charset="0"/>
              </a:rPr>
              <a:t>Other services including:</a:t>
            </a:r>
          </a:p>
          <a:p>
            <a:pPr marL="742950" lvl="1" indent="-285750">
              <a:buFontTx/>
              <a:buChar char="-"/>
            </a:pPr>
            <a:r>
              <a:rPr lang="en-US" dirty="0">
                <a:solidFill>
                  <a:schemeClr val="tx1"/>
                </a:solidFill>
                <a:latin typeface="Tw Cen MT" panose="020B0602020104020603" pitchFamily="34" charset="0"/>
              </a:rPr>
              <a:t>Meals on wheels</a:t>
            </a:r>
          </a:p>
          <a:p>
            <a:pPr marL="742950" lvl="1" indent="-285750">
              <a:buFontTx/>
              <a:buChar char="-"/>
            </a:pPr>
            <a:r>
              <a:rPr lang="en-US" dirty="0">
                <a:solidFill>
                  <a:schemeClr val="tx1"/>
                </a:solidFill>
                <a:latin typeface="Tw Cen MT" panose="020B0602020104020603" pitchFamily="34" charset="0"/>
              </a:rPr>
              <a:t>Medical escort</a:t>
            </a:r>
          </a:p>
          <a:p>
            <a:pPr marL="742950" lvl="1" indent="-285750">
              <a:buFontTx/>
              <a:buChar char="-"/>
            </a:pPr>
            <a:r>
              <a:rPr lang="en-SG" dirty="0">
                <a:solidFill>
                  <a:schemeClr val="tx1"/>
                </a:solidFill>
                <a:latin typeface="Tw Cen MT" panose="020B0602020104020603" pitchFamily="34" charset="0"/>
              </a:rPr>
              <a:t>Stay-in Shared Caregiving (SCS) sandbox</a:t>
            </a:r>
          </a:p>
        </p:txBody>
      </p:sp>
      <p:cxnSp>
        <p:nvCxnSpPr>
          <p:cNvPr id="9" name="Straight Connector 8">
            <a:extLst>
              <a:ext uri="{FF2B5EF4-FFF2-40B4-BE49-F238E27FC236}">
                <a16:creationId xmlns:a16="http://schemas.microsoft.com/office/drawing/2014/main" id="{4D211F06-EBB6-7C6C-02A5-ABC88B90FE3D}"/>
              </a:ext>
            </a:extLst>
          </p:cNvPr>
          <p:cNvCxnSpPr>
            <a:cxnSpLocks/>
          </p:cNvCxnSpPr>
          <p:nvPr/>
        </p:nvCxnSpPr>
        <p:spPr>
          <a:xfrm flipH="1">
            <a:off x="6212264" y="2597774"/>
            <a:ext cx="144014" cy="1163521"/>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0C7805CC-C15E-CC8F-F2C5-367E17754CDA}"/>
              </a:ext>
            </a:extLst>
          </p:cNvPr>
          <p:cNvSpPr/>
          <p:nvPr/>
        </p:nvSpPr>
        <p:spPr>
          <a:xfrm>
            <a:off x="4890499" y="1113157"/>
            <a:ext cx="7125593" cy="14846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latin typeface="Tw Cen MT" panose="020B0602020104020603" pitchFamily="34" charset="0"/>
              </a:rPr>
              <a:t>Encourage Active Ageing</a:t>
            </a:r>
            <a:endParaRPr lang="en-US" dirty="0">
              <a:solidFill>
                <a:schemeClr val="tx1"/>
              </a:solidFill>
              <a:latin typeface="Tw Cen MT" panose="020B0602020104020603" pitchFamily="34" charset="0"/>
            </a:endParaRPr>
          </a:p>
          <a:p>
            <a:pPr marL="285750" indent="-285750">
              <a:buFontTx/>
              <a:buChar char="-"/>
            </a:pPr>
            <a:r>
              <a:rPr lang="en-US" dirty="0">
                <a:solidFill>
                  <a:schemeClr val="tx1"/>
                </a:solidFill>
                <a:latin typeface="Tw Cen MT" panose="020B0602020104020603" pitchFamily="34" charset="0"/>
              </a:rPr>
              <a:t>Enhancement of the Active Ageing </a:t>
            </a:r>
            <a:r>
              <a:rPr lang="en-US" dirty="0" err="1">
                <a:solidFill>
                  <a:schemeClr val="tx1"/>
                </a:solidFill>
                <a:latin typeface="Tw Cen MT" panose="020B0602020104020603" pitchFamily="34" charset="0"/>
              </a:rPr>
              <a:t>Centres</a:t>
            </a:r>
            <a:r>
              <a:rPr lang="en-US" dirty="0">
                <a:solidFill>
                  <a:schemeClr val="tx1"/>
                </a:solidFill>
                <a:latin typeface="Tw Cen MT" panose="020B0602020104020603" pitchFamily="34" charset="0"/>
              </a:rPr>
              <a:t> (AACs) by boosting both their numbers and scope</a:t>
            </a:r>
          </a:p>
          <a:p>
            <a:pPr marL="285750" indent="-285750">
              <a:buFontTx/>
              <a:buChar char="-"/>
            </a:pPr>
            <a:r>
              <a:rPr lang="en-US" dirty="0">
                <a:solidFill>
                  <a:schemeClr val="tx1"/>
                </a:solidFill>
                <a:latin typeface="Tw Cen MT" panose="020B0602020104020603" pitchFamily="34" charset="0"/>
              </a:rPr>
              <a:t>Encourage more active seniors to join the </a:t>
            </a:r>
            <a:r>
              <a:rPr lang="en-US" dirty="0" err="1">
                <a:solidFill>
                  <a:schemeClr val="tx1"/>
                </a:solidFill>
                <a:latin typeface="Tw Cen MT" panose="020B0602020104020603" pitchFamily="34" charset="0"/>
              </a:rPr>
              <a:t>centres</a:t>
            </a:r>
            <a:r>
              <a:rPr lang="en-US" dirty="0">
                <a:solidFill>
                  <a:schemeClr val="tx1"/>
                </a:solidFill>
                <a:latin typeface="Tw Cen MT" panose="020B0602020104020603" pitchFamily="34" charset="0"/>
              </a:rPr>
              <a:t> as a) participants and b) volunteers and work with other seniors</a:t>
            </a:r>
            <a:endParaRPr lang="en-SG" b="1" u="sng" dirty="0">
              <a:solidFill>
                <a:schemeClr val="tx1"/>
              </a:solidFill>
              <a:latin typeface="Tw Cen MT" panose="020B0602020104020603" pitchFamily="34" charset="0"/>
            </a:endParaRPr>
          </a:p>
        </p:txBody>
      </p:sp>
      <p:cxnSp>
        <p:nvCxnSpPr>
          <p:cNvPr id="12" name="Straight Connector 11">
            <a:extLst>
              <a:ext uri="{FF2B5EF4-FFF2-40B4-BE49-F238E27FC236}">
                <a16:creationId xmlns:a16="http://schemas.microsoft.com/office/drawing/2014/main" id="{0DE77405-1701-77AE-83D0-40B7CB796C06}"/>
              </a:ext>
            </a:extLst>
          </p:cNvPr>
          <p:cNvCxnSpPr>
            <a:cxnSpLocks/>
          </p:cNvCxnSpPr>
          <p:nvPr/>
        </p:nvCxnSpPr>
        <p:spPr>
          <a:xfrm flipH="1" flipV="1">
            <a:off x="5356261" y="4440486"/>
            <a:ext cx="171236" cy="41760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12B7BF78-9218-1AD4-F2FD-B67114FF1D48}"/>
              </a:ext>
            </a:extLst>
          </p:cNvPr>
          <p:cNvSpPr/>
          <p:nvPr/>
        </p:nvSpPr>
        <p:spPr>
          <a:xfrm>
            <a:off x="4649056" y="4860563"/>
            <a:ext cx="7367036" cy="1639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u="sng" dirty="0">
              <a:solidFill>
                <a:schemeClr val="tx1"/>
              </a:solidFill>
              <a:latin typeface="Tw Cen MT" panose="020B0602020104020603" pitchFamily="34" charset="0"/>
            </a:endParaRPr>
          </a:p>
          <a:p>
            <a:r>
              <a:rPr lang="en-US" b="1" u="sng" dirty="0">
                <a:solidFill>
                  <a:schemeClr val="tx1"/>
                </a:solidFill>
                <a:latin typeface="Tw Cen MT" panose="020B0602020104020603" pitchFamily="34" charset="0"/>
              </a:rPr>
              <a:t>Physical Infrastructure Upgrading</a:t>
            </a:r>
          </a:p>
          <a:p>
            <a:pPr marL="285750" indent="-285750">
              <a:buFontTx/>
              <a:buChar char="-"/>
            </a:pPr>
            <a:r>
              <a:rPr lang="en-US" dirty="0">
                <a:solidFill>
                  <a:schemeClr val="tx1"/>
                </a:solidFill>
                <a:latin typeface="Tw Cen MT" panose="020B0602020104020603" pitchFamily="34" charset="0"/>
              </a:rPr>
              <a:t>Increased housing options with senior-friendly facilities. For those preferring to stay in their original place of residence, the Enhancement for Active Seniors (EASE) </a:t>
            </a:r>
            <a:r>
              <a:rPr lang="en-US" dirty="0" err="1">
                <a:solidFill>
                  <a:schemeClr val="tx1"/>
                </a:solidFill>
                <a:latin typeface="Tw Cen MT" panose="020B0602020104020603" pitchFamily="34" charset="0"/>
              </a:rPr>
              <a:t>programme</a:t>
            </a:r>
            <a:r>
              <a:rPr lang="en-US" dirty="0">
                <a:solidFill>
                  <a:schemeClr val="tx1"/>
                </a:solidFill>
                <a:latin typeface="Tw Cen MT" panose="020B0602020104020603" pitchFamily="34" charset="0"/>
              </a:rPr>
              <a:t> is available.</a:t>
            </a:r>
          </a:p>
          <a:p>
            <a:pPr marL="285750" indent="-285750">
              <a:buFontTx/>
              <a:buChar char="-"/>
            </a:pPr>
            <a:r>
              <a:rPr lang="en-SG" dirty="0">
                <a:solidFill>
                  <a:schemeClr val="tx1"/>
                </a:solidFill>
                <a:latin typeface="Tw Cen MT" panose="020B0602020104020603" pitchFamily="34" charset="0"/>
              </a:rPr>
              <a:t>Upgrades planned within housing estates to improve and encourage activities, as well as ensure better commuters’ experience </a:t>
            </a:r>
          </a:p>
          <a:p>
            <a:pPr marL="285750" indent="-285750">
              <a:buFontTx/>
              <a:buChar char="-"/>
            </a:pPr>
            <a:endParaRPr lang="en-SG" dirty="0">
              <a:solidFill>
                <a:schemeClr val="tx1"/>
              </a:solidFill>
              <a:latin typeface="Tw Cen MT" panose="020B0602020104020603" pitchFamily="34" charset="0"/>
            </a:endParaRPr>
          </a:p>
        </p:txBody>
      </p:sp>
      <p:sp>
        <p:nvSpPr>
          <p:cNvPr id="5" name="Slide Number Placeholder 3">
            <a:extLst>
              <a:ext uri="{FF2B5EF4-FFF2-40B4-BE49-F238E27FC236}">
                <a16:creationId xmlns:a16="http://schemas.microsoft.com/office/drawing/2014/main" id="{883D2FEE-32EB-DD31-130D-145CA8BFB513}"/>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5</a:t>
            </a:fld>
            <a:endParaRPr lang="en-SG" dirty="0"/>
          </a:p>
        </p:txBody>
      </p:sp>
      <p:pic>
        <p:nvPicPr>
          <p:cNvPr id="7" name="Picture 6">
            <a:extLst>
              <a:ext uri="{FF2B5EF4-FFF2-40B4-BE49-F238E27FC236}">
                <a16:creationId xmlns:a16="http://schemas.microsoft.com/office/drawing/2014/main" id="{BDB47327-463F-DB50-1F7C-67F9EB96F2A4}"/>
              </a:ext>
            </a:extLst>
          </p:cNvPr>
          <p:cNvPicPr>
            <a:picLocks noChangeAspect="1"/>
          </p:cNvPicPr>
          <p:nvPr/>
        </p:nvPicPr>
        <p:blipFill>
          <a:blip r:embed="rId3"/>
          <a:stretch>
            <a:fillRect/>
          </a:stretch>
        </p:blipFill>
        <p:spPr>
          <a:xfrm>
            <a:off x="4766235" y="2783552"/>
            <a:ext cx="3036071" cy="1920406"/>
          </a:xfrm>
          <a:prstGeom prst="rect">
            <a:avLst/>
          </a:prstGeom>
        </p:spPr>
      </p:pic>
      <p:pic>
        <p:nvPicPr>
          <p:cNvPr id="10" name="Picture 9">
            <a:extLst>
              <a:ext uri="{FF2B5EF4-FFF2-40B4-BE49-F238E27FC236}">
                <a16:creationId xmlns:a16="http://schemas.microsoft.com/office/drawing/2014/main" id="{F0F8EB22-ED2D-D541-28B2-C080E92F4328}"/>
              </a:ext>
            </a:extLst>
          </p:cNvPr>
          <p:cNvPicPr>
            <a:picLocks noChangeAspect="1"/>
          </p:cNvPicPr>
          <p:nvPr/>
        </p:nvPicPr>
        <p:blipFill>
          <a:blip r:embed="rId4"/>
          <a:stretch>
            <a:fillRect/>
          </a:stretch>
        </p:blipFill>
        <p:spPr>
          <a:xfrm>
            <a:off x="8273894" y="2780503"/>
            <a:ext cx="3218967" cy="1926503"/>
          </a:xfrm>
          <a:prstGeom prst="rect">
            <a:avLst/>
          </a:prstGeom>
        </p:spPr>
      </p:pic>
    </p:spTree>
    <p:extLst>
      <p:ext uri="{BB962C8B-B14F-4D97-AF65-F5344CB8AC3E}">
        <p14:creationId xmlns:p14="http://schemas.microsoft.com/office/powerpoint/2010/main" val="366516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0AC409F9-FC17-11FD-C1EC-09FE10900619}"/>
              </a:ext>
            </a:extLst>
          </p:cNvPr>
          <p:cNvGraphicFramePr>
            <a:graphicFrameLocks/>
          </p:cNvGraphicFramePr>
          <p:nvPr>
            <p:extLst>
              <p:ext uri="{D42A27DB-BD31-4B8C-83A1-F6EECF244321}">
                <p14:modId xmlns:p14="http://schemas.microsoft.com/office/powerpoint/2010/main" val="1952064091"/>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tx1"/>
                          </a:solidFill>
                          <a:latin typeface="Tw Cen MT" panose="020B0602020104020603" pitchFamily="34" charset="0"/>
                        </a:rPr>
                        <a:t>Home Care Landscape </a:t>
                      </a:r>
                      <a:endParaRPr lang="en-SG" dirty="0">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3" name="Title 1">
            <a:extLst>
              <a:ext uri="{FF2B5EF4-FFF2-40B4-BE49-F238E27FC236}">
                <a16:creationId xmlns:a16="http://schemas.microsoft.com/office/drawing/2014/main" id="{0AE84EA0-9714-25E9-140F-9FF7ABDC54E3}"/>
              </a:ext>
            </a:extLst>
          </p:cNvPr>
          <p:cNvSpPr txBox="1">
            <a:spLocks/>
          </p:cNvSpPr>
          <p:nvPr/>
        </p:nvSpPr>
        <p:spPr>
          <a:xfrm>
            <a:off x="0" y="376919"/>
            <a:ext cx="12199789" cy="719204"/>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During our regulatory review of community-based healthcare models, two major care models of concern emerged: SCS and HN </a:t>
            </a:r>
          </a:p>
        </p:txBody>
      </p:sp>
      <p:sp>
        <p:nvSpPr>
          <p:cNvPr id="4" name="Rectangle 3">
            <a:extLst>
              <a:ext uri="{FF2B5EF4-FFF2-40B4-BE49-F238E27FC236}">
                <a16:creationId xmlns:a16="http://schemas.microsoft.com/office/drawing/2014/main" id="{C3678FC8-A0CD-0F1C-2A6C-8A8D6B4917BA}"/>
              </a:ext>
            </a:extLst>
          </p:cNvPr>
          <p:cNvSpPr/>
          <p:nvPr/>
        </p:nvSpPr>
        <p:spPr>
          <a:xfrm>
            <a:off x="0" y="1163314"/>
            <a:ext cx="6096000" cy="53864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14AF2D36-83E1-D5D9-E909-70BC4B73C7E5}"/>
              </a:ext>
            </a:extLst>
          </p:cNvPr>
          <p:cNvSpPr txBox="1"/>
          <p:nvPr/>
        </p:nvSpPr>
        <p:spPr>
          <a:xfrm>
            <a:off x="0" y="1177618"/>
            <a:ext cx="4633645" cy="369332"/>
          </a:xfrm>
          <a:prstGeom prst="rect">
            <a:avLst/>
          </a:prstGeom>
          <a:noFill/>
        </p:spPr>
        <p:txBody>
          <a:bodyPr wrap="square" rtlCol="0">
            <a:spAutoFit/>
          </a:bodyPr>
          <a:lstStyle/>
          <a:p>
            <a:r>
              <a:rPr lang="en-US" b="1" u="sng" dirty="0">
                <a:solidFill>
                  <a:schemeClr val="bg1"/>
                </a:solidFill>
                <a:latin typeface="Tw Cen MT" panose="020B0602020104020603" pitchFamily="34" charset="0"/>
              </a:rPr>
              <a:t>Stay-in Shared Caregiving (SCS)</a:t>
            </a:r>
          </a:p>
        </p:txBody>
      </p:sp>
      <p:sp>
        <p:nvSpPr>
          <p:cNvPr id="6" name="TextBox 5">
            <a:extLst>
              <a:ext uri="{FF2B5EF4-FFF2-40B4-BE49-F238E27FC236}">
                <a16:creationId xmlns:a16="http://schemas.microsoft.com/office/drawing/2014/main" id="{16B86AAF-9813-2C2B-8EE7-68B51AA56A52}"/>
              </a:ext>
            </a:extLst>
          </p:cNvPr>
          <p:cNvSpPr txBox="1"/>
          <p:nvPr/>
        </p:nvSpPr>
        <p:spPr>
          <a:xfrm>
            <a:off x="102742" y="1551398"/>
            <a:ext cx="5784350"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Tw Cen MT" panose="020B0602020104020603" pitchFamily="34" charset="0"/>
              </a:rPr>
              <a:t>Assisted living variant which provides appropriate and high quality of care for senior clients by laypersons</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a:p>
            <a:pPr marL="285750" indent="-285750">
              <a:buFont typeface="Arial" panose="020B0604020202020204" pitchFamily="34" charset="0"/>
              <a:buChar char="•"/>
            </a:pPr>
            <a:r>
              <a:rPr lang="en-US" dirty="0">
                <a:solidFill>
                  <a:schemeClr val="bg1"/>
                </a:solidFill>
                <a:latin typeface="Tw Cen MT" panose="020B0602020104020603" pitchFamily="34" charset="0"/>
              </a:rPr>
              <a:t>A sandbox was created for participating providers to experiment with different care permutations</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a:p>
            <a:pPr marL="285750" indent="-285750">
              <a:buFont typeface="Arial" panose="020B0604020202020204" pitchFamily="34" charset="0"/>
              <a:buChar char="•"/>
            </a:pPr>
            <a:r>
              <a:rPr lang="en-US" dirty="0">
                <a:solidFill>
                  <a:schemeClr val="bg1"/>
                </a:solidFill>
                <a:latin typeface="Tw Cen MT" panose="020B0602020104020603" pitchFamily="34" charset="0"/>
              </a:rPr>
              <a:t>Current residential options include public housing estates as well as private residential areas, with great demand seen within the sandbox</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a:p>
            <a:pPr marL="285750" indent="-285750">
              <a:buFont typeface="Arial" panose="020B0604020202020204" pitchFamily="34" charset="0"/>
              <a:buChar char="•"/>
            </a:pPr>
            <a:endParaRPr lang="en-SG" dirty="0">
              <a:solidFill>
                <a:schemeClr val="bg1"/>
              </a:solidFill>
              <a:latin typeface="Tw Cen MT" panose="020B0602020104020603" pitchFamily="34" charset="0"/>
            </a:endParaRPr>
          </a:p>
        </p:txBody>
      </p:sp>
      <p:sp>
        <p:nvSpPr>
          <p:cNvPr id="9" name="TextBox 8">
            <a:extLst>
              <a:ext uri="{FF2B5EF4-FFF2-40B4-BE49-F238E27FC236}">
                <a16:creationId xmlns:a16="http://schemas.microsoft.com/office/drawing/2014/main" id="{8BEBAF04-4E9B-B693-BAA5-9F8B2424A206}"/>
              </a:ext>
            </a:extLst>
          </p:cNvPr>
          <p:cNvSpPr txBox="1"/>
          <p:nvPr/>
        </p:nvSpPr>
        <p:spPr>
          <a:xfrm>
            <a:off x="6244975" y="1177618"/>
            <a:ext cx="4633645" cy="369332"/>
          </a:xfrm>
          <a:prstGeom prst="rect">
            <a:avLst/>
          </a:prstGeom>
          <a:noFill/>
        </p:spPr>
        <p:txBody>
          <a:bodyPr wrap="square" rtlCol="0">
            <a:spAutoFit/>
          </a:bodyPr>
          <a:lstStyle/>
          <a:p>
            <a:r>
              <a:rPr lang="en-US" b="1" u="sng" dirty="0">
                <a:latin typeface="Tw Cen MT" panose="020B0602020104020603" pitchFamily="34" charset="0"/>
              </a:rPr>
              <a:t>Home Nursing (HN)</a:t>
            </a:r>
          </a:p>
        </p:txBody>
      </p:sp>
      <p:sp>
        <p:nvSpPr>
          <p:cNvPr id="10" name="TextBox 9">
            <a:extLst>
              <a:ext uri="{FF2B5EF4-FFF2-40B4-BE49-F238E27FC236}">
                <a16:creationId xmlns:a16="http://schemas.microsoft.com/office/drawing/2014/main" id="{45FFE1BA-0684-0022-07B1-FDF2D3444A86}"/>
              </a:ext>
            </a:extLst>
          </p:cNvPr>
          <p:cNvSpPr txBox="1"/>
          <p:nvPr/>
        </p:nvSpPr>
        <p:spPr>
          <a:xfrm>
            <a:off x="6231742" y="1551398"/>
            <a:ext cx="5784350"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w Cen MT" panose="020B0602020104020603" pitchFamily="34" charset="0"/>
              </a:rPr>
              <a:t>Mobile nurses who provide nursing care at homes of frail and home-bound elderly who find it difficult to access services in the community</a:t>
            </a: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r>
              <a:rPr lang="en-SG" dirty="0">
                <a:latin typeface="Tw Cen MT" panose="020B0602020104020603" pitchFamily="34" charset="0"/>
              </a:rPr>
              <a:t>Steady increase in service utilisation, with expected demand to surge with the ageing population</a:t>
            </a:r>
          </a:p>
          <a:p>
            <a:pPr marL="285750" indent="-285750">
              <a:buFont typeface="Arial" panose="020B0604020202020204" pitchFamily="34" charset="0"/>
              <a:buChar char="•"/>
            </a:pPr>
            <a:endParaRPr lang="en-SG" dirty="0">
              <a:latin typeface="Tw Cen MT" panose="020B0602020104020603" pitchFamily="34" charset="0"/>
            </a:endParaRPr>
          </a:p>
        </p:txBody>
      </p:sp>
      <p:graphicFrame>
        <p:nvGraphicFramePr>
          <p:cNvPr id="13" name="Chart 12">
            <a:extLst>
              <a:ext uri="{FF2B5EF4-FFF2-40B4-BE49-F238E27FC236}">
                <a16:creationId xmlns:a16="http://schemas.microsoft.com/office/drawing/2014/main" id="{2BF82A17-B095-54AC-8605-20DC4362EDAD}"/>
              </a:ext>
            </a:extLst>
          </p:cNvPr>
          <p:cNvGraphicFramePr/>
          <p:nvPr>
            <p:extLst>
              <p:ext uri="{D42A27DB-BD31-4B8C-83A1-F6EECF244321}">
                <p14:modId xmlns:p14="http://schemas.microsoft.com/office/powerpoint/2010/main" val="4115351520"/>
              </p:ext>
            </p:extLst>
          </p:nvPr>
        </p:nvGraphicFramePr>
        <p:xfrm>
          <a:off x="6422572" y="3582723"/>
          <a:ext cx="5486400" cy="2868892"/>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3">
            <a:extLst>
              <a:ext uri="{FF2B5EF4-FFF2-40B4-BE49-F238E27FC236}">
                <a16:creationId xmlns:a16="http://schemas.microsoft.com/office/drawing/2014/main" id="{427BA7AF-0758-6BC0-1D6D-92903482E0FD}"/>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6</a:t>
            </a:fld>
            <a:endParaRPr lang="en-SG" dirty="0"/>
          </a:p>
        </p:txBody>
      </p:sp>
      <p:pic>
        <p:nvPicPr>
          <p:cNvPr id="12" name="Picture 11">
            <a:extLst>
              <a:ext uri="{FF2B5EF4-FFF2-40B4-BE49-F238E27FC236}">
                <a16:creationId xmlns:a16="http://schemas.microsoft.com/office/drawing/2014/main" id="{2F534C45-D72E-102D-05C8-34759CE824BB}"/>
              </a:ext>
            </a:extLst>
          </p:cNvPr>
          <p:cNvPicPr>
            <a:picLocks noChangeAspect="1"/>
          </p:cNvPicPr>
          <p:nvPr/>
        </p:nvPicPr>
        <p:blipFill>
          <a:blip r:embed="rId4"/>
          <a:stretch>
            <a:fillRect/>
          </a:stretch>
        </p:blipFill>
        <p:spPr>
          <a:xfrm>
            <a:off x="202707" y="4339978"/>
            <a:ext cx="2792210" cy="1280271"/>
          </a:xfrm>
          <a:prstGeom prst="rect">
            <a:avLst/>
          </a:prstGeom>
        </p:spPr>
      </p:pic>
      <p:pic>
        <p:nvPicPr>
          <p:cNvPr id="14" name="Picture 13">
            <a:extLst>
              <a:ext uri="{FF2B5EF4-FFF2-40B4-BE49-F238E27FC236}">
                <a16:creationId xmlns:a16="http://schemas.microsoft.com/office/drawing/2014/main" id="{A38FD645-C487-7FFF-190F-758C942171F9}"/>
              </a:ext>
            </a:extLst>
          </p:cNvPr>
          <p:cNvPicPr>
            <a:picLocks noChangeAspect="1"/>
          </p:cNvPicPr>
          <p:nvPr/>
        </p:nvPicPr>
        <p:blipFill>
          <a:blip r:embed="rId5"/>
          <a:stretch>
            <a:fillRect/>
          </a:stretch>
        </p:blipFill>
        <p:spPr>
          <a:xfrm>
            <a:off x="3161944" y="5094139"/>
            <a:ext cx="2725148" cy="1280271"/>
          </a:xfrm>
          <a:prstGeom prst="rect">
            <a:avLst/>
          </a:prstGeom>
        </p:spPr>
      </p:pic>
    </p:spTree>
    <p:extLst>
      <p:ext uri="{BB962C8B-B14F-4D97-AF65-F5344CB8AC3E}">
        <p14:creationId xmlns:p14="http://schemas.microsoft.com/office/powerpoint/2010/main" val="396574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06D7542-377D-AC5D-7BE8-1DC71B6C2F7B}"/>
              </a:ext>
            </a:extLst>
          </p:cNvPr>
          <p:cNvSpPr/>
          <p:nvPr/>
        </p:nvSpPr>
        <p:spPr>
          <a:xfrm>
            <a:off x="6736926" y="1169336"/>
            <a:ext cx="5347241" cy="557565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sp>
        <p:nvSpPr>
          <p:cNvPr id="4" name="Title 1">
            <a:extLst>
              <a:ext uri="{FF2B5EF4-FFF2-40B4-BE49-F238E27FC236}">
                <a16:creationId xmlns:a16="http://schemas.microsoft.com/office/drawing/2014/main" id="{3702B494-DDC0-7409-E5B9-5FDE8748A968}"/>
              </a:ext>
            </a:extLst>
          </p:cNvPr>
          <p:cNvSpPr>
            <a:spLocks noGrp="1"/>
          </p:cNvSpPr>
          <p:nvPr>
            <p:ph type="title"/>
          </p:nvPr>
        </p:nvSpPr>
        <p:spPr>
          <a:xfrm>
            <a:off x="0" y="405265"/>
            <a:ext cx="12192000" cy="630714"/>
          </a:xfrm>
          <a:solidFill>
            <a:schemeClr val="accent2">
              <a:lumMod val="40000"/>
              <a:lumOff val="60000"/>
            </a:schemeClr>
          </a:solidFill>
        </p:spPr>
        <p:txBody>
          <a:bodyPr>
            <a:noAutofit/>
          </a:bodyPr>
          <a:lstStyle/>
          <a:p>
            <a:r>
              <a:rPr lang="en-US" sz="2500" b="1" dirty="0">
                <a:latin typeface="Tw Cen MT" panose="020B0602020104020603" pitchFamily="34" charset="0"/>
              </a:rPr>
              <a:t>During our assessment, HN services was deemed to be at higher risk compared to the SCS services</a:t>
            </a:r>
            <a:endParaRPr lang="en-US" sz="2500" b="1" strike="sngStrike" dirty="0">
              <a:latin typeface="Tw Cen MT" panose="020B0602020104020603" pitchFamily="34" charset="0"/>
            </a:endParaRPr>
          </a:p>
        </p:txBody>
      </p:sp>
      <p:graphicFrame>
        <p:nvGraphicFramePr>
          <p:cNvPr id="5" name="Content Placeholder 4">
            <a:extLst>
              <a:ext uri="{FF2B5EF4-FFF2-40B4-BE49-F238E27FC236}">
                <a16:creationId xmlns:a16="http://schemas.microsoft.com/office/drawing/2014/main" id="{05697623-1F49-D008-FF29-4074EAC7F967}"/>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bg2">
                              <a:lumMod val="90000"/>
                            </a:schemeClr>
                          </a:solidFill>
                          <a:latin typeface="Tw Cen MT" panose="020B0602020104020603" pitchFamily="34" charset="0"/>
                        </a:rPr>
                        <a:t>Home Care Landscape </a:t>
                      </a:r>
                      <a:endParaRPr lang="en-SG" dirty="0">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w Cen MT" panose="020B0602020104020603" pitchFamily="34" charset="0"/>
                        </a:rPr>
                        <a:t>Regulatory Assessment</a:t>
                      </a:r>
                      <a:endParaRPr lang="en-SG" dirty="0">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6" name="Rectangle 5">
            <a:extLst>
              <a:ext uri="{FF2B5EF4-FFF2-40B4-BE49-F238E27FC236}">
                <a16:creationId xmlns:a16="http://schemas.microsoft.com/office/drawing/2014/main" id="{D7D16525-34C7-EC13-EACD-752D44CB8399}"/>
              </a:ext>
            </a:extLst>
          </p:cNvPr>
          <p:cNvSpPr/>
          <p:nvPr/>
        </p:nvSpPr>
        <p:spPr>
          <a:xfrm>
            <a:off x="2280746" y="1169334"/>
            <a:ext cx="4382815" cy="557565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sp>
        <p:nvSpPr>
          <p:cNvPr id="2" name="Slide Number Placeholder 3">
            <a:extLst>
              <a:ext uri="{FF2B5EF4-FFF2-40B4-BE49-F238E27FC236}">
                <a16:creationId xmlns:a16="http://schemas.microsoft.com/office/drawing/2014/main" id="{2FF31EE5-C571-6D81-908C-720D9174613A}"/>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7</a:t>
            </a:fld>
            <a:endParaRPr lang="en-SG" dirty="0"/>
          </a:p>
        </p:txBody>
      </p:sp>
      <p:sp>
        <p:nvSpPr>
          <p:cNvPr id="8" name="TextBox 7">
            <a:extLst>
              <a:ext uri="{FF2B5EF4-FFF2-40B4-BE49-F238E27FC236}">
                <a16:creationId xmlns:a16="http://schemas.microsoft.com/office/drawing/2014/main" id="{598C73F6-A0F2-DD53-4BA0-5B120A4DABD8}"/>
              </a:ext>
            </a:extLst>
          </p:cNvPr>
          <p:cNvSpPr txBox="1"/>
          <p:nvPr/>
        </p:nvSpPr>
        <p:spPr>
          <a:xfrm>
            <a:off x="2835068" y="1169336"/>
            <a:ext cx="4035972" cy="369332"/>
          </a:xfrm>
          <a:prstGeom prst="rect">
            <a:avLst/>
          </a:prstGeom>
          <a:noFill/>
        </p:spPr>
        <p:txBody>
          <a:bodyPr wrap="square" rtlCol="0">
            <a:spAutoFit/>
          </a:bodyPr>
          <a:lstStyle/>
          <a:p>
            <a:r>
              <a:rPr lang="en-US" b="1" u="sng" dirty="0">
                <a:solidFill>
                  <a:schemeClr val="bg1"/>
                </a:solidFill>
              </a:rPr>
              <a:t>SCS (Laypersons)</a:t>
            </a:r>
            <a:endParaRPr lang="en-SG" b="1" u="sng" dirty="0">
              <a:solidFill>
                <a:schemeClr val="bg1"/>
              </a:solidFill>
            </a:endParaRPr>
          </a:p>
        </p:txBody>
      </p:sp>
      <p:sp>
        <p:nvSpPr>
          <p:cNvPr id="10" name="TextBox 9">
            <a:extLst>
              <a:ext uri="{FF2B5EF4-FFF2-40B4-BE49-F238E27FC236}">
                <a16:creationId xmlns:a16="http://schemas.microsoft.com/office/drawing/2014/main" id="{FBC5D584-CE50-6133-3091-2071D0BB44E1}"/>
              </a:ext>
            </a:extLst>
          </p:cNvPr>
          <p:cNvSpPr txBox="1"/>
          <p:nvPr/>
        </p:nvSpPr>
        <p:spPr>
          <a:xfrm>
            <a:off x="6992147" y="1169336"/>
            <a:ext cx="5023945" cy="369332"/>
          </a:xfrm>
          <a:prstGeom prst="rect">
            <a:avLst/>
          </a:prstGeom>
          <a:noFill/>
        </p:spPr>
        <p:txBody>
          <a:bodyPr wrap="square" rtlCol="0">
            <a:spAutoFit/>
          </a:bodyPr>
          <a:lstStyle/>
          <a:p>
            <a:r>
              <a:rPr lang="en-US" b="1" u="sng" dirty="0">
                <a:solidFill>
                  <a:schemeClr val="bg1"/>
                </a:solidFill>
              </a:rPr>
              <a:t>HN (Healthcare Professionals)</a:t>
            </a:r>
            <a:endParaRPr lang="en-SG" b="1" u="sng" dirty="0">
              <a:solidFill>
                <a:schemeClr val="bg1"/>
              </a:solidFill>
            </a:endParaRPr>
          </a:p>
        </p:txBody>
      </p:sp>
      <p:sp>
        <p:nvSpPr>
          <p:cNvPr id="13" name="Rectangle: Rounded Corners 12">
            <a:extLst>
              <a:ext uri="{FF2B5EF4-FFF2-40B4-BE49-F238E27FC236}">
                <a16:creationId xmlns:a16="http://schemas.microsoft.com/office/drawing/2014/main" id="{E12CF596-C705-56DA-22AE-BA0C9866F0DB}"/>
              </a:ext>
            </a:extLst>
          </p:cNvPr>
          <p:cNvSpPr/>
          <p:nvPr/>
        </p:nvSpPr>
        <p:spPr>
          <a:xfrm>
            <a:off x="107833" y="4648195"/>
            <a:ext cx="1965434" cy="1166555"/>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Provider’s control over environment</a:t>
            </a:r>
            <a:endParaRPr lang="en-SG" b="1" dirty="0"/>
          </a:p>
        </p:txBody>
      </p:sp>
      <p:sp>
        <p:nvSpPr>
          <p:cNvPr id="16" name="Rectangle: Rounded Corners 15">
            <a:extLst>
              <a:ext uri="{FF2B5EF4-FFF2-40B4-BE49-F238E27FC236}">
                <a16:creationId xmlns:a16="http://schemas.microsoft.com/office/drawing/2014/main" id="{DFCB3C8E-8814-8EE5-EE89-5F58B4C0F357}"/>
              </a:ext>
            </a:extLst>
          </p:cNvPr>
          <p:cNvSpPr/>
          <p:nvPr/>
        </p:nvSpPr>
        <p:spPr>
          <a:xfrm>
            <a:off x="2522483" y="4648194"/>
            <a:ext cx="3857298" cy="1166555"/>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High, with caregivers living and maintaining care in the same area as residents in an ongoing basis</a:t>
            </a:r>
            <a:endParaRPr lang="en-SG" dirty="0"/>
          </a:p>
        </p:txBody>
      </p:sp>
      <p:sp>
        <p:nvSpPr>
          <p:cNvPr id="17" name="Rectangle: Rounded Corners 16">
            <a:extLst>
              <a:ext uri="{FF2B5EF4-FFF2-40B4-BE49-F238E27FC236}">
                <a16:creationId xmlns:a16="http://schemas.microsoft.com/office/drawing/2014/main" id="{D799191A-7F33-436F-1D76-D6B5A7E99DF8}"/>
              </a:ext>
            </a:extLst>
          </p:cNvPr>
          <p:cNvSpPr/>
          <p:nvPr/>
        </p:nvSpPr>
        <p:spPr>
          <a:xfrm>
            <a:off x="6831727" y="4648194"/>
            <a:ext cx="5213126" cy="1166555"/>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with nurses providing episodic care as required. Thus, they have less control over the different residential environments visited.</a:t>
            </a:r>
            <a:endParaRPr lang="en-SG" dirty="0"/>
          </a:p>
        </p:txBody>
      </p:sp>
      <p:sp>
        <p:nvSpPr>
          <p:cNvPr id="21" name="Rectangle: Rounded Corners 20">
            <a:extLst>
              <a:ext uri="{FF2B5EF4-FFF2-40B4-BE49-F238E27FC236}">
                <a16:creationId xmlns:a16="http://schemas.microsoft.com/office/drawing/2014/main" id="{D7ABFFDF-413C-AD03-2808-D6B18BE1728F}"/>
              </a:ext>
            </a:extLst>
          </p:cNvPr>
          <p:cNvSpPr/>
          <p:nvPr/>
        </p:nvSpPr>
        <p:spPr>
          <a:xfrm>
            <a:off x="107833" y="5870611"/>
            <a:ext cx="1965434" cy="71671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Risk of harm if unregulated</a:t>
            </a:r>
            <a:endParaRPr lang="en-SG" b="1" dirty="0"/>
          </a:p>
        </p:txBody>
      </p:sp>
      <p:sp>
        <p:nvSpPr>
          <p:cNvPr id="22" name="Rectangle: Rounded Corners 21">
            <a:extLst>
              <a:ext uri="{FF2B5EF4-FFF2-40B4-BE49-F238E27FC236}">
                <a16:creationId xmlns:a16="http://schemas.microsoft.com/office/drawing/2014/main" id="{A3616228-5F32-C1B3-1C02-97FADADEAB22}"/>
              </a:ext>
            </a:extLst>
          </p:cNvPr>
          <p:cNvSpPr/>
          <p:nvPr/>
        </p:nvSpPr>
        <p:spPr>
          <a:xfrm>
            <a:off x="2522481" y="5870611"/>
            <a:ext cx="3857298" cy="71671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if other mitigation measures implemented </a:t>
            </a:r>
            <a:endParaRPr lang="en-SG" dirty="0"/>
          </a:p>
        </p:txBody>
      </p:sp>
      <p:sp>
        <p:nvSpPr>
          <p:cNvPr id="23" name="Rectangle: Rounded Corners 22">
            <a:extLst>
              <a:ext uri="{FF2B5EF4-FFF2-40B4-BE49-F238E27FC236}">
                <a16:creationId xmlns:a16="http://schemas.microsoft.com/office/drawing/2014/main" id="{98D0E46E-9B7C-C582-BD88-0567D0E1DB39}"/>
              </a:ext>
            </a:extLst>
          </p:cNvPr>
          <p:cNvSpPr/>
          <p:nvPr/>
        </p:nvSpPr>
        <p:spPr>
          <a:xfrm>
            <a:off x="6829202" y="5909991"/>
            <a:ext cx="5186890" cy="71671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High, service needs to be regulated</a:t>
            </a:r>
            <a:endParaRPr lang="en-SG" dirty="0"/>
          </a:p>
        </p:txBody>
      </p:sp>
      <p:sp>
        <p:nvSpPr>
          <p:cNvPr id="27" name="Rectangle: Rounded Corners 26">
            <a:extLst>
              <a:ext uri="{FF2B5EF4-FFF2-40B4-BE49-F238E27FC236}">
                <a16:creationId xmlns:a16="http://schemas.microsoft.com/office/drawing/2014/main" id="{D1FABF88-6C19-15DD-838E-15E394CDE1CD}"/>
              </a:ext>
            </a:extLst>
          </p:cNvPr>
          <p:cNvSpPr/>
          <p:nvPr/>
        </p:nvSpPr>
        <p:spPr>
          <a:xfrm>
            <a:off x="88176" y="1607392"/>
            <a:ext cx="2004747" cy="2058650"/>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Service scope</a:t>
            </a:r>
            <a:endParaRPr lang="en-SG" b="1" strike="sngStrike" dirty="0"/>
          </a:p>
        </p:txBody>
      </p:sp>
      <p:sp>
        <p:nvSpPr>
          <p:cNvPr id="28" name="Rectangle: Rounded Corners 27">
            <a:extLst>
              <a:ext uri="{FF2B5EF4-FFF2-40B4-BE49-F238E27FC236}">
                <a16:creationId xmlns:a16="http://schemas.microsoft.com/office/drawing/2014/main" id="{0F481F92-0374-F8F4-5671-1652BFC9B110}"/>
              </a:ext>
            </a:extLst>
          </p:cNvPr>
          <p:cNvSpPr/>
          <p:nvPr/>
        </p:nvSpPr>
        <p:spPr>
          <a:xfrm>
            <a:off x="2522482" y="1607391"/>
            <a:ext cx="3857297" cy="2058651"/>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Additional community living option where basic care is provided</a:t>
            </a:r>
          </a:p>
          <a:p>
            <a:pPr marL="285750" indent="-285750">
              <a:buFontTx/>
              <a:buChar char="-"/>
            </a:pPr>
            <a:r>
              <a:rPr lang="en-US" dirty="0"/>
              <a:t>Assistance with Activities of Daily Living (ADLs)</a:t>
            </a:r>
            <a:endParaRPr lang="en-SG" dirty="0"/>
          </a:p>
        </p:txBody>
      </p:sp>
      <p:sp>
        <p:nvSpPr>
          <p:cNvPr id="29" name="Rectangle: Rounded Corners 28">
            <a:extLst>
              <a:ext uri="{FF2B5EF4-FFF2-40B4-BE49-F238E27FC236}">
                <a16:creationId xmlns:a16="http://schemas.microsoft.com/office/drawing/2014/main" id="{AF577E69-13F8-3CD6-6EF8-FCB47428C1B9}"/>
              </a:ext>
            </a:extLst>
          </p:cNvPr>
          <p:cNvSpPr/>
          <p:nvPr/>
        </p:nvSpPr>
        <p:spPr>
          <a:xfrm>
            <a:off x="6829202" y="1607387"/>
            <a:ext cx="5186890" cy="2058655"/>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Episodic healthcare service to home-bound patients</a:t>
            </a:r>
          </a:p>
          <a:p>
            <a:pPr marL="285750" indent="-285750">
              <a:buFontTx/>
              <a:buChar char="-"/>
            </a:pPr>
            <a:r>
              <a:rPr lang="en-US" dirty="0"/>
              <a:t>Clinical assessment and judgement to manage patient, including education of caregivers</a:t>
            </a:r>
          </a:p>
          <a:p>
            <a:pPr marL="285750" indent="-285750">
              <a:buFontTx/>
              <a:buChar char="-"/>
            </a:pPr>
            <a:r>
              <a:rPr lang="en-US" dirty="0"/>
              <a:t>Clinical procedures</a:t>
            </a:r>
          </a:p>
          <a:p>
            <a:pPr marL="285750" indent="-285750">
              <a:buFontTx/>
              <a:buChar char="-"/>
            </a:pPr>
            <a:r>
              <a:rPr lang="en-US" dirty="0" err="1"/>
              <a:t>Medicat</a:t>
            </a:r>
            <a:r>
              <a:rPr lang="en-SG" dirty="0"/>
              <a:t>ion management</a:t>
            </a:r>
          </a:p>
        </p:txBody>
      </p:sp>
      <p:sp>
        <p:nvSpPr>
          <p:cNvPr id="7" name="Rectangle: Rounded Corners 6">
            <a:extLst>
              <a:ext uri="{FF2B5EF4-FFF2-40B4-BE49-F238E27FC236}">
                <a16:creationId xmlns:a16="http://schemas.microsoft.com/office/drawing/2014/main" id="{EB068FC0-2C83-74D0-2CF4-3F6C3D62499E}"/>
              </a:ext>
            </a:extLst>
          </p:cNvPr>
          <p:cNvSpPr/>
          <p:nvPr/>
        </p:nvSpPr>
        <p:spPr>
          <a:xfrm>
            <a:off x="107833" y="3799403"/>
            <a:ext cx="1965434" cy="716714"/>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Competencies required</a:t>
            </a:r>
            <a:endParaRPr lang="en-SG" b="1" dirty="0"/>
          </a:p>
        </p:txBody>
      </p:sp>
      <p:sp>
        <p:nvSpPr>
          <p:cNvPr id="9" name="Rectangle: Rounded Corners 8">
            <a:extLst>
              <a:ext uri="{FF2B5EF4-FFF2-40B4-BE49-F238E27FC236}">
                <a16:creationId xmlns:a16="http://schemas.microsoft.com/office/drawing/2014/main" id="{C1E58492-9A91-7C24-3E91-1EFC88769B77}"/>
              </a:ext>
            </a:extLst>
          </p:cNvPr>
          <p:cNvSpPr/>
          <p:nvPr/>
        </p:nvSpPr>
        <p:spPr>
          <a:xfrm>
            <a:off x="2522482" y="3799400"/>
            <a:ext cx="3857297" cy="716714"/>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different from another layperson caregiver (e.g. family)</a:t>
            </a:r>
            <a:endParaRPr lang="en-SG" dirty="0"/>
          </a:p>
        </p:txBody>
      </p:sp>
      <p:sp>
        <p:nvSpPr>
          <p:cNvPr id="14" name="Rectangle: Rounded Corners 13">
            <a:extLst>
              <a:ext uri="{FF2B5EF4-FFF2-40B4-BE49-F238E27FC236}">
                <a16:creationId xmlns:a16="http://schemas.microsoft.com/office/drawing/2014/main" id="{17EDBFAD-80A7-1808-C340-2C7969464F88}"/>
              </a:ext>
            </a:extLst>
          </p:cNvPr>
          <p:cNvSpPr/>
          <p:nvPr/>
        </p:nvSpPr>
        <p:spPr>
          <a:xfrm>
            <a:off x="6831727" y="3799400"/>
            <a:ext cx="5213126" cy="716714"/>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Up-to-date and relevant professional expertise required</a:t>
            </a:r>
            <a:endParaRPr lang="en-SG" dirty="0"/>
          </a:p>
        </p:txBody>
      </p:sp>
    </p:spTree>
    <p:extLst>
      <p:ext uri="{BB962C8B-B14F-4D97-AF65-F5344CB8AC3E}">
        <p14:creationId xmlns:p14="http://schemas.microsoft.com/office/powerpoint/2010/main" val="87059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897D86-8D9C-4E9C-3AE0-73432D837126}"/>
              </a:ext>
            </a:extLst>
          </p:cNvPr>
          <p:cNvSpPr/>
          <p:nvPr/>
        </p:nvSpPr>
        <p:spPr>
          <a:xfrm>
            <a:off x="6287075" y="999462"/>
            <a:ext cx="5904925" cy="54475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sp>
        <p:nvSpPr>
          <p:cNvPr id="4" name="Title 1">
            <a:extLst>
              <a:ext uri="{FF2B5EF4-FFF2-40B4-BE49-F238E27FC236}">
                <a16:creationId xmlns:a16="http://schemas.microsoft.com/office/drawing/2014/main" id="{3702B494-DDC0-7409-E5B9-5FDE8748A968}"/>
              </a:ext>
            </a:extLst>
          </p:cNvPr>
          <p:cNvSpPr>
            <a:spLocks noGrp="1"/>
          </p:cNvSpPr>
          <p:nvPr>
            <p:ph type="title"/>
          </p:nvPr>
        </p:nvSpPr>
        <p:spPr>
          <a:xfrm>
            <a:off x="0" y="405265"/>
            <a:ext cx="12192000" cy="463471"/>
          </a:xfrm>
          <a:solidFill>
            <a:schemeClr val="bg2">
              <a:lumMod val="90000"/>
            </a:schemeClr>
          </a:solidFill>
        </p:spPr>
        <p:txBody>
          <a:bodyPr>
            <a:normAutofit/>
          </a:bodyPr>
          <a:lstStyle/>
          <a:p>
            <a:r>
              <a:rPr lang="en-US" sz="2500" b="1" dirty="0">
                <a:latin typeface="Tw Cen MT" panose="020B0602020104020603" pitchFamily="34" charset="0"/>
              </a:rPr>
              <a:t>Thus, our eventual regulation approach was devised accordingly</a:t>
            </a:r>
          </a:p>
        </p:txBody>
      </p:sp>
      <p:graphicFrame>
        <p:nvGraphicFramePr>
          <p:cNvPr id="5" name="Content Placeholder 4">
            <a:extLst>
              <a:ext uri="{FF2B5EF4-FFF2-40B4-BE49-F238E27FC236}">
                <a16:creationId xmlns:a16="http://schemas.microsoft.com/office/drawing/2014/main" id="{05697623-1F49-D008-FF29-4074EAC7F967}"/>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bg2">
                              <a:lumMod val="90000"/>
                            </a:schemeClr>
                          </a:solidFill>
                          <a:latin typeface="Tw Cen MT" panose="020B0602020104020603" pitchFamily="34" charset="0"/>
                        </a:rPr>
                        <a:t>Home Care Landscape </a:t>
                      </a:r>
                      <a:endParaRPr lang="en-SG" dirty="0">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6" name="Rectangle 5">
            <a:extLst>
              <a:ext uri="{FF2B5EF4-FFF2-40B4-BE49-F238E27FC236}">
                <a16:creationId xmlns:a16="http://schemas.microsoft.com/office/drawing/2014/main" id="{D7D16525-34C7-EC13-EACD-752D44CB8399}"/>
              </a:ext>
            </a:extLst>
          </p:cNvPr>
          <p:cNvSpPr/>
          <p:nvPr/>
        </p:nvSpPr>
        <p:spPr>
          <a:xfrm>
            <a:off x="0" y="999462"/>
            <a:ext cx="6096000" cy="544757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sp>
        <p:nvSpPr>
          <p:cNvPr id="7" name="TextBox 6">
            <a:extLst>
              <a:ext uri="{FF2B5EF4-FFF2-40B4-BE49-F238E27FC236}">
                <a16:creationId xmlns:a16="http://schemas.microsoft.com/office/drawing/2014/main" id="{6273E6C7-4E6F-48EE-3810-EEB872E18DE8}"/>
              </a:ext>
            </a:extLst>
          </p:cNvPr>
          <p:cNvSpPr txBox="1"/>
          <p:nvPr/>
        </p:nvSpPr>
        <p:spPr>
          <a:xfrm>
            <a:off x="0" y="999462"/>
            <a:ext cx="4633645" cy="369332"/>
          </a:xfrm>
          <a:prstGeom prst="rect">
            <a:avLst/>
          </a:prstGeom>
          <a:noFill/>
        </p:spPr>
        <p:txBody>
          <a:bodyPr wrap="square" rtlCol="0">
            <a:spAutoFit/>
          </a:bodyPr>
          <a:lstStyle/>
          <a:p>
            <a:r>
              <a:rPr lang="en-US" b="1" u="sng" dirty="0">
                <a:solidFill>
                  <a:schemeClr val="bg1"/>
                </a:solidFill>
                <a:latin typeface="Tw Cen MT" panose="020B0602020104020603" pitchFamily="34" charset="0"/>
              </a:rPr>
              <a:t>SCS  </a:t>
            </a:r>
          </a:p>
        </p:txBody>
      </p:sp>
      <p:sp>
        <p:nvSpPr>
          <p:cNvPr id="9" name="TextBox 8">
            <a:extLst>
              <a:ext uri="{FF2B5EF4-FFF2-40B4-BE49-F238E27FC236}">
                <a16:creationId xmlns:a16="http://schemas.microsoft.com/office/drawing/2014/main" id="{8F5229B8-9F61-9529-FF35-78C4167DCE60}"/>
              </a:ext>
            </a:extLst>
          </p:cNvPr>
          <p:cNvSpPr txBox="1"/>
          <p:nvPr/>
        </p:nvSpPr>
        <p:spPr>
          <a:xfrm>
            <a:off x="6318607" y="999462"/>
            <a:ext cx="4633645" cy="369332"/>
          </a:xfrm>
          <a:prstGeom prst="rect">
            <a:avLst/>
          </a:prstGeom>
          <a:noFill/>
        </p:spPr>
        <p:txBody>
          <a:bodyPr wrap="square" rtlCol="0">
            <a:spAutoFit/>
          </a:bodyPr>
          <a:lstStyle/>
          <a:p>
            <a:r>
              <a:rPr lang="en-US" b="1" u="sng" dirty="0">
                <a:solidFill>
                  <a:schemeClr val="bg1"/>
                </a:solidFill>
                <a:latin typeface="Tw Cen MT" panose="020B0602020104020603" pitchFamily="34" charset="0"/>
              </a:rPr>
              <a:t>HN </a:t>
            </a:r>
          </a:p>
        </p:txBody>
      </p:sp>
      <p:sp>
        <p:nvSpPr>
          <p:cNvPr id="2" name="TextBox 1">
            <a:extLst>
              <a:ext uri="{FF2B5EF4-FFF2-40B4-BE49-F238E27FC236}">
                <a16:creationId xmlns:a16="http://schemas.microsoft.com/office/drawing/2014/main" id="{EE04AD5C-A3D4-2A52-A6A7-A76B228AAAFE}"/>
              </a:ext>
            </a:extLst>
          </p:cNvPr>
          <p:cNvSpPr txBox="1"/>
          <p:nvPr/>
        </p:nvSpPr>
        <p:spPr>
          <a:xfrm>
            <a:off x="113016" y="1368794"/>
            <a:ext cx="5760378"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Tw Cen MT" panose="020B0602020104020603" pitchFamily="34" charset="0"/>
              </a:rPr>
              <a:t>Licensing not required</a:t>
            </a:r>
          </a:p>
          <a:p>
            <a:pPr lvl="1"/>
            <a:endParaRPr lang="en-US" dirty="0">
              <a:solidFill>
                <a:schemeClr val="bg1"/>
              </a:solidFill>
              <a:latin typeface="Tw Cen MT" panose="020B0602020104020603" pitchFamily="34" charset="0"/>
            </a:endParaRPr>
          </a:p>
          <a:p>
            <a:pPr lvl="1"/>
            <a:endParaRPr lang="en-US" dirty="0">
              <a:solidFill>
                <a:schemeClr val="bg1"/>
              </a:solidFill>
              <a:latin typeface="Tw Cen MT" panose="020B0602020104020603" pitchFamily="34" charset="0"/>
            </a:endParaRPr>
          </a:p>
          <a:p>
            <a:pPr lvl="1"/>
            <a:endParaRPr lang="en-US" dirty="0">
              <a:solidFill>
                <a:schemeClr val="bg1"/>
              </a:solidFill>
              <a:latin typeface="Tw Cen MT" panose="020B0602020104020603" pitchFamily="34" charset="0"/>
            </a:endParaRPr>
          </a:p>
          <a:p>
            <a:pPr lvl="1"/>
            <a:endParaRPr lang="en-SG" dirty="0">
              <a:solidFill>
                <a:schemeClr val="bg1"/>
              </a:solidFill>
              <a:latin typeface="Tw Cen MT" panose="020B0602020104020603" pitchFamily="34" charset="0"/>
            </a:endParaRP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a:p>
            <a:pPr marL="285750" indent="-285750">
              <a:buFont typeface="Arial" panose="020B0604020202020204" pitchFamily="34" charset="0"/>
              <a:buChar char="•"/>
            </a:pPr>
            <a:r>
              <a:rPr lang="en-US" dirty="0">
                <a:solidFill>
                  <a:schemeClr val="bg1"/>
                </a:solidFill>
                <a:latin typeface="Tw Cen MT" panose="020B0602020104020603" pitchFamily="34" charset="0"/>
              </a:rPr>
              <a:t>Allocate responsibility to the public/consumer in choosing an appropriate service provider and nudge providers to adhere to the good practice guide</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a:p>
            <a:pPr marL="285750" indent="-285750">
              <a:buFont typeface="Arial" panose="020B0604020202020204" pitchFamily="34" charset="0"/>
              <a:buChar char="•"/>
            </a:pPr>
            <a:r>
              <a:rPr lang="en-US" dirty="0">
                <a:solidFill>
                  <a:schemeClr val="bg1"/>
                </a:solidFill>
                <a:latin typeface="Tw Cen MT" panose="020B0602020104020603" pitchFamily="34" charset="0"/>
              </a:rPr>
              <a:t>As an additional safeguard against the identified risk of certain tasks being performed by untrained individuals, a list of prohibited tasks is being prepared for enforcement via legislation regulating health professionals and / or health services</a:t>
            </a:r>
            <a:endParaRPr lang="en-SG" dirty="0">
              <a:solidFill>
                <a:schemeClr val="bg1"/>
              </a:solidFill>
              <a:latin typeface="Tw Cen MT" panose="020B0602020104020603" pitchFamily="34" charset="0"/>
            </a:endParaRPr>
          </a:p>
        </p:txBody>
      </p:sp>
      <p:sp>
        <p:nvSpPr>
          <p:cNvPr id="3" name="TextBox 2">
            <a:extLst>
              <a:ext uri="{FF2B5EF4-FFF2-40B4-BE49-F238E27FC236}">
                <a16:creationId xmlns:a16="http://schemas.microsoft.com/office/drawing/2014/main" id="{9038F0C3-A6B6-6333-9044-25B5A96C8E6E}"/>
              </a:ext>
            </a:extLst>
          </p:cNvPr>
          <p:cNvSpPr txBox="1"/>
          <p:nvPr/>
        </p:nvSpPr>
        <p:spPr>
          <a:xfrm>
            <a:off x="6318606" y="1368794"/>
            <a:ext cx="576037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Tw Cen MT" panose="020B0602020104020603" pitchFamily="34" charset="0"/>
              </a:rPr>
              <a:t>Licensing required under HCSA</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p:txBody>
      </p:sp>
      <p:grpSp>
        <p:nvGrpSpPr>
          <p:cNvPr id="23" name="Group 22">
            <a:extLst>
              <a:ext uri="{FF2B5EF4-FFF2-40B4-BE49-F238E27FC236}">
                <a16:creationId xmlns:a16="http://schemas.microsoft.com/office/drawing/2014/main" id="{6C4BC60B-A2D3-EDA9-80DF-55AB390D2551}"/>
              </a:ext>
            </a:extLst>
          </p:cNvPr>
          <p:cNvGrpSpPr/>
          <p:nvPr/>
        </p:nvGrpSpPr>
        <p:grpSpPr>
          <a:xfrm>
            <a:off x="-133518" y="1774357"/>
            <a:ext cx="5619827" cy="1112683"/>
            <a:chOff x="-153975" y="1918193"/>
            <a:chExt cx="5619827" cy="1112683"/>
          </a:xfrm>
        </p:grpSpPr>
        <p:sp>
          <p:nvSpPr>
            <p:cNvPr id="8" name="TextBox 7">
              <a:extLst>
                <a:ext uri="{FF2B5EF4-FFF2-40B4-BE49-F238E27FC236}">
                  <a16:creationId xmlns:a16="http://schemas.microsoft.com/office/drawing/2014/main" id="{2194ACB4-2D20-CEEE-0033-FC399D6DC3C9}"/>
                </a:ext>
              </a:extLst>
            </p:cNvPr>
            <p:cNvSpPr txBox="1"/>
            <p:nvPr/>
          </p:nvSpPr>
          <p:spPr>
            <a:xfrm>
              <a:off x="2015023" y="2262094"/>
              <a:ext cx="1510686" cy="584775"/>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rPr>
                <a:t>Stakeholder Education</a:t>
              </a:r>
              <a:endParaRPr kumimoji="0" lang="en-SG" sz="1600" b="1"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10" name="TextBox 9">
              <a:extLst>
                <a:ext uri="{FF2B5EF4-FFF2-40B4-BE49-F238E27FC236}">
                  <a16:creationId xmlns:a16="http://schemas.microsoft.com/office/drawing/2014/main" id="{E1B98771-C016-2AFB-502D-F138B29F5A98}"/>
                </a:ext>
              </a:extLst>
            </p:cNvPr>
            <p:cNvSpPr txBox="1"/>
            <p:nvPr/>
          </p:nvSpPr>
          <p:spPr>
            <a:xfrm>
              <a:off x="3551819" y="2261551"/>
              <a:ext cx="1524349" cy="584775"/>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rPr>
                <a:t>Guidelines / Standards</a:t>
              </a:r>
              <a:endParaRPr kumimoji="0" lang="en-SG" sz="1600" b="1"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11" name="TextBox 10">
              <a:extLst>
                <a:ext uri="{FF2B5EF4-FFF2-40B4-BE49-F238E27FC236}">
                  <a16:creationId xmlns:a16="http://schemas.microsoft.com/office/drawing/2014/main" id="{2491A933-13F8-101D-F878-9331573FAC1B}"/>
                </a:ext>
              </a:extLst>
            </p:cNvPr>
            <p:cNvSpPr txBox="1"/>
            <p:nvPr/>
          </p:nvSpPr>
          <p:spPr>
            <a:xfrm>
              <a:off x="462679" y="2251276"/>
              <a:ext cx="1510686" cy="584775"/>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w Cen MT" panose="020B0602020104020603" pitchFamily="34" charset="0"/>
                </a:rPr>
                <a:t>Consumer Education</a:t>
              </a:r>
              <a:endParaRPr kumimoji="0" lang="en-SG" sz="1600" b="1"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2" name="Text Box 2">
              <a:extLst>
                <a:ext uri="{FF2B5EF4-FFF2-40B4-BE49-F238E27FC236}">
                  <a16:creationId xmlns:a16="http://schemas.microsoft.com/office/drawing/2014/main" id="{65C4DF10-35C0-9B5F-BD3A-7692BA42059B}"/>
                </a:ext>
              </a:extLst>
            </p:cNvPr>
            <p:cNvSpPr txBox="1">
              <a:spLocks noChangeArrowheads="1"/>
            </p:cNvSpPr>
            <p:nvPr/>
          </p:nvSpPr>
          <p:spPr bwMode="auto">
            <a:xfrm>
              <a:off x="-153975" y="1918193"/>
              <a:ext cx="2636669" cy="30252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SG" sz="1600"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Regulatory Tools</a:t>
              </a:r>
              <a:r>
                <a:rPr kumimoji="0" lang="en-SG" sz="1600" b="1" i="0" u="none" strike="noStrike" kern="1200" cap="none" spc="0" normalizeH="0" baseline="0" noProof="0" dirty="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rPr>
                <a:t> </a:t>
              </a:r>
              <a:endParaRPr kumimoji="0" lang="en-SG" sz="1600" b="0" i="0" u="none" strike="noStrike" kern="1200" cap="none" spc="0" normalizeH="0" baseline="0" noProof="0" dirty="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530854D9-16D5-A37D-A4CD-89244F29F6BC}"/>
                </a:ext>
              </a:extLst>
            </p:cNvPr>
            <p:cNvSpPr/>
            <p:nvPr/>
          </p:nvSpPr>
          <p:spPr>
            <a:xfrm>
              <a:off x="267128" y="1918193"/>
              <a:ext cx="5198724" cy="111268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grpSp>
      <p:sp>
        <p:nvSpPr>
          <p:cNvPr id="24" name="Slide Number Placeholder 3">
            <a:extLst>
              <a:ext uri="{FF2B5EF4-FFF2-40B4-BE49-F238E27FC236}">
                <a16:creationId xmlns:a16="http://schemas.microsoft.com/office/drawing/2014/main" id="{80827E0B-0D10-7CCB-F9B1-C9FF5E02A1A6}"/>
              </a:ext>
            </a:extLst>
          </p:cNvPr>
          <p:cNvSpPr txBox="1">
            <a:spLocks/>
          </p:cNvSpPr>
          <p:nvPr/>
        </p:nvSpPr>
        <p:spPr>
          <a:xfrm>
            <a:off x="11492861" y="6398842"/>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8</a:t>
            </a:fld>
            <a:endParaRPr lang="en-SG" dirty="0"/>
          </a:p>
        </p:txBody>
      </p:sp>
      <p:grpSp>
        <p:nvGrpSpPr>
          <p:cNvPr id="13" name="Group 12">
            <a:extLst>
              <a:ext uri="{FF2B5EF4-FFF2-40B4-BE49-F238E27FC236}">
                <a16:creationId xmlns:a16="http://schemas.microsoft.com/office/drawing/2014/main" id="{3EC20CB5-E691-CAFF-8BDB-3644B1D992B3}"/>
              </a:ext>
            </a:extLst>
          </p:cNvPr>
          <p:cNvGrpSpPr/>
          <p:nvPr/>
        </p:nvGrpSpPr>
        <p:grpSpPr>
          <a:xfrm>
            <a:off x="5998418" y="1774357"/>
            <a:ext cx="5619827" cy="1112683"/>
            <a:chOff x="-153975" y="1918193"/>
            <a:chExt cx="5619827" cy="1112683"/>
          </a:xfrm>
        </p:grpSpPr>
        <p:sp>
          <p:nvSpPr>
            <p:cNvPr id="15" name="TextBox 14">
              <a:extLst>
                <a:ext uri="{FF2B5EF4-FFF2-40B4-BE49-F238E27FC236}">
                  <a16:creationId xmlns:a16="http://schemas.microsoft.com/office/drawing/2014/main" id="{82E22839-61A6-4D3E-DA21-EC5A77A53E54}"/>
                </a:ext>
              </a:extLst>
            </p:cNvPr>
            <p:cNvSpPr txBox="1"/>
            <p:nvPr/>
          </p:nvSpPr>
          <p:spPr>
            <a:xfrm>
              <a:off x="3735374" y="2287969"/>
              <a:ext cx="1524349" cy="584775"/>
            </a:xfrm>
            <a:prstGeom prst="rect">
              <a:avLst/>
            </a:prstGeom>
            <a:solidFill>
              <a:schemeClr val="bg1">
                <a:lumMod val="9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Tw Cen MT" panose="020B0602020104020603" pitchFamily="34" charset="0"/>
                </a:rPr>
                <a:t>Regulations/ Legislation</a:t>
              </a:r>
              <a:endParaRPr kumimoji="0" lang="en-SG" sz="1600" b="1" i="0" u="none" strike="noStrike" kern="1200" cap="none" spc="0" normalizeH="0" baseline="0" noProof="0" dirty="0">
                <a:ln>
                  <a:noFill/>
                </a:ln>
                <a:effectLst/>
                <a:uLnTx/>
                <a:uFillTx/>
                <a:latin typeface="Tw Cen MT" panose="020B0602020104020603" pitchFamily="34" charset="0"/>
              </a:endParaRPr>
            </a:p>
          </p:txBody>
        </p:sp>
        <p:sp>
          <p:nvSpPr>
            <p:cNvPr id="25" name="Text Box 2">
              <a:extLst>
                <a:ext uri="{FF2B5EF4-FFF2-40B4-BE49-F238E27FC236}">
                  <a16:creationId xmlns:a16="http://schemas.microsoft.com/office/drawing/2014/main" id="{6D8E2E8F-427D-6105-1BCF-E622BA481F1A}"/>
                </a:ext>
              </a:extLst>
            </p:cNvPr>
            <p:cNvSpPr txBox="1">
              <a:spLocks noChangeArrowheads="1"/>
            </p:cNvSpPr>
            <p:nvPr/>
          </p:nvSpPr>
          <p:spPr bwMode="auto">
            <a:xfrm>
              <a:off x="-153975" y="1918193"/>
              <a:ext cx="2636669" cy="30252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SG" sz="1600" b="1" dirty="0">
                  <a:solidFill>
                    <a:schemeClr val="bg1"/>
                  </a:solidFill>
                  <a:latin typeface="Tw Cen MT" panose="020B0602020104020603" pitchFamily="34" charset="0"/>
                  <a:ea typeface="Calibri" panose="020F0502020204030204" pitchFamily="34" charset="0"/>
                  <a:cs typeface="Times New Roman" panose="02020603050405020304" pitchFamily="18" charset="0"/>
                </a:rPr>
                <a:t>Regulatory Tools</a:t>
              </a:r>
              <a:r>
                <a:rPr kumimoji="0" lang="en-SG" sz="1600" b="1" i="0" u="none" strike="noStrike" kern="1200" cap="none" spc="0" normalizeH="0" baseline="0" noProof="0" dirty="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rPr>
                <a:t> </a:t>
              </a:r>
              <a:endParaRPr kumimoji="0" lang="en-SG" sz="1600" b="0" i="0" u="none" strike="noStrike" kern="1200" cap="none" spc="0" normalizeH="0" baseline="0" noProof="0" dirty="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FC8FE9BB-77DA-EFC0-2987-A0EC2E9EF931}"/>
                </a:ext>
              </a:extLst>
            </p:cNvPr>
            <p:cNvSpPr/>
            <p:nvPr/>
          </p:nvSpPr>
          <p:spPr>
            <a:xfrm>
              <a:off x="267128" y="1918193"/>
              <a:ext cx="5198724" cy="111268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latin typeface="Tw Cen MT" panose="020B0602020104020603" pitchFamily="34" charset="0"/>
              </a:endParaRPr>
            </a:p>
          </p:txBody>
        </p:sp>
      </p:grpSp>
      <p:sp>
        <p:nvSpPr>
          <p:cNvPr id="28" name="TextBox 27">
            <a:extLst>
              <a:ext uri="{FF2B5EF4-FFF2-40B4-BE49-F238E27FC236}">
                <a16:creationId xmlns:a16="http://schemas.microsoft.com/office/drawing/2014/main" id="{DD869BF6-7516-11C4-3952-78509ECDB1E4}"/>
              </a:ext>
            </a:extLst>
          </p:cNvPr>
          <p:cNvSpPr txBox="1"/>
          <p:nvPr/>
        </p:nvSpPr>
        <p:spPr>
          <a:xfrm>
            <a:off x="6605862" y="2144133"/>
            <a:ext cx="1524349" cy="584775"/>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rPr>
              <a:t>Guidelines / Standards</a:t>
            </a:r>
            <a:endParaRPr kumimoji="0" lang="en-SG" sz="1600" b="1" i="0" u="none" strike="noStrike" kern="1200" cap="none" spc="0" normalizeH="0" baseline="0" noProof="0">
              <a:ln>
                <a:noFill/>
              </a:ln>
              <a:solidFill>
                <a:prstClr val="black"/>
              </a:solidFill>
              <a:effectLst/>
              <a:uLnTx/>
              <a:uFillTx/>
              <a:latin typeface="Tw Cen MT" panose="020B0602020104020603" pitchFamily="34" charset="0"/>
            </a:endParaRPr>
          </a:p>
        </p:txBody>
      </p:sp>
      <p:cxnSp>
        <p:nvCxnSpPr>
          <p:cNvPr id="30" name="Straight Arrow Connector 29">
            <a:extLst>
              <a:ext uri="{FF2B5EF4-FFF2-40B4-BE49-F238E27FC236}">
                <a16:creationId xmlns:a16="http://schemas.microsoft.com/office/drawing/2014/main" id="{46395484-E587-EA00-DEBE-46BC7D731FD0}"/>
              </a:ext>
            </a:extLst>
          </p:cNvPr>
          <p:cNvCxnSpPr/>
          <p:nvPr/>
        </p:nvCxnSpPr>
        <p:spPr>
          <a:xfrm>
            <a:off x="8376745" y="2410102"/>
            <a:ext cx="1271752"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63C63FE-AE8A-773F-0ADE-29F571C15842}"/>
              </a:ext>
            </a:extLst>
          </p:cNvPr>
          <p:cNvSpPr txBox="1"/>
          <p:nvPr/>
        </p:nvSpPr>
        <p:spPr>
          <a:xfrm>
            <a:off x="6223424" y="3016048"/>
            <a:ext cx="5578394" cy="3416320"/>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Tw Cen MT" panose="020B0602020104020603" pitchFamily="34" charset="0"/>
              </a:rPr>
              <a:t>Eventual aim of regulating the sector, however, given the high compliance burden, the requirements will be circulated as guidelines at the start for service providers’ feedback and provide sufficient time to gear up</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a:p>
            <a:pPr marL="285750" indent="-285750">
              <a:buFont typeface="Arial" panose="020B0604020202020204" pitchFamily="34" charset="0"/>
              <a:buChar char="•"/>
            </a:pPr>
            <a:r>
              <a:rPr lang="en-US" dirty="0">
                <a:solidFill>
                  <a:schemeClr val="bg1"/>
                </a:solidFill>
                <a:latin typeface="Tw Cen MT" panose="020B0602020104020603" pitchFamily="34" charset="0"/>
              </a:rPr>
              <a:t>To further inform the team on the sector’s readiness for enforcement, we intend to audit service providers who volunteer first, with the view of fixing the enforcement timeline after assessing information collected from the overall landscape </a:t>
            </a:r>
          </a:p>
          <a:p>
            <a:pPr marL="285750" indent="-285750">
              <a:buFont typeface="Arial" panose="020B0604020202020204" pitchFamily="34" charset="0"/>
              <a:buChar char="•"/>
            </a:pPr>
            <a:endParaRPr lang="en-US"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08631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8151B8AA-3A54-80E1-6A13-68A6C4FCDB30}"/>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dirty="0">
                          <a:solidFill>
                            <a:schemeClr val="bg2">
                              <a:lumMod val="90000"/>
                            </a:schemeClr>
                          </a:solidFill>
                          <a:latin typeface="Tw Cen MT" panose="020B0602020104020603" pitchFamily="34" charset="0"/>
                        </a:rPr>
                        <a:t>Singapore Population</a:t>
                      </a:r>
                      <a:endParaRPr lang="en-SG" dirty="0">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dirty="0">
                          <a:solidFill>
                            <a:schemeClr val="bg2">
                              <a:lumMod val="90000"/>
                            </a:schemeClr>
                          </a:solidFill>
                          <a:latin typeface="Tw Cen MT" panose="020B0602020104020603" pitchFamily="34" charset="0"/>
                        </a:rPr>
                        <a:t>Home Care Landscape </a:t>
                      </a:r>
                      <a:endParaRPr lang="en-SG" dirty="0">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90000"/>
                            </a:schemeClr>
                          </a:solidFill>
                          <a:latin typeface="Tw Cen MT" panose="020B0602020104020603" pitchFamily="34" charset="0"/>
                        </a:rPr>
                        <a:t>Regulatory Assessment</a:t>
                      </a:r>
                      <a:endParaRPr lang="en-SG" dirty="0">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5" name="Title 1">
            <a:extLst>
              <a:ext uri="{FF2B5EF4-FFF2-40B4-BE49-F238E27FC236}">
                <a16:creationId xmlns:a16="http://schemas.microsoft.com/office/drawing/2014/main" id="{0335006D-21FD-774D-CC89-6F5195EE304E}"/>
              </a:ext>
            </a:extLst>
          </p:cNvPr>
          <p:cNvSpPr>
            <a:spLocks noGrp="1"/>
          </p:cNvSpPr>
          <p:nvPr>
            <p:ph type="title"/>
          </p:nvPr>
        </p:nvSpPr>
        <p:spPr>
          <a:xfrm>
            <a:off x="0" y="405265"/>
            <a:ext cx="12192000" cy="463471"/>
          </a:xfrm>
          <a:solidFill>
            <a:schemeClr val="bg2">
              <a:lumMod val="90000"/>
            </a:schemeClr>
          </a:solidFill>
        </p:spPr>
        <p:txBody>
          <a:bodyPr>
            <a:normAutofit/>
          </a:bodyPr>
          <a:lstStyle/>
          <a:p>
            <a:r>
              <a:rPr lang="en-US" sz="2500" b="1" dirty="0">
                <a:latin typeface="Tw Cen MT" panose="020B0602020104020603" pitchFamily="34" charset="0"/>
              </a:rPr>
              <a:t>Proposed Principles in Determining Prohibited Tasks</a:t>
            </a:r>
          </a:p>
        </p:txBody>
      </p:sp>
      <p:cxnSp>
        <p:nvCxnSpPr>
          <p:cNvPr id="6" name="Straight Connector 5">
            <a:extLst>
              <a:ext uri="{FF2B5EF4-FFF2-40B4-BE49-F238E27FC236}">
                <a16:creationId xmlns:a16="http://schemas.microsoft.com/office/drawing/2014/main" id="{01121AD3-58B2-EC1E-8EF3-CE41B4570294}"/>
              </a:ext>
            </a:extLst>
          </p:cNvPr>
          <p:cNvCxnSpPr>
            <a:cxnSpLocks/>
          </p:cNvCxnSpPr>
          <p:nvPr/>
        </p:nvCxnSpPr>
        <p:spPr>
          <a:xfrm flipH="1">
            <a:off x="6197773" y="911859"/>
            <a:ext cx="2384" cy="579961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BF7013A-3480-305B-2689-74FBE14705EE}"/>
              </a:ext>
            </a:extLst>
          </p:cNvPr>
          <p:cNvSpPr txBox="1"/>
          <p:nvPr/>
        </p:nvSpPr>
        <p:spPr>
          <a:xfrm>
            <a:off x="47927" y="975327"/>
            <a:ext cx="6098702" cy="646331"/>
          </a:xfrm>
          <a:prstGeom prst="rect">
            <a:avLst/>
          </a:prstGeom>
          <a:noFill/>
          <a:ln>
            <a:noFill/>
          </a:ln>
        </p:spPr>
        <p:txBody>
          <a:bodyPr wrap="square" lIns="91440" tIns="45720" rIns="91440" bIns="45720" rtlCol="0" anchor="t">
            <a:spAutoFit/>
          </a:bodyPr>
          <a:lstStyle/>
          <a:p>
            <a:pPr algn="ctr"/>
            <a:r>
              <a:rPr lang="en-SG" b="1" dirty="0"/>
              <a:t>Principles for allowable activities for 3</a:t>
            </a:r>
            <a:r>
              <a:rPr lang="en-SG" b="1" baseline="30000" dirty="0"/>
              <a:t>rd</a:t>
            </a:r>
            <a:r>
              <a:rPr lang="en-SG" b="1" dirty="0"/>
              <a:t> party lay caregivers</a:t>
            </a:r>
          </a:p>
        </p:txBody>
      </p:sp>
      <p:sp>
        <p:nvSpPr>
          <p:cNvPr id="8" name="TextBox 7">
            <a:extLst>
              <a:ext uri="{FF2B5EF4-FFF2-40B4-BE49-F238E27FC236}">
                <a16:creationId xmlns:a16="http://schemas.microsoft.com/office/drawing/2014/main" id="{7B917A48-7ADE-5D33-90F9-E644338E34AB}"/>
              </a:ext>
            </a:extLst>
          </p:cNvPr>
          <p:cNvSpPr txBox="1"/>
          <p:nvPr/>
        </p:nvSpPr>
        <p:spPr>
          <a:xfrm>
            <a:off x="6311461" y="853723"/>
            <a:ext cx="5779591" cy="646331"/>
          </a:xfrm>
          <a:prstGeom prst="rect">
            <a:avLst/>
          </a:prstGeom>
          <a:noFill/>
          <a:ln>
            <a:noFill/>
          </a:ln>
        </p:spPr>
        <p:txBody>
          <a:bodyPr wrap="square" lIns="91440" tIns="45720" rIns="91440" bIns="45720" rtlCol="0" anchor="t">
            <a:spAutoFit/>
          </a:bodyPr>
          <a:lstStyle/>
          <a:p>
            <a:pPr algn="ctr"/>
            <a:r>
              <a:rPr lang="en-SG" b="1" dirty="0"/>
              <a:t>Principles for prohibited activities for 3</a:t>
            </a:r>
            <a:r>
              <a:rPr lang="en-SG" b="1" baseline="30000" dirty="0"/>
              <a:t>rd</a:t>
            </a:r>
            <a:r>
              <a:rPr lang="en-SG" b="1" dirty="0"/>
              <a:t> party lay caregivers</a:t>
            </a:r>
          </a:p>
        </p:txBody>
      </p:sp>
      <p:sp>
        <p:nvSpPr>
          <p:cNvPr id="9" name="TextBox 8">
            <a:extLst>
              <a:ext uri="{FF2B5EF4-FFF2-40B4-BE49-F238E27FC236}">
                <a16:creationId xmlns:a16="http://schemas.microsoft.com/office/drawing/2014/main" id="{CCF0B96D-C22C-A673-C86E-C62945360992}"/>
              </a:ext>
            </a:extLst>
          </p:cNvPr>
          <p:cNvSpPr txBox="1"/>
          <p:nvPr/>
        </p:nvSpPr>
        <p:spPr>
          <a:xfrm>
            <a:off x="158724" y="1756266"/>
            <a:ext cx="5653403" cy="3293209"/>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n-SG" sz="1600" dirty="0"/>
              <a:t>(a) Integral part of clients’ ADLs (as prescribed by </a:t>
            </a:r>
            <a:r>
              <a:rPr lang="en-SG" sz="1600"/>
              <a:t>Healthcare professionals </a:t>
            </a:r>
            <a:r>
              <a:rPr lang="en-SG" sz="1600" dirty="0"/>
              <a:t>or as an assistive care need by resident/family) and (b) not a prohibited activity</a:t>
            </a:r>
          </a:p>
          <a:p>
            <a:pPr marL="742950" lvl="1" indent="-285750">
              <a:buFont typeface="Courier New" panose="02070309020205020404" pitchFamily="49" charset="0"/>
              <a:buChar char="o"/>
            </a:pPr>
            <a:r>
              <a:rPr lang="en-SG" sz="1600" dirty="0"/>
              <a:t>Record and report vital signs</a:t>
            </a:r>
          </a:p>
          <a:p>
            <a:pPr marL="742950" lvl="1" indent="-285750">
              <a:buFont typeface="Courier New" panose="02070309020205020404" pitchFamily="49" charset="0"/>
              <a:buChar char="o"/>
            </a:pPr>
            <a:r>
              <a:rPr lang="en-SG" sz="1600" dirty="0"/>
              <a:t>Packing of medications</a:t>
            </a:r>
          </a:p>
          <a:p>
            <a:pPr marL="742950" lvl="1" indent="-285750">
              <a:buFont typeface="Courier New" panose="02070309020205020404" pitchFamily="49" charset="0"/>
              <a:buChar char="o"/>
            </a:pPr>
            <a:r>
              <a:rPr lang="en-SG" sz="1600" dirty="0"/>
              <a:t>Assist in medication administration of prescribed medicines. These may include pre-packed oral meds, creams, ear/eye/nose drop, nebuliser and suppositories in accordance to prescribed details</a:t>
            </a:r>
            <a:r>
              <a:rPr lang="en-US" sz="1600" dirty="0"/>
              <a:t> or as instructed by family and/or client​</a:t>
            </a:r>
            <a:endParaRPr lang="en-SG" sz="1600" dirty="0"/>
          </a:p>
          <a:p>
            <a:pPr marL="742950" lvl="1" indent="-285750">
              <a:buFont typeface="Courier New" panose="02070309020205020404" pitchFamily="49" charset="0"/>
              <a:buChar char="o"/>
            </a:pPr>
            <a:r>
              <a:rPr lang="en-SG" sz="1600" dirty="0"/>
              <a:t>Assist in insulin injection (vial or pen-filled)</a:t>
            </a:r>
            <a:endParaRPr lang="en-US" sz="1600" dirty="0"/>
          </a:p>
          <a:p>
            <a:pPr marL="742950" lvl="1" indent="-285750">
              <a:buFont typeface="Courier New" panose="02070309020205020404" pitchFamily="49" charset="0"/>
              <a:buChar char="o"/>
            </a:pPr>
            <a:r>
              <a:rPr lang="en-SG" sz="1600" dirty="0">
                <a:effectLst/>
                <a:latin typeface="Aptos"/>
                <a:ea typeface="Times New Roman" panose="02020603050405020304" pitchFamily="18" charset="0"/>
                <a:cs typeface="Aptos" panose="020B0004020202020204" pitchFamily="34" charset="0"/>
              </a:rPr>
              <a:t>Blood glucose checks as requested by </a:t>
            </a:r>
            <a:r>
              <a:rPr lang="en-SG" sz="1600" dirty="0">
                <a:latin typeface="Aptos"/>
                <a:ea typeface="Times New Roman" panose="02020603050405020304" pitchFamily="18" charset="0"/>
                <a:cs typeface="Aptos" panose="020B0004020202020204" pitchFamily="34" charset="0"/>
              </a:rPr>
              <a:t>family</a:t>
            </a:r>
            <a:r>
              <a:rPr lang="en-SG" sz="1600" dirty="0">
                <a:effectLst/>
                <a:latin typeface="Aptos"/>
                <a:ea typeface="Times New Roman" panose="02020603050405020304" pitchFamily="18" charset="0"/>
                <a:cs typeface="Aptos" panose="020B0004020202020204" pitchFamily="34" charset="0"/>
              </a:rPr>
              <a:t>/client</a:t>
            </a:r>
          </a:p>
          <a:p>
            <a:pPr marL="742950" lvl="1" indent="-285750">
              <a:buFont typeface="Courier New" panose="02070309020205020404" pitchFamily="49" charset="0"/>
              <a:buChar char="o"/>
            </a:pPr>
            <a:r>
              <a:rPr lang="en-SG" sz="1600" dirty="0">
                <a:latin typeface="Aptos"/>
                <a:cs typeface="Arial"/>
              </a:rPr>
              <a:t>Care of superficial wounds (e.g. skin tear, abrasions)</a:t>
            </a:r>
            <a:endParaRPr lang="en-US" sz="1600" dirty="0">
              <a:latin typeface="Aptos"/>
              <a:cs typeface="Arial"/>
            </a:endParaRPr>
          </a:p>
        </p:txBody>
      </p:sp>
      <p:sp>
        <p:nvSpPr>
          <p:cNvPr id="10" name="TextBox 9">
            <a:extLst>
              <a:ext uri="{FF2B5EF4-FFF2-40B4-BE49-F238E27FC236}">
                <a16:creationId xmlns:a16="http://schemas.microsoft.com/office/drawing/2014/main" id="{39322FE9-650A-95B3-9971-9849525D2599}"/>
              </a:ext>
            </a:extLst>
          </p:cNvPr>
          <p:cNvSpPr txBox="1"/>
          <p:nvPr/>
        </p:nvSpPr>
        <p:spPr>
          <a:xfrm>
            <a:off x="6444139" y="1471512"/>
            <a:ext cx="5589137" cy="4031873"/>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SG" sz="1600" dirty="0"/>
              <a:t>(a) Invasive procedures</a:t>
            </a:r>
            <a:r>
              <a:rPr lang="en-US" sz="1600" dirty="0"/>
              <a:t>*:</a:t>
            </a:r>
          </a:p>
          <a:p>
            <a:pPr marL="742950" lvl="1" indent="-285750">
              <a:buFont typeface="Courier New"/>
              <a:buChar char="o"/>
            </a:pPr>
            <a:r>
              <a:rPr lang="en-SG" sz="1600" dirty="0"/>
              <a:t>Insertion of tubing (e.g. NGT, IDC)</a:t>
            </a:r>
            <a:endParaRPr lang="en-US" sz="1600" dirty="0"/>
          </a:p>
          <a:p>
            <a:pPr marL="742950" lvl="1" indent="-285750">
              <a:buFont typeface="Courier New"/>
              <a:buChar char="o"/>
            </a:pPr>
            <a:r>
              <a:rPr lang="en-SG" sz="1600" dirty="0"/>
              <a:t>Phlebotomy</a:t>
            </a:r>
          </a:p>
          <a:p>
            <a:pPr marL="742950" lvl="1" indent="-285750">
              <a:buFont typeface="Courier New"/>
              <a:buChar char="o"/>
            </a:pPr>
            <a:r>
              <a:rPr lang="en-SG" sz="1600" dirty="0"/>
              <a:t>Administration of IV therapy</a:t>
            </a:r>
          </a:p>
          <a:p>
            <a:pPr marL="742950" lvl="1" indent="-285750">
              <a:buFont typeface="Courier New"/>
              <a:buChar char="o"/>
            </a:pPr>
            <a:r>
              <a:rPr lang="en-SG" sz="1600" dirty="0">
                <a:ea typeface="+mn-lt"/>
                <a:cs typeface="+mn-lt"/>
              </a:rPr>
              <a:t>Complex wound management</a:t>
            </a:r>
          </a:p>
          <a:p>
            <a:r>
              <a:rPr lang="en-US" sz="1600" dirty="0">
                <a:ea typeface="+mn-lt"/>
                <a:cs typeface="+mn-lt"/>
              </a:rPr>
              <a:t>(b) Clinical assessment and judgement in relation to the management of a medical condition requiring professional expertise*</a:t>
            </a:r>
            <a:endParaRPr lang="en-SG" sz="1600" dirty="0"/>
          </a:p>
          <a:p>
            <a:pPr marL="742950" lvl="1" indent="-285750">
              <a:buFont typeface="Courier New"/>
              <a:buChar char="o"/>
            </a:pPr>
            <a:r>
              <a:rPr lang="en-US" sz="1600" dirty="0"/>
              <a:t>Revision or deviation from the client’s existing care plan</a:t>
            </a:r>
          </a:p>
          <a:p>
            <a:pPr marL="742950" lvl="1" indent="-285750">
              <a:buFont typeface="Courier New"/>
              <a:buChar char="o"/>
            </a:pPr>
            <a:r>
              <a:rPr lang="en-US" sz="1600" dirty="0"/>
              <a:t>Medication dosage adjustment</a:t>
            </a:r>
          </a:p>
          <a:p>
            <a:pPr marL="742950" lvl="1" indent="-285750">
              <a:buFont typeface="Courier New"/>
              <a:buChar char="o"/>
            </a:pPr>
            <a:r>
              <a:rPr lang="en-SG" sz="1600" dirty="0">
                <a:ea typeface="+mn-lt"/>
                <a:cs typeface="Arial"/>
              </a:rPr>
              <a:t>Education on individualised medical management  (except for lifestyle advice e.g. smoking cessation, healthy diet)</a:t>
            </a:r>
            <a:endParaRPr lang="en-US" sz="1600" dirty="0">
              <a:ea typeface="+mn-lt"/>
              <a:cs typeface="Arial"/>
            </a:endParaRPr>
          </a:p>
          <a:p>
            <a:r>
              <a:rPr lang="en-US" sz="1600" dirty="0">
                <a:ea typeface="+mn-lt"/>
                <a:cs typeface="+mn-lt"/>
              </a:rPr>
              <a:t>(c) Acts which could infringe on the clients’ rights</a:t>
            </a:r>
            <a:endParaRPr lang="en-SG" sz="1600" dirty="0"/>
          </a:p>
          <a:p>
            <a:pPr marL="742950" lvl="1" indent="-285750">
              <a:buFont typeface="Courier New" panose="020B0604020202020204" pitchFamily="34" charset="0"/>
              <a:buChar char="o"/>
            </a:pPr>
            <a:r>
              <a:rPr lang="en-SG" sz="1600" dirty="0"/>
              <a:t>Application of restraints</a:t>
            </a:r>
          </a:p>
        </p:txBody>
      </p:sp>
      <p:sp>
        <p:nvSpPr>
          <p:cNvPr id="12" name="TextBox 11">
            <a:extLst>
              <a:ext uri="{FF2B5EF4-FFF2-40B4-BE49-F238E27FC236}">
                <a16:creationId xmlns:a16="http://schemas.microsoft.com/office/drawing/2014/main" id="{7E0A0E04-CCD1-D665-3824-D959FD1CF607}"/>
              </a:ext>
            </a:extLst>
          </p:cNvPr>
          <p:cNvSpPr txBox="1"/>
          <p:nvPr/>
        </p:nvSpPr>
        <p:spPr>
          <a:xfrm>
            <a:off x="6251301" y="5602636"/>
            <a:ext cx="5899193" cy="1015663"/>
          </a:xfrm>
          <a:prstGeom prst="rect">
            <a:avLst/>
          </a:prstGeom>
          <a:noFill/>
        </p:spPr>
        <p:txBody>
          <a:bodyPr wrap="square">
            <a:spAutoFit/>
          </a:bodyPr>
          <a:lstStyle/>
          <a:p>
            <a:r>
              <a:rPr lang="en-SG" sz="1200" b="0" i="1" dirty="0">
                <a:solidFill>
                  <a:srgbClr val="000000"/>
                </a:solidFill>
                <a:effectLst/>
                <a:latin typeface="Calibri" panose="020F0502020204030204" pitchFamily="34" charset="0"/>
              </a:rPr>
              <a:t>* This does not preclude the SCS provider or the </a:t>
            </a:r>
            <a:r>
              <a:rPr lang="en-SG" sz="1200" i="1" dirty="0">
                <a:solidFill>
                  <a:srgbClr val="000000"/>
                </a:solidFill>
                <a:latin typeface="Calibri" panose="020F0502020204030204" pitchFamily="34" charset="0"/>
              </a:rPr>
              <a:t>family</a:t>
            </a:r>
            <a:r>
              <a:rPr lang="en-SG" sz="1200" b="0" i="1" dirty="0">
                <a:solidFill>
                  <a:srgbClr val="000000"/>
                </a:solidFill>
                <a:effectLst/>
                <a:latin typeface="Calibri" panose="020F0502020204030204" pitchFamily="34" charset="0"/>
              </a:rPr>
              <a:t> from engaging a licensed healthcare provider (e.g. home nursing or home medical) to perform said </a:t>
            </a:r>
            <a:r>
              <a:rPr lang="en-SG" sz="1200" i="1" dirty="0">
                <a:solidFill>
                  <a:srgbClr val="000000"/>
                </a:solidFill>
                <a:latin typeface="Calibri" panose="020F0502020204030204" pitchFamily="34" charset="0"/>
              </a:rPr>
              <a:t>activity</a:t>
            </a:r>
            <a:r>
              <a:rPr lang="en-SG" sz="1200" b="0" i="1" dirty="0">
                <a:solidFill>
                  <a:srgbClr val="000000"/>
                </a:solidFill>
                <a:effectLst/>
                <a:latin typeface="Calibri" panose="020F0502020204030204" pitchFamily="34" charset="0"/>
              </a:rPr>
              <a:t>, whether within or outside of the SCS premises.</a:t>
            </a:r>
          </a:p>
          <a:p>
            <a:r>
              <a:rPr lang="en-US" sz="1200" i="1" dirty="0"/>
              <a:t>* The performance of any non-allowable activities may result in the SCS provider / caregiver being taken to task under Professional Acts and/or HCSA. </a:t>
            </a:r>
            <a:endParaRPr lang="en-SG" sz="1200" i="1" dirty="0"/>
          </a:p>
        </p:txBody>
      </p:sp>
      <p:sp>
        <p:nvSpPr>
          <p:cNvPr id="2" name="TextBox 10">
            <a:extLst>
              <a:ext uri="{FF2B5EF4-FFF2-40B4-BE49-F238E27FC236}">
                <a16:creationId xmlns:a16="http://schemas.microsoft.com/office/drawing/2014/main" id="{4655663E-AB88-726C-25C0-79829F0736CB}"/>
              </a:ext>
            </a:extLst>
          </p:cNvPr>
          <p:cNvSpPr txBox="1"/>
          <p:nvPr/>
        </p:nvSpPr>
        <p:spPr>
          <a:xfrm>
            <a:off x="117911" y="5161311"/>
            <a:ext cx="619355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aseline="30000" dirty="0"/>
              <a:t>*</a:t>
            </a:r>
            <a:r>
              <a:rPr lang="en-US" sz="1200" dirty="0"/>
              <a:t>Good practice for SCS providers include: </a:t>
            </a:r>
          </a:p>
          <a:p>
            <a:pPr marL="285750" indent="-285750">
              <a:buFont typeface="Arial" panose="020B0604020202020204" pitchFamily="34" charset="0"/>
              <a:buChar char="•"/>
            </a:pPr>
            <a:r>
              <a:rPr lang="en-US" sz="1200" dirty="0"/>
              <a:t>Provider to ensure SCS care staff is trained; ​</a:t>
            </a:r>
          </a:p>
          <a:p>
            <a:pPr marL="285750" indent="-285750">
              <a:buFont typeface="Arial" panose="020B0604020202020204" pitchFamily="34" charset="0"/>
              <a:buChar char="•"/>
            </a:pPr>
            <a:r>
              <a:rPr lang="en-US" sz="1200" dirty="0"/>
              <a:t>Care tasks to be done in accordance with client or family’s instructions;​</a:t>
            </a:r>
          </a:p>
          <a:p>
            <a:pPr marL="285750" indent="-285750">
              <a:buFont typeface="Arial" panose="020B0604020202020204" pitchFamily="34" charset="0"/>
              <a:buChar char="•"/>
            </a:pPr>
            <a:r>
              <a:rPr lang="en-US" sz="1200" dirty="0"/>
              <a:t>Clear documentation including any instructions received from the family; ​</a:t>
            </a:r>
          </a:p>
          <a:p>
            <a:pPr marL="285750" indent="-285750">
              <a:buFont typeface="Arial" panose="020B0604020202020204" pitchFamily="34" charset="0"/>
              <a:buChar char="•"/>
            </a:pPr>
            <a:r>
              <a:rPr lang="en-US" sz="1200" dirty="0"/>
              <a:t>Care tasks to be done only for 1 client at any one time;​</a:t>
            </a:r>
          </a:p>
          <a:p>
            <a:pPr marL="285750" indent="-285750">
              <a:buFont typeface="Arial" panose="020B0604020202020204" pitchFamily="34" charset="0"/>
              <a:buChar char="•"/>
            </a:pPr>
            <a:r>
              <a:rPr lang="en-US" sz="1200" dirty="0"/>
              <a:t>Established SOPs for escalating potential complications and/or deviations which should include informing the family; and ​</a:t>
            </a:r>
          </a:p>
          <a:p>
            <a:pPr marL="285750" indent="-285750">
              <a:buFont typeface="Arial" panose="020B0604020202020204" pitchFamily="34" charset="0"/>
              <a:buChar char="•"/>
            </a:pPr>
            <a:r>
              <a:rPr lang="en-US" sz="1200" dirty="0"/>
              <a:t>Setting out expectations, liabilities and risks from the start with the client and family.​</a:t>
            </a:r>
          </a:p>
        </p:txBody>
      </p:sp>
    </p:spTree>
    <p:extLst>
      <p:ext uri="{BB962C8B-B14F-4D97-AF65-F5344CB8AC3E}">
        <p14:creationId xmlns:p14="http://schemas.microsoft.com/office/powerpoint/2010/main" val="135888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7279</TotalTime>
  <Words>2384</Words>
  <Application>Microsoft Office PowerPoint</Application>
  <PresentationFormat>Widescreen</PresentationFormat>
  <Paragraphs>228</Paragraphs>
  <Slides>11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Aptos</vt:lpstr>
      <vt:lpstr>Aptos Display</vt:lpstr>
      <vt:lpstr>Arial</vt:lpstr>
      <vt:lpstr>Calibri</vt:lpstr>
      <vt:lpstr>Courier New</vt:lpstr>
      <vt:lpstr>Inter</vt:lpstr>
      <vt:lpstr>Lato</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During our assessment, HN services was deemed to be at higher risk compared to the SCS services</vt:lpstr>
      <vt:lpstr>Thus, our eventual regulation approach was devised accordingly</vt:lpstr>
      <vt:lpstr>Proposed Principles in Determining Prohibited Tasks</vt:lpstr>
      <vt:lpstr>For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 Zhi Tay</dc:creator>
  <cp:lastModifiedBy>Shawn TAN (MOH)</cp:lastModifiedBy>
  <cp:revision>40</cp:revision>
  <dcterms:created xsi:type="dcterms:W3CDTF">2024-11-08T06:45:16Z</dcterms:created>
  <dcterms:modified xsi:type="dcterms:W3CDTF">2024-12-08T07:03:41Z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0f46e1-5fba-47ae-991f-a0785d9c0dac_Enabled">
    <vt:lpwstr>true</vt:lpwstr>
  </property>
  <property fmtid="{D5CDD505-2E9C-101B-9397-08002B2CF9AE}" pid="3" name="MSIP_Label_770f46e1-5fba-47ae-991f-a0785d9c0dac_SetDate">
    <vt:lpwstr>2024-11-11T13:25:59Z</vt:lpwstr>
  </property>
  <property fmtid="{D5CDD505-2E9C-101B-9397-08002B2CF9AE}" pid="4" name="MSIP_Label_770f46e1-5fba-47ae-991f-a0785d9c0dac_Method">
    <vt:lpwstr>Privileged</vt:lpwstr>
  </property>
  <property fmtid="{D5CDD505-2E9C-101B-9397-08002B2CF9AE}" pid="5" name="MSIP_Label_770f46e1-5fba-47ae-991f-a0785d9c0dac_Name">
    <vt:lpwstr>Sensitive Normal_1</vt:lpwstr>
  </property>
  <property fmtid="{D5CDD505-2E9C-101B-9397-08002B2CF9AE}" pid="6" name="MSIP_Label_770f46e1-5fba-47ae-991f-a0785d9c0dac_SiteId">
    <vt:lpwstr>0b11c524-9a1c-4e1b-84cb-6336aefc2243</vt:lpwstr>
  </property>
  <property fmtid="{D5CDD505-2E9C-101B-9397-08002B2CF9AE}" pid="7" name="MSIP_Label_770f46e1-5fba-47ae-991f-a0785d9c0dac_ActionId">
    <vt:lpwstr>c487502b-4f6b-4fb8-814b-fa1a090fc28f</vt:lpwstr>
  </property>
  <property fmtid="{D5CDD505-2E9C-101B-9397-08002B2CF9AE}" pid="8" name="MSIP_Label_770f46e1-5fba-47ae-991f-a0785d9c0dac_ContentBits">
    <vt:lpwstr>0</vt:lpwstr>
  </property>
</Properties>
</file>