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5" r:id="rId5"/>
    <p:sldMasterId id="2147483743" r:id="rId6"/>
    <p:sldMasterId id="2147483759" r:id="rId7"/>
  </p:sldMasterIdLst>
  <p:notesMasterIdLst>
    <p:notesMasterId r:id="rId30"/>
  </p:notesMasterIdLst>
  <p:sldIdLst>
    <p:sldId id="445" r:id="rId8"/>
    <p:sldId id="2147471746" r:id="rId9"/>
    <p:sldId id="2147471723" r:id="rId10"/>
    <p:sldId id="2147471725" r:id="rId11"/>
    <p:sldId id="2147471735" r:id="rId12"/>
    <p:sldId id="1122" r:id="rId13"/>
    <p:sldId id="2147471739" r:id="rId14"/>
    <p:sldId id="2147471726" r:id="rId15"/>
    <p:sldId id="2147471727" r:id="rId16"/>
    <p:sldId id="2147471728" r:id="rId17"/>
    <p:sldId id="2183" r:id="rId18"/>
    <p:sldId id="389" r:id="rId19"/>
    <p:sldId id="2147471744" r:id="rId20"/>
    <p:sldId id="2147471721" r:id="rId21"/>
    <p:sldId id="2147471743" r:id="rId22"/>
    <p:sldId id="2147471741" r:id="rId23"/>
    <p:sldId id="2147471745" r:id="rId24"/>
    <p:sldId id="2147471747" r:id="rId25"/>
    <p:sldId id="2147471748" r:id="rId26"/>
    <p:sldId id="2147471732" r:id="rId27"/>
    <p:sldId id="2147471733" r:id="rId28"/>
    <p:sldId id="2147471734" r:id="rId29"/>
  </p:sldIdLst>
  <p:sldSz cx="9144000" cy="6858000" type="screen4x3"/>
  <p:notesSz cx="6858000" cy="971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40F021-B863-EACF-5B63-C2CB9CF26F1D}" name="Haynes, Ciara" initials="HC" userId="S::ciara.haynes@cqc.org.uk::daded503-6616-4d28-8ceb-bc98f3101f65" providerId="AD"/>
  <p188:author id="{48FBA181-EF6A-09C8-7DD8-27031F690B01}" name="Helyn Aris" initials="HA" userId="S::Helyn.Aris@cqc.org.uk::9dc468c5-2578-4510-81fc-0bdb022feb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lace, Dawn" initials="WD" lastIdx="2" clrIdx="0">
    <p:extLst>
      <p:ext uri="{19B8F6BF-5375-455C-9EA6-DF929625EA0E}">
        <p15:presenceInfo xmlns:p15="http://schemas.microsoft.com/office/powerpoint/2012/main" userId="S-1-5-21-597545548-1168997572-679101248-57887" providerId="AD"/>
      </p:ext>
    </p:extLst>
  </p:cmAuthor>
  <p:cmAuthor id="2" name="Morrell, Jill" initials="MJ" lastIdx="19" clrIdx="1">
    <p:extLst>
      <p:ext uri="{19B8F6BF-5375-455C-9EA6-DF929625EA0E}">
        <p15:presenceInfo xmlns:p15="http://schemas.microsoft.com/office/powerpoint/2012/main" userId="S-1-5-21-597545548-1168997572-679101248-58507" providerId="AD"/>
      </p:ext>
    </p:extLst>
  </p:cmAuthor>
  <p:cmAuthor id="3" name="Wallace, Dawn" initials="WD [2]" lastIdx="2" clrIdx="2">
    <p:extLst>
      <p:ext uri="{19B8F6BF-5375-455C-9EA6-DF929625EA0E}">
        <p15:presenceInfo xmlns:p15="http://schemas.microsoft.com/office/powerpoint/2012/main" userId="S::dawn.wallace@cqc.org.uk::97ad5c6f-1269-4f0c-bb64-ac1767d9f411" providerId="AD"/>
      </p:ext>
    </p:extLst>
  </p:cmAuthor>
  <p:cmAuthor id="4" name="Ketcher, Helen" initials="KH" lastIdx="12" clrIdx="3">
    <p:extLst>
      <p:ext uri="{19B8F6BF-5375-455C-9EA6-DF929625EA0E}">
        <p15:presenceInfo xmlns:p15="http://schemas.microsoft.com/office/powerpoint/2012/main" userId="S::Helen.Ketcher@cqc.org.uk::b95f1546-0a35-4d9a-a56a-3368443449ef" providerId="AD"/>
      </p:ext>
    </p:extLst>
  </p:cmAuthor>
  <p:cmAuthor id="5" name="Wilkinson, Lucy" initials="WL" lastIdx="2" clrIdx="4">
    <p:extLst>
      <p:ext uri="{19B8F6BF-5375-455C-9EA6-DF929625EA0E}">
        <p15:presenceInfo xmlns:p15="http://schemas.microsoft.com/office/powerpoint/2012/main" userId="S::Lucy.Wilkinson@cqc.org.uk::3c0b8bdd-6eab-4fe3-a423-5c3dca2777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BA7"/>
    <a:srgbClr val="B7FFB7"/>
    <a:srgbClr val="9BBCFF"/>
    <a:srgbClr val="99CCFF"/>
    <a:srgbClr val="FFAFAF"/>
    <a:srgbClr val="33CCCC"/>
    <a:srgbClr val="660066"/>
    <a:srgbClr val="FFE5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160C3-65E7-48CE-B233-4C820FD9438E}" v="12" dt="2024-12-10T22:19:55.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420" autoAdjust="0"/>
  </p:normalViewPr>
  <p:slideViewPr>
    <p:cSldViewPr snapToGrid="0">
      <p:cViewPr varScale="1">
        <p:scale>
          <a:sx n="90" d="100"/>
          <a:sy n="90" d="100"/>
        </p:scale>
        <p:origin x="165" y="60"/>
      </p:cViewPr>
      <p:guideLst/>
    </p:cSldViewPr>
  </p:slideViewPr>
  <p:outlineViewPr>
    <p:cViewPr>
      <p:scale>
        <a:sx n="33" d="100"/>
        <a:sy n="33" d="100"/>
      </p:scale>
      <p:origin x="0" y="-129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yn Aris" userId="9dc468c5-2578-4510-81fc-0bdb022febb9" providerId="ADAL" clId="{4E8160C3-65E7-48CE-B233-4C820FD9438E}"/>
    <pc:docChg chg="undo custSel addSld delSld modSld">
      <pc:chgData name="Helyn Aris" userId="9dc468c5-2578-4510-81fc-0bdb022febb9" providerId="ADAL" clId="{4E8160C3-65E7-48CE-B233-4C820FD9438E}" dt="2024-12-10T22:21:43.976" v="743" actId="6549"/>
      <pc:docMkLst>
        <pc:docMk/>
      </pc:docMkLst>
      <pc:sldChg chg="addSp delSp modSp mod">
        <pc:chgData name="Helyn Aris" userId="9dc468c5-2578-4510-81fc-0bdb022febb9" providerId="ADAL" clId="{4E8160C3-65E7-48CE-B233-4C820FD9438E}" dt="2024-12-10T22:16:37.627" v="577" actId="6549"/>
        <pc:sldMkLst>
          <pc:docMk/>
          <pc:sldMk cId="1445329443" sldId="2147471726"/>
        </pc:sldMkLst>
        <pc:spChg chg="mod">
          <ac:chgData name="Helyn Aris" userId="9dc468c5-2578-4510-81fc-0bdb022febb9" providerId="ADAL" clId="{4E8160C3-65E7-48CE-B233-4C820FD9438E}" dt="2024-12-10T22:16:30.631" v="575" actId="3626"/>
          <ac:spMkLst>
            <pc:docMk/>
            <pc:sldMk cId="1445329443" sldId="2147471726"/>
            <ac:spMk id="2" creationId="{7898640D-D143-A98C-F3A1-24851FAD7A12}"/>
          </ac:spMkLst>
        </pc:spChg>
        <pc:spChg chg="mod">
          <ac:chgData name="Helyn Aris" userId="9dc468c5-2578-4510-81fc-0bdb022febb9" providerId="ADAL" clId="{4E8160C3-65E7-48CE-B233-4C820FD9438E}" dt="2024-12-10T22:16:37.627" v="577" actId="6549"/>
          <ac:spMkLst>
            <pc:docMk/>
            <pc:sldMk cId="1445329443" sldId="2147471726"/>
            <ac:spMk id="3" creationId="{50531978-EAFC-FA76-B663-FD6F7652C49A}"/>
          </ac:spMkLst>
        </pc:spChg>
        <pc:spChg chg="add del">
          <ac:chgData name="Helyn Aris" userId="9dc468c5-2578-4510-81fc-0bdb022febb9" providerId="ADAL" clId="{4E8160C3-65E7-48CE-B233-4C820FD9438E}" dt="2024-12-10T22:14:49.088" v="563" actId="22"/>
          <ac:spMkLst>
            <pc:docMk/>
            <pc:sldMk cId="1445329443" sldId="2147471726"/>
            <ac:spMk id="5" creationId="{41F5AB30-E8BB-E167-5DE5-5FDEE1517423}"/>
          </ac:spMkLst>
        </pc:spChg>
      </pc:sldChg>
      <pc:sldChg chg="modSp mod">
        <pc:chgData name="Helyn Aris" userId="9dc468c5-2578-4510-81fc-0bdb022febb9" providerId="ADAL" clId="{4E8160C3-65E7-48CE-B233-4C820FD9438E}" dt="2024-12-10T21:16:43.339" v="2" actId="14100"/>
        <pc:sldMkLst>
          <pc:docMk/>
          <pc:sldMk cId="1446171868" sldId="2147471727"/>
        </pc:sldMkLst>
        <pc:spChg chg="mod">
          <ac:chgData name="Helyn Aris" userId="9dc468c5-2578-4510-81fc-0bdb022febb9" providerId="ADAL" clId="{4E8160C3-65E7-48CE-B233-4C820FD9438E}" dt="2024-12-10T21:16:43.339" v="2" actId="14100"/>
          <ac:spMkLst>
            <pc:docMk/>
            <pc:sldMk cId="1446171868" sldId="2147471727"/>
            <ac:spMk id="4" creationId="{2BF2BA21-A0B9-AE7A-FE59-859E11BE0C88}"/>
          </ac:spMkLst>
        </pc:spChg>
      </pc:sldChg>
      <pc:sldChg chg="modSp mod">
        <pc:chgData name="Helyn Aris" userId="9dc468c5-2578-4510-81fc-0bdb022febb9" providerId="ADAL" clId="{4E8160C3-65E7-48CE-B233-4C820FD9438E}" dt="2024-12-10T22:21:13.163" v="706" actId="6549"/>
        <pc:sldMkLst>
          <pc:docMk/>
          <pc:sldMk cId="3682221301" sldId="2147471732"/>
        </pc:sldMkLst>
        <pc:spChg chg="mod">
          <ac:chgData name="Helyn Aris" userId="9dc468c5-2578-4510-81fc-0bdb022febb9" providerId="ADAL" clId="{4E8160C3-65E7-48CE-B233-4C820FD9438E}" dt="2024-12-10T22:21:13.163" v="706" actId="6549"/>
          <ac:spMkLst>
            <pc:docMk/>
            <pc:sldMk cId="3682221301" sldId="2147471732"/>
            <ac:spMk id="2" creationId="{4D123515-DAC1-7F60-8EA6-CB6F73723742}"/>
          </ac:spMkLst>
        </pc:spChg>
        <pc:graphicFrameChg chg="modGraphic">
          <ac:chgData name="Helyn Aris" userId="9dc468c5-2578-4510-81fc-0bdb022febb9" providerId="ADAL" clId="{4E8160C3-65E7-48CE-B233-4C820FD9438E}" dt="2024-12-10T21:26:09.225" v="225" actId="13926"/>
          <ac:graphicFrameMkLst>
            <pc:docMk/>
            <pc:sldMk cId="3682221301" sldId="2147471732"/>
            <ac:graphicFrameMk id="5" creationId="{54BC4B46-0C77-C0EE-FF27-ED1CC3933F43}"/>
          </ac:graphicFrameMkLst>
        </pc:graphicFrameChg>
      </pc:sldChg>
      <pc:sldChg chg="modSp mod">
        <pc:chgData name="Helyn Aris" userId="9dc468c5-2578-4510-81fc-0bdb022febb9" providerId="ADAL" clId="{4E8160C3-65E7-48CE-B233-4C820FD9438E}" dt="2024-12-10T22:21:26.814" v="724" actId="20577"/>
        <pc:sldMkLst>
          <pc:docMk/>
          <pc:sldMk cId="2849587477" sldId="2147471733"/>
        </pc:sldMkLst>
        <pc:spChg chg="mod">
          <ac:chgData name="Helyn Aris" userId="9dc468c5-2578-4510-81fc-0bdb022febb9" providerId="ADAL" clId="{4E8160C3-65E7-48CE-B233-4C820FD9438E}" dt="2024-12-10T22:21:26.814" v="724" actId="20577"/>
          <ac:spMkLst>
            <pc:docMk/>
            <pc:sldMk cId="2849587477" sldId="2147471733"/>
            <ac:spMk id="2" creationId="{624800AE-D796-0B65-C36E-5B2C49697934}"/>
          </ac:spMkLst>
        </pc:spChg>
      </pc:sldChg>
      <pc:sldChg chg="modSp mod">
        <pc:chgData name="Helyn Aris" userId="9dc468c5-2578-4510-81fc-0bdb022febb9" providerId="ADAL" clId="{4E8160C3-65E7-48CE-B233-4C820FD9438E}" dt="2024-12-10T22:21:43.976" v="743" actId="6549"/>
        <pc:sldMkLst>
          <pc:docMk/>
          <pc:sldMk cId="1076871812" sldId="2147471734"/>
        </pc:sldMkLst>
        <pc:spChg chg="mod">
          <ac:chgData name="Helyn Aris" userId="9dc468c5-2578-4510-81fc-0bdb022febb9" providerId="ADAL" clId="{4E8160C3-65E7-48CE-B233-4C820FD9438E}" dt="2024-12-10T22:21:43.976" v="743" actId="6549"/>
          <ac:spMkLst>
            <pc:docMk/>
            <pc:sldMk cId="1076871812" sldId="2147471734"/>
            <ac:spMk id="2" creationId="{CDEB6962-8DDB-439B-5BCA-7EC97DA1F4E2}"/>
          </ac:spMkLst>
        </pc:spChg>
      </pc:sldChg>
      <pc:sldChg chg="modSp mod">
        <pc:chgData name="Helyn Aris" userId="9dc468c5-2578-4510-81fc-0bdb022febb9" providerId="ADAL" clId="{4E8160C3-65E7-48CE-B233-4C820FD9438E}" dt="2024-12-10T21:17:37.714" v="3" actId="20577"/>
        <pc:sldMkLst>
          <pc:docMk/>
          <pc:sldMk cId="2661591197" sldId="2147471745"/>
        </pc:sldMkLst>
        <pc:spChg chg="mod">
          <ac:chgData name="Helyn Aris" userId="9dc468c5-2578-4510-81fc-0bdb022febb9" providerId="ADAL" clId="{4E8160C3-65E7-48CE-B233-4C820FD9438E}" dt="2024-12-10T21:17:37.714" v="3" actId="20577"/>
          <ac:spMkLst>
            <pc:docMk/>
            <pc:sldMk cId="2661591197" sldId="2147471745"/>
            <ac:spMk id="2" creationId="{9D977000-A3D3-DCF9-09B6-E4BC7C7C1974}"/>
          </ac:spMkLst>
        </pc:spChg>
      </pc:sldChg>
      <pc:sldChg chg="addSp delSp modSp new mod">
        <pc:chgData name="Helyn Aris" userId="9dc468c5-2578-4510-81fc-0bdb022febb9" providerId="ADAL" clId="{4E8160C3-65E7-48CE-B233-4C820FD9438E}" dt="2024-12-10T21:37:17.739" v="558" actId="14100"/>
        <pc:sldMkLst>
          <pc:docMk/>
          <pc:sldMk cId="2383116155" sldId="2147471747"/>
        </pc:sldMkLst>
        <pc:spChg chg="mod">
          <ac:chgData name="Helyn Aris" userId="9dc468c5-2578-4510-81fc-0bdb022febb9" providerId="ADAL" clId="{4E8160C3-65E7-48CE-B233-4C820FD9438E}" dt="2024-12-10T21:22:03.673" v="63" actId="20577"/>
          <ac:spMkLst>
            <pc:docMk/>
            <pc:sldMk cId="2383116155" sldId="2147471747"/>
            <ac:spMk id="2" creationId="{178C2FA0-E49B-2AE4-2515-0919E5CC0028}"/>
          </ac:spMkLst>
        </pc:spChg>
        <pc:spChg chg="mod">
          <ac:chgData name="Helyn Aris" userId="9dc468c5-2578-4510-81fc-0bdb022febb9" providerId="ADAL" clId="{4E8160C3-65E7-48CE-B233-4C820FD9438E}" dt="2024-12-10T21:37:17.739" v="558" actId="14100"/>
          <ac:spMkLst>
            <pc:docMk/>
            <pc:sldMk cId="2383116155" sldId="2147471747"/>
            <ac:spMk id="3" creationId="{039300E7-966E-DC8D-54BA-081A0C8DD9A1}"/>
          </ac:spMkLst>
        </pc:spChg>
        <pc:spChg chg="add del">
          <ac:chgData name="Helyn Aris" userId="9dc468c5-2578-4510-81fc-0bdb022febb9" providerId="ADAL" clId="{4E8160C3-65E7-48CE-B233-4C820FD9438E}" dt="2024-12-10T21:28:14.796" v="253" actId="22"/>
          <ac:spMkLst>
            <pc:docMk/>
            <pc:sldMk cId="2383116155" sldId="2147471747"/>
            <ac:spMk id="6" creationId="{56E85148-78B1-B501-96D6-74CBA23CEF63}"/>
          </ac:spMkLst>
        </pc:spChg>
      </pc:sldChg>
      <pc:sldChg chg="new del">
        <pc:chgData name="Helyn Aris" userId="9dc468c5-2578-4510-81fc-0bdb022febb9" providerId="ADAL" clId="{4E8160C3-65E7-48CE-B233-4C820FD9438E}" dt="2024-12-10T21:27:18.363" v="232" actId="47"/>
        <pc:sldMkLst>
          <pc:docMk/>
          <pc:sldMk cId="1630682205" sldId="2147471748"/>
        </pc:sldMkLst>
      </pc:sldChg>
      <pc:sldChg chg="modSp new mod">
        <pc:chgData name="Helyn Aris" userId="9dc468c5-2578-4510-81fc-0bdb022febb9" providerId="ADAL" clId="{4E8160C3-65E7-48CE-B233-4C820FD9438E}" dt="2024-12-10T22:19:55.551" v="651" actId="14100"/>
        <pc:sldMkLst>
          <pc:docMk/>
          <pc:sldMk cId="1932498926" sldId="2147471748"/>
        </pc:sldMkLst>
        <pc:spChg chg="mod">
          <ac:chgData name="Helyn Aris" userId="9dc468c5-2578-4510-81fc-0bdb022febb9" providerId="ADAL" clId="{4E8160C3-65E7-48CE-B233-4C820FD9438E}" dt="2024-12-10T22:18:33.412" v="608" actId="313"/>
          <ac:spMkLst>
            <pc:docMk/>
            <pc:sldMk cId="1932498926" sldId="2147471748"/>
            <ac:spMk id="2" creationId="{592ECB21-E92D-F165-0E0F-F9808CCABE75}"/>
          </ac:spMkLst>
        </pc:spChg>
        <pc:spChg chg="mod">
          <ac:chgData name="Helyn Aris" userId="9dc468c5-2578-4510-81fc-0bdb022febb9" providerId="ADAL" clId="{4E8160C3-65E7-48CE-B233-4C820FD9438E}" dt="2024-12-10T22:19:55.551" v="651" actId="14100"/>
          <ac:spMkLst>
            <pc:docMk/>
            <pc:sldMk cId="1932498926" sldId="2147471748"/>
            <ac:spMk id="3" creationId="{FAF9CE40-8997-DFCB-7764-884ED5787DF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2EF22-D068-40B2-8B40-A77ACE24223A}" type="doc">
      <dgm:prSet loTypeId="urn:microsoft.com/office/officeart/2005/8/layout/hList7" loCatId="list" qsTypeId="urn:microsoft.com/office/officeart/2005/8/quickstyle/simple1" qsCatId="simple" csTypeId="urn:microsoft.com/office/officeart/2005/8/colors/colorful3" csCatId="colorful" phldr="1"/>
      <dgm:spPr/>
    </dgm:pt>
    <dgm:pt modelId="{DFC8CE08-DA4B-4FBE-A251-117B883DB462}">
      <dgm:prSet phldrT="[Text]"/>
      <dgm:spPr>
        <a:solidFill>
          <a:srgbClr val="92D050"/>
        </a:solidFill>
      </dgm:spPr>
      <dgm:t>
        <a:bodyPr/>
        <a:lstStyle/>
        <a:p>
          <a:r>
            <a:rPr lang="en-US"/>
            <a:t>Strategic</a:t>
          </a:r>
          <a:endParaRPr lang="en-GB"/>
        </a:p>
      </dgm:t>
    </dgm:pt>
    <dgm:pt modelId="{F5F32E20-C2C3-4E1E-9DC5-1CF1EB9A2E3F}" type="parTrans" cxnId="{09C3183E-1904-4E62-9E19-B5F6FFF3BD2F}">
      <dgm:prSet/>
      <dgm:spPr/>
      <dgm:t>
        <a:bodyPr/>
        <a:lstStyle/>
        <a:p>
          <a:endParaRPr lang="en-GB"/>
        </a:p>
      </dgm:t>
    </dgm:pt>
    <dgm:pt modelId="{8FC8576A-5A60-40DA-969E-00992A8802D5}" type="sibTrans" cxnId="{09C3183E-1904-4E62-9E19-B5F6FFF3BD2F}">
      <dgm:prSet/>
      <dgm:spPr/>
      <dgm:t>
        <a:bodyPr/>
        <a:lstStyle/>
        <a:p>
          <a:endParaRPr lang="en-GB"/>
        </a:p>
      </dgm:t>
    </dgm:pt>
    <dgm:pt modelId="{FB5A1712-E0F2-409B-A5A8-BE98C14E981C}">
      <dgm:prSet phldrT="[Text]"/>
      <dgm:spPr>
        <a:solidFill>
          <a:srgbClr val="00B050"/>
        </a:solidFill>
      </dgm:spPr>
      <dgm:t>
        <a:bodyPr/>
        <a:lstStyle/>
        <a:p>
          <a:r>
            <a:rPr lang="en-US"/>
            <a:t>System level regulation</a:t>
          </a:r>
          <a:endParaRPr lang="en-GB"/>
        </a:p>
      </dgm:t>
    </dgm:pt>
    <dgm:pt modelId="{972ECC8A-BDB4-41F0-93DC-AB32A45A65A3}" type="parTrans" cxnId="{4D1ED2DD-906C-47ED-A8E1-65CE81E3BF91}">
      <dgm:prSet/>
      <dgm:spPr/>
      <dgm:t>
        <a:bodyPr/>
        <a:lstStyle/>
        <a:p>
          <a:endParaRPr lang="en-GB"/>
        </a:p>
      </dgm:t>
    </dgm:pt>
    <dgm:pt modelId="{60C9B1D5-87DC-468A-BC4D-376F37DDAD54}" type="sibTrans" cxnId="{4D1ED2DD-906C-47ED-A8E1-65CE81E3BF91}">
      <dgm:prSet/>
      <dgm:spPr/>
      <dgm:t>
        <a:bodyPr/>
        <a:lstStyle/>
        <a:p>
          <a:endParaRPr lang="en-GB"/>
        </a:p>
      </dgm:t>
    </dgm:pt>
    <dgm:pt modelId="{1B1FA9BE-FE91-4EE5-B2CF-7C27370A76E8}">
      <dgm:prSet phldrT="[Text]"/>
      <dgm:spPr>
        <a:solidFill>
          <a:srgbClr val="33CCCC"/>
        </a:solidFill>
      </dgm:spPr>
      <dgm:t>
        <a:bodyPr/>
        <a:lstStyle/>
        <a:p>
          <a:r>
            <a:rPr lang="en-US"/>
            <a:t>Provider assessments</a:t>
          </a:r>
          <a:endParaRPr lang="en-GB"/>
        </a:p>
      </dgm:t>
    </dgm:pt>
    <dgm:pt modelId="{9721062B-461F-46E3-AE5B-EA1AD439EE9A}" type="parTrans" cxnId="{0CEFDB38-887E-4A48-B5B3-F5841E567225}">
      <dgm:prSet/>
      <dgm:spPr/>
      <dgm:t>
        <a:bodyPr/>
        <a:lstStyle/>
        <a:p>
          <a:endParaRPr lang="en-GB"/>
        </a:p>
      </dgm:t>
    </dgm:pt>
    <dgm:pt modelId="{1A1817D1-BD89-4EF8-874A-A9E22CB7FBD4}" type="sibTrans" cxnId="{0CEFDB38-887E-4A48-B5B3-F5841E567225}">
      <dgm:prSet/>
      <dgm:spPr/>
      <dgm:t>
        <a:bodyPr/>
        <a:lstStyle/>
        <a:p>
          <a:endParaRPr lang="en-GB"/>
        </a:p>
      </dgm:t>
    </dgm:pt>
    <dgm:pt modelId="{A3FD2EEE-961D-402E-96C4-90AE0299B874}">
      <dgm:prSet/>
      <dgm:spPr>
        <a:solidFill>
          <a:schemeClr val="accent6"/>
        </a:solidFill>
      </dgm:spPr>
      <dgm:t>
        <a:bodyPr/>
        <a:lstStyle/>
        <a:p>
          <a:r>
            <a:rPr lang="en-US"/>
            <a:t>Enforcement</a:t>
          </a:r>
          <a:endParaRPr lang="en-GB"/>
        </a:p>
      </dgm:t>
    </dgm:pt>
    <dgm:pt modelId="{9A3A0B39-279B-4B45-BCE0-CF1017067ED6}" type="parTrans" cxnId="{C0258152-47E6-4A34-A5DE-C137CA54B920}">
      <dgm:prSet/>
      <dgm:spPr/>
      <dgm:t>
        <a:bodyPr/>
        <a:lstStyle/>
        <a:p>
          <a:endParaRPr lang="en-GB"/>
        </a:p>
      </dgm:t>
    </dgm:pt>
    <dgm:pt modelId="{0AD11BA9-BEA9-4F10-AC70-3E784DF4ADCD}" type="sibTrans" cxnId="{C0258152-47E6-4A34-A5DE-C137CA54B920}">
      <dgm:prSet/>
      <dgm:spPr/>
      <dgm:t>
        <a:bodyPr/>
        <a:lstStyle/>
        <a:p>
          <a:endParaRPr lang="en-GB"/>
        </a:p>
      </dgm:t>
    </dgm:pt>
    <dgm:pt modelId="{91E74433-9E04-4351-894F-A778BB78798C}">
      <dgm:prSet/>
      <dgm:spPr/>
      <dgm:t>
        <a:bodyPr/>
        <a:lstStyle/>
        <a:p>
          <a:r>
            <a:rPr lang="en-US"/>
            <a:t>Encouraging improvement</a:t>
          </a:r>
          <a:endParaRPr lang="en-GB"/>
        </a:p>
      </dgm:t>
    </dgm:pt>
    <dgm:pt modelId="{2B516DE7-F4A7-4FAB-82B3-675F214B242E}" type="parTrans" cxnId="{BBCC36EF-64C7-476E-9B46-4FE3A3B927E2}">
      <dgm:prSet/>
      <dgm:spPr/>
      <dgm:t>
        <a:bodyPr/>
        <a:lstStyle/>
        <a:p>
          <a:endParaRPr lang="en-GB"/>
        </a:p>
      </dgm:t>
    </dgm:pt>
    <dgm:pt modelId="{4F85FE91-10A1-48FE-A72B-311E670AFDF8}" type="sibTrans" cxnId="{BBCC36EF-64C7-476E-9B46-4FE3A3B927E2}">
      <dgm:prSet/>
      <dgm:spPr/>
      <dgm:t>
        <a:bodyPr/>
        <a:lstStyle/>
        <a:p>
          <a:endParaRPr lang="en-GB"/>
        </a:p>
      </dgm:t>
    </dgm:pt>
    <dgm:pt modelId="{80337CF0-69E3-427B-BF10-518068B4C336}" type="pres">
      <dgm:prSet presAssocID="{28B2EF22-D068-40B2-8B40-A77ACE24223A}" presName="Name0" presStyleCnt="0">
        <dgm:presLayoutVars>
          <dgm:dir/>
          <dgm:resizeHandles val="exact"/>
        </dgm:presLayoutVars>
      </dgm:prSet>
      <dgm:spPr/>
    </dgm:pt>
    <dgm:pt modelId="{4AFCDBB2-68B4-43E0-929E-8785468B1D1B}" type="pres">
      <dgm:prSet presAssocID="{28B2EF22-D068-40B2-8B40-A77ACE24223A}" presName="fgShape" presStyleLbl="fgShp" presStyleIdx="0" presStyleCnt="1"/>
      <dgm:spPr>
        <a:solidFill>
          <a:srgbClr val="FFFFFF"/>
        </a:solidFill>
      </dgm:spPr>
    </dgm:pt>
    <dgm:pt modelId="{AC3AEE79-2C44-4009-BF39-A623F28AABF0}" type="pres">
      <dgm:prSet presAssocID="{28B2EF22-D068-40B2-8B40-A77ACE24223A}" presName="linComp" presStyleCnt="0"/>
      <dgm:spPr/>
    </dgm:pt>
    <dgm:pt modelId="{DFE854C2-1DC5-4BB7-854E-B5B0B177F238}" type="pres">
      <dgm:prSet presAssocID="{DFC8CE08-DA4B-4FBE-A251-117B883DB462}" presName="compNode" presStyleCnt="0"/>
      <dgm:spPr/>
    </dgm:pt>
    <dgm:pt modelId="{F9128F7B-FD46-4505-8A4C-F97C293016E0}" type="pres">
      <dgm:prSet presAssocID="{DFC8CE08-DA4B-4FBE-A251-117B883DB462}" presName="bkgdShape" presStyleLbl="node1" presStyleIdx="0" presStyleCnt="5"/>
      <dgm:spPr/>
    </dgm:pt>
    <dgm:pt modelId="{42F689D6-D663-4A49-8C94-C4B5EA6CDCD3}" type="pres">
      <dgm:prSet presAssocID="{DFC8CE08-DA4B-4FBE-A251-117B883DB462}" presName="nodeTx" presStyleLbl="node1" presStyleIdx="0" presStyleCnt="5">
        <dgm:presLayoutVars>
          <dgm:bulletEnabled val="1"/>
        </dgm:presLayoutVars>
      </dgm:prSet>
      <dgm:spPr/>
    </dgm:pt>
    <dgm:pt modelId="{E87B34D6-0D9A-4A55-8BD9-C5E94AC0B16D}" type="pres">
      <dgm:prSet presAssocID="{DFC8CE08-DA4B-4FBE-A251-117B883DB462}" presName="invisiNode" presStyleLbl="node1" presStyleIdx="0" presStyleCnt="5"/>
      <dgm:spPr/>
    </dgm:pt>
    <dgm:pt modelId="{C22CC7F1-B71A-4069-B69D-D7F07CA81690}" type="pres">
      <dgm:prSet presAssocID="{DFC8CE08-DA4B-4FBE-A251-117B883DB46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ss pieces with solid fill"/>
        </a:ext>
      </dgm:extLst>
    </dgm:pt>
    <dgm:pt modelId="{B7EC818F-B79F-4999-9111-FBC1C2B82776}" type="pres">
      <dgm:prSet presAssocID="{8FC8576A-5A60-40DA-969E-00992A8802D5}" presName="sibTrans" presStyleLbl="sibTrans2D1" presStyleIdx="0" presStyleCnt="0"/>
      <dgm:spPr/>
    </dgm:pt>
    <dgm:pt modelId="{787EE726-E26A-48E6-B381-2BD6CAD6F899}" type="pres">
      <dgm:prSet presAssocID="{FB5A1712-E0F2-409B-A5A8-BE98C14E981C}" presName="compNode" presStyleCnt="0"/>
      <dgm:spPr/>
    </dgm:pt>
    <dgm:pt modelId="{8D099BB5-4CC1-4985-A980-D7D6379007FD}" type="pres">
      <dgm:prSet presAssocID="{FB5A1712-E0F2-409B-A5A8-BE98C14E981C}" presName="bkgdShape" presStyleLbl="node1" presStyleIdx="1" presStyleCnt="5"/>
      <dgm:spPr/>
    </dgm:pt>
    <dgm:pt modelId="{D3CB5B10-095D-47AD-858B-137E9A597F57}" type="pres">
      <dgm:prSet presAssocID="{FB5A1712-E0F2-409B-A5A8-BE98C14E981C}" presName="nodeTx" presStyleLbl="node1" presStyleIdx="1" presStyleCnt="5">
        <dgm:presLayoutVars>
          <dgm:bulletEnabled val="1"/>
        </dgm:presLayoutVars>
      </dgm:prSet>
      <dgm:spPr/>
    </dgm:pt>
    <dgm:pt modelId="{0C6F5A7E-E2FA-425C-A00D-ACC31015556C}" type="pres">
      <dgm:prSet presAssocID="{FB5A1712-E0F2-409B-A5A8-BE98C14E981C}" presName="invisiNode" presStyleLbl="node1" presStyleIdx="1" presStyleCnt="5"/>
      <dgm:spPr/>
    </dgm:pt>
    <dgm:pt modelId="{CBE61AA2-E771-4E3B-B6A8-98F6E29FA4AA}" type="pres">
      <dgm:prSet presAssocID="{FB5A1712-E0F2-409B-A5A8-BE98C14E981C}"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with solid fill"/>
        </a:ext>
      </dgm:extLst>
    </dgm:pt>
    <dgm:pt modelId="{E9F450DC-8F81-424E-8D38-F2CF897E8BFE}" type="pres">
      <dgm:prSet presAssocID="{60C9B1D5-87DC-468A-BC4D-376F37DDAD54}" presName="sibTrans" presStyleLbl="sibTrans2D1" presStyleIdx="0" presStyleCnt="0"/>
      <dgm:spPr/>
    </dgm:pt>
    <dgm:pt modelId="{684464AE-9DDD-49D1-ADE2-660A98CC9016}" type="pres">
      <dgm:prSet presAssocID="{1B1FA9BE-FE91-4EE5-B2CF-7C27370A76E8}" presName="compNode" presStyleCnt="0"/>
      <dgm:spPr/>
    </dgm:pt>
    <dgm:pt modelId="{8290ACC1-F5B9-4AA1-B356-3D9C13168C20}" type="pres">
      <dgm:prSet presAssocID="{1B1FA9BE-FE91-4EE5-B2CF-7C27370A76E8}" presName="bkgdShape" presStyleLbl="node1" presStyleIdx="2" presStyleCnt="5"/>
      <dgm:spPr/>
    </dgm:pt>
    <dgm:pt modelId="{B33BF231-24E7-45DA-938F-8190116B484B}" type="pres">
      <dgm:prSet presAssocID="{1B1FA9BE-FE91-4EE5-B2CF-7C27370A76E8}" presName="nodeTx" presStyleLbl="node1" presStyleIdx="2" presStyleCnt="5">
        <dgm:presLayoutVars>
          <dgm:bulletEnabled val="1"/>
        </dgm:presLayoutVars>
      </dgm:prSet>
      <dgm:spPr/>
    </dgm:pt>
    <dgm:pt modelId="{23054D90-B4C1-4BBA-B891-9A85E354AF19}" type="pres">
      <dgm:prSet presAssocID="{1B1FA9BE-FE91-4EE5-B2CF-7C27370A76E8}" presName="invisiNode" presStyleLbl="node1" presStyleIdx="2" presStyleCnt="5"/>
      <dgm:spPr/>
    </dgm:pt>
    <dgm:pt modelId="{FCC6052F-FF6E-4F28-9D6D-1B6CC2E670CA}" type="pres">
      <dgm:prSet presAssocID="{1B1FA9BE-FE91-4EE5-B2CF-7C27370A76E8}"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gnifying glass with solid fill"/>
        </a:ext>
      </dgm:extLst>
    </dgm:pt>
    <dgm:pt modelId="{3752EED7-F984-4498-9ADA-E74BD9831505}" type="pres">
      <dgm:prSet presAssocID="{1A1817D1-BD89-4EF8-874A-A9E22CB7FBD4}" presName="sibTrans" presStyleLbl="sibTrans2D1" presStyleIdx="0" presStyleCnt="0"/>
      <dgm:spPr/>
    </dgm:pt>
    <dgm:pt modelId="{D2006BEF-1B77-4B25-A4E5-CB6165426D37}" type="pres">
      <dgm:prSet presAssocID="{A3FD2EEE-961D-402E-96C4-90AE0299B874}" presName="compNode" presStyleCnt="0"/>
      <dgm:spPr/>
    </dgm:pt>
    <dgm:pt modelId="{A887C23C-275F-4385-988B-513209192E85}" type="pres">
      <dgm:prSet presAssocID="{A3FD2EEE-961D-402E-96C4-90AE0299B874}" presName="bkgdShape" presStyleLbl="node1" presStyleIdx="3" presStyleCnt="5"/>
      <dgm:spPr/>
    </dgm:pt>
    <dgm:pt modelId="{96C1867F-9A27-4602-B752-41055F9B56AF}" type="pres">
      <dgm:prSet presAssocID="{A3FD2EEE-961D-402E-96C4-90AE0299B874}" presName="nodeTx" presStyleLbl="node1" presStyleIdx="3" presStyleCnt="5">
        <dgm:presLayoutVars>
          <dgm:bulletEnabled val="1"/>
        </dgm:presLayoutVars>
      </dgm:prSet>
      <dgm:spPr/>
    </dgm:pt>
    <dgm:pt modelId="{97E44075-F138-460C-AE40-CC3D4C3E5CBA}" type="pres">
      <dgm:prSet presAssocID="{A3FD2EEE-961D-402E-96C4-90AE0299B874}" presName="invisiNode" presStyleLbl="node1" presStyleIdx="3" presStyleCnt="5"/>
      <dgm:spPr/>
    </dgm:pt>
    <dgm:pt modelId="{6D5863F5-7C2E-4BA6-940C-361DBA3F4C13}" type="pres">
      <dgm:prSet presAssocID="{A3FD2EEE-961D-402E-96C4-90AE0299B874}"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female with solid fill"/>
        </a:ext>
      </dgm:extLst>
    </dgm:pt>
    <dgm:pt modelId="{274BDE6A-920F-4B56-AEF2-BC4B0CA1A01B}" type="pres">
      <dgm:prSet presAssocID="{0AD11BA9-BEA9-4F10-AC70-3E784DF4ADCD}" presName="sibTrans" presStyleLbl="sibTrans2D1" presStyleIdx="0" presStyleCnt="0"/>
      <dgm:spPr/>
    </dgm:pt>
    <dgm:pt modelId="{01817BD2-1690-4551-B128-12DBEDFB02D1}" type="pres">
      <dgm:prSet presAssocID="{91E74433-9E04-4351-894F-A778BB78798C}" presName="compNode" presStyleCnt="0"/>
      <dgm:spPr/>
    </dgm:pt>
    <dgm:pt modelId="{EC6A93EC-C9F7-4677-93C1-0D7E3EBB388A}" type="pres">
      <dgm:prSet presAssocID="{91E74433-9E04-4351-894F-A778BB78798C}" presName="bkgdShape" presStyleLbl="node1" presStyleIdx="4" presStyleCnt="5"/>
      <dgm:spPr/>
    </dgm:pt>
    <dgm:pt modelId="{E18F04EC-0584-4CC3-853A-8BEC93EA1EB4}" type="pres">
      <dgm:prSet presAssocID="{91E74433-9E04-4351-894F-A778BB78798C}" presName="nodeTx" presStyleLbl="node1" presStyleIdx="4" presStyleCnt="5">
        <dgm:presLayoutVars>
          <dgm:bulletEnabled val="1"/>
        </dgm:presLayoutVars>
      </dgm:prSet>
      <dgm:spPr/>
    </dgm:pt>
    <dgm:pt modelId="{B9825A0E-5880-45DB-A53D-0803A1F590B6}" type="pres">
      <dgm:prSet presAssocID="{91E74433-9E04-4351-894F-A778BB78798C}" presName="invisiNode" presStyleLbl="node1" presStyleIdx="4" presStyleCnt="5"/>
      <dgm:spPr/>
    </dgm:pt>
    <dgm:pt modelId="{45BD447A-DDC3-4FD2-82DF-D65D287A838A}" type="pres">
      <dgm:prSet presAssocID="{91E74433-9E04-4351-894F-A778BB78798C}"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siness Growth with solid fill"/>
        </a:ext>
      </dgm:extLst>
    </dgm:pt>
  </dgm:ptLst>
  <dgm:cxnLst>
    <dgm:cxn modelId="{3FD1B10D-9B2F-43F4-91FE-140ADF987685}" type="presOf" srcId="{FB5A1712-E0F2-409B-A5A8-BE98C14E981C}" destId="{D3CB5B10-095D-47AD-858B-137E9A597F57}" srcOrd="1" destOrd="0" presId="urn:microsoft.com/office/officeart/2005/8/layout/hList7"/>
    <dgm:cxn modelId="{36381C16-8A18-4C05-AA9C-3DFEB700F7AD}" type="presOf" srcId="{1A1817D1-BD89-4EF8-874A-A9E22CB7FBD4}" destId="{3752EED7-F984-4498-9ADA-E74BD9831505}" srcOrd="0" destOrd="0" presId="urn:microsoft.com/office/officeart/2005/8/layout/hList7"/>
    <dgm:cxn modelId="{C5C21618-F3FF-4A7A-A1A8-3FBEE02D8FD3}" type="presOf" srcId="{FB5A1712-E0F2-409B-A5A8-BE98C14E981C}" destId="{8D099BB5-4CC1-4985-A980-D7D6379007FD}" srcOrd="0" destOrd="0" presId="urn:microsoft.com/office/officeart/2005/8/layout/hList7"/>
    <dgm:cxn modelId="{DB30D923-0891-4219-88DB-EE54268F3812}" type="presOf" srcId="{A3FD2EEE-961D-402E-96C4-90AE0299B874}" destId="{A887C23C-275F-4385-988B-513209192E85}" srcOrd="0" destOrd="0" presId="urn:microsoft.com/office/officeart/2005/8/layout/hList7"/>
    <dgm:cxn modelId="{0CEFDB38-887E-4A48-B5B3-F5841E567225}" srcId="{28B2EF22-D068-40B2-8B40-A77ACE24223A}" destId="{1B1FA9BE-FE91-4EE5-B2CF-7C27370A76E8}" srcOrd="2" destOrd="0" parTransId="{9721062B-461F-46E3-AE5B-EA1AD439EE9A}" sibTransId="{1A1817D1-BD89-4EF8-874A-A9E22CB7FBD4}"/>
    <dgm:cxn modelId="{09C3183E-1904-4E62-9E19-B5F6FFF3BD2F}" srcId="{28B2EF22-D068-40B2-8B40-A77ACE24223A}" destId="{DFC8CE08-DA4B-4FBE-A251-117B883DB462}" srcOrd="0" destOrd="0" parTransId="{F5F32E20-C2C3-4E1E-9DC5-1CF1EB9A2E3F}" sibTransId="{8FC8576A-5A60-40DA-969E-00992A8802D5}"/>
    <dgm:cxn modelId="{D650036B-2529-4818-8F5F-241176F1EBEA}" type="presOf" srcId="{A3FD2EEE-961D-402E-96C4-90AE0299B874}" destId="{96C1867F-9A27-4602-B752-41055F9B56AF}" srcOrd="1" destOrd="0" presId="urn:microsoft.com/office/officeart/2005/8/layout/hList7"/>
    <dgm:cxn modelId="{C0258152-47E6-4A34-A5DE-C137CA54B920}" srcId="{28B2EF22-D068-40B2-8B40-A77ACE24223A}" destId="{A3FD2EEE-961D-402E-96C4-90AE0299B874}" srcOrd="3" destOrd="0" parTransId="{9A3A0B39-279B-4B45-BCE0-CF1017067ED6}" sibTransId="{0AD11BA9-BEA9-4F10-AC70-3E784DF4ADCD}"/>
    <dgm:cxn modelId="{8EB84373-94FA-4672-94EF-871FDB11AEA4}" type="presOf" srcId="{28B2EF22-D068-40B2-8B40-A77ACE24223A}" destId="{80337CF0-69E3-427B-BF10-518068B4C336}" srcOrd="0" destOrd="0" presId="urn:microsoft.com/office/officeart/2005/8/layout/hList7"/>
    <dgm:cxn modelId="{D22FC48A-761E-4654-AEE1-B83BF7D8325E}" type="presOf" srcId="{0AD11BA9-BEA9-4F10-AC70-3E784DF4ADCD}" destId="{274BDE6A-920F-4B56-AEF2-BC4B0CA1A01B}" srcOrd="0" destOrd="0" presId="urn:microsoft.com/office/officeart/2005/8/layout/hList7"/>
    <dgm:cxn modelId="{6873799D-7B00-4AB2-8956-22A922644840}" type="presOf" srcId="{DFC8CE08-DA4B-4FBE-A251-117B883DB462}" destId="{42F689D6-D663-4A49-8C94-C4B5EA6CDCD3}" srcOrd="1" destOrd="0" presId="urn:microsoft.com/office/officeart/2005/8/layout/hList7"/>
    <dgm:cxn modelId="{8D040EA9-D363-49F1-9EBC-DC519BA31CAA}" type="presOf" srcId="{1B1FA9BE-FE91-4EE5-B2CF-7C27370A76E8}" destId="{B33BF231-24E7-45DA-938F-8190116B484B}" srcOrd="1" destOrd="0" presId="urn:microsoft.com/office/officeart/2005/8/layout/hList7"/>
    <dgm:cxn modelId="{E0F6A7CA-1020-4FD7-B0B5-22A2F05F377A}" type="presOf" srcId="{1B1FA9BE-FE91-4EE5-B2CF-7C27370A76E8}" destId="{8290ACC1-F5B9-4AA1-B356-3D9C13168C20}" srcOrd="0" destOrd="0" presId="urn:microsoft.com/office/officeart/2005/8/layout/hList7"/>
    <dgm:cxn modelId="{4D1ED2DD-906C-47ED-A8E1-65CE81E3BF91}" srcId="{28B2EF22-D068-40B2-8B40-A77ACE24223A}" destId="{FB5A1712-E0F2-409B-A5A8-BE98C14E981C}" srcOrd="1" destOrd="0" parTransId="{972ECC8A-BDB4-41F0-93DC-AB32A45A65A3}" sibTransId="{60C9B1D5-87DC-468A-BC4D-376F37DDAD54}"/>
    <dgm:cxn modelId="{43EEA7E3-0AB3-4B14-BAA9-461566D7E38E}" type="presOf" srcId="{8FC8576A-5A60-40DA-969E-00992A8802D5}" destId="{B7EC818F-B79F-4999-9111-FBC1C2B82776}" srcOrd="0" destOrd="0" presId="urn:microsoft.com/office/officeart/2005/8/layout/hList7"/>
    <dgm:cxn modelId="{4600D8E5-A06C-4A09-8F7C-2295F44ADF1B}" type="presOf" srcId="{60C9B1D5-87DC-468A-BC4D-376F37DDAD54}" destId="{E9F450DC-8F81-424E-8D38-F2CF897E8BFE}" srcOrd="0" destOrd="0" presId="urn:microsoft.com/office/officeart/2005/8/layout/hList7"/>
    <dgm:cxn modelId="{BBCC36EF-64C7-476E-9B46-4FE3A3B927E2}" srcId="{28B2EF22-D068-40B2-8B40-A77ACE24223A}" destId="{91E74433-9E04-4351-894F-A778BB78798C}" srcOrd="4" destOrd="0" parTransId="{2B516DE7-F4A7-4FAB-82B3-675F214B242E}" sibTransId="{4F85FE91-10A1-48FE-A72B-311E670AFDF8}"/>
    <dgm:cxn modelId="{2D7D91F1-A729-4ABC-9355-0736F8B19120}" type="presOf" srcId="{91E74433-9E04-4351-894F-A778BB78798C}" destId="{E18F04EC-0584-4CC3-853A-8BEC93EA1EB4}" srcOrd="1" destOrd="0" presId="urn:microsoft.com/office/officeart/2005/8/layout/hList7"/>
    <dgm:cxn modelId="{A43A64F4-54EA-4A50-8786-FB3C6C682C0C}" type="presOf" srcId="{DFC8CE08-DA4B-4FBE-A251-117B883DB462}" destId="{F9128F7B-FD46-4505-8A4C-F97C293016E0}" srcOrd="0" destOrd="0" presId="urn:microsoft.com/office/officeart/2005/8/layout/hList7"/>
    <dgm:cxn modelId="{B1BFD4F5-690F-47C5-B694-5306DC7DFE42}" type="presOf" srcId="{91E74433-9E04-4351-894F-A778BB78798C}" destId="{EC6A93EC-C9F7-4677-93C1-0D7E3EBB388A}" srcOrd="0" destOrd="0" presId="urn:microsoft.com/office/officeart/2005/8/layout/hList7"/>
    <dgm:cxn modelId="{38335470-97C5-446F-A8B8-D58EDDF0CF39}" type="presParOf" srcId="{80337CF0-69E3-427B-BF10-518068B4C336}" destId="{4AFCDBB2-68B4-43E0-929E-8785468B1D1B}" srcOrd="0" destOrd="0" presId="urn:microsoft.com/office/officeart/2005/8/layout/hList7"/>
    <dgm:cxn modelId="{0D50C1EF-3255-462F-B964-18ACFA5F9146}" type="presParOf" srcId="{80337CF0-69E3-427B-BF10-518068B4C336}" destId="{AC3AEE79-2C44-4009-BF39-A623F28AABF0}" srcOrd="1" destOrd="0" presId="urn:microsoft.com/office/officeart/2005/8/layout/hList7"/>
    <dgm:cxn modelId="{8E910C28-3E3A-4D9B-9461-8B8D0389D60F}" type="presParOf" srcId="{AC3AEE79-2C44-4009-BF39-A623F28AABF0}" destId="{DFE854C2-1DC5-4BB7-854E-B5B0B177F238}" srcOrd="0" destOrd="0" presId="urn:microsoft.com/office/officeart/2005/8/layout/hList7"/>
    <dgm:cxn modelId="{871DE9F9-1283-493F-B72C-A14908DC6C15}" type="presParOf" srcId="{DFE854C2-1DC5-4BB7-854E-B5B0B177F238}" destId="{F9128F7B-FD46-4505-8A4C-F97C293016E0}" srcOrd="0" destOrd="0" presId="urn:microsoft.com/office/officeart/2005/8/layout/hList7"/>
    <dgm:cxn modelId="{DBE84E73-3DB3-4E2C-AD20-79629D1AFB56}" type="presParOf" srcId="{DFE854C2-1DC5-4BB7-854E-B5B0B177F238}" destId="{42F689D6-D663-4A49-8C94-C4B5EA6CDCD3}" srcOrd="1" destOrd="0" presId="urn:microsoft.com/office/officeart/2005/8/layout/hList7"/>
    <dgm:cxn modelId="{243378F2-E49E-4F88-B34E-434444EE4052}" type="presParOf" srcId="{DFE854C2-1DC5-4BB7-854E-B5B0B177F238}" destId="{E87B34D6-0D9A-4A55-8BD9-C5E94AC0B16D}" srcOrd="2" destOrd="0" presId="urn:microsoft.com/office/officeart/2005/8/layout/hList7"/>
    <dgm:cxn modelId="{FB3522D1-E2B7-4270-A2B7-049217515346}" type="presParOf" srcId="{DFE854C2-1DC5-4BB7-854E-B5B0B177F238}" destId="{C22CC7F1-B71A-4069-B69D-D7F07CA81690}" srcOrd="3" destOrd="0" presId="urn:microsoft.com/office/officeart/2005/8/layout/hList7"/>
    <dgm:cxn modelId="{81BBFA6E-809E-4C71-87FD-2BC709E79A6B}" type="presParOf" srcId="{AC3AEE79-2C44-4009-BF39-A623F28AABF0}" destId="{B7EC818F-B79F-4999-9111-FBC1C2B82776}" srcOrd="1" destOrd="0" presId="urn:microsoft.com/office/officeart/2005/8/layout/hList7"/>
    <dgm:cxn modelId="{E5328872-B7D1-44F7-9B24-0784E7C6BD63}" type="presParOf" srcId="{AC3AEE79-2C44-4009-BF39-A623F28AABF0}" destId="{787EE726-E26A-48E6-B381-2BD6CAD6F899}" srcOrd="2" destOrd="0" presId="urn:microsoft.com/office/officeart/2005/8/layout/hList7"/>
    <dgm:cxn modelId="{1771F236-60E1-451F-9110-7BC784AACBFB}" type="presParOf" srcId="{787EE726-E26A-48E6-B381-2BD6CAD6F899}" destId="{8D099BB5-4CC1-4985-A980-D7D6379007FD}" srcOrd="0" destOrd="0" presId="urn:microsoft.com/office/officeart/2005/8/layout/hList7"/>
    <dgm:cxn modelId="{8A90464E-5CF8-4517-B1D4-D6AD9E53AB98}" type="presParOf" srcId="{787EE726-E26A-48E6-B381-2BD6CAD6F899}" destId="{D3CB5B10-095D-47AD-858B-137E9A597F57}" srcOrd="1" destOrd="0" presId="urn:microsoft.com/office/officeart/2005/8/layout/hList7"/>
    <dgm:cxn modelId="{508BCC14-5AD7-4E52-B82C-0F01930FF23A}" type="presParOf" srcId="{787EE726-E26A-48E6-B381-2BD6CAD6F899}" destId="{0C6F5A7E-E2FA-425C-A00D-ACC31015556C}" srcOrd="2" destOrd="0" presId="urn:microsoft.com/office/officeart/2005/8/layout/hList7"/>
    <dgm:cxn modelId="{2ABEF9E0-AE0D-4274-BFE4-21C8EEC91D69}" type="presParOf" srcId="{787EE726-E26A-48E6-B381-2BD6CAD6F899}" destId="{CBE61AA2-E771-4E3B-B6A8-98F6E29FA4AA}" srcOrd="3" destOrd="0" presId="urn:microsoft.com/office/officeart/2005/8/layout/hList7"/>
    <dgm:cxn modelId="{1CCE1880-467C-4724-A13C-F1BB74E21E66}" type="presParOf" srcId="{AC3AEE79-2C44-4009-BF39-A623F28AABF0}" destId="{E9F450DC-8F81-424E-8D38-F2CF897E8BFE}" srcOrd="3" destOrd="0" presId="urn:microsoft.com/office/officeart/2005/8/layout/hList7"/>
    <dgm:cxn modelId="{D3ADCDA1-06C7-4CC8-8567-3D2CE5C6C6D9}" type="presParOf" srcId="{AC3AEE79-2C44-4009-BF39-A623F28AABF0}" destId="{684464AE-9DDD-49D1-ADE2-660A98CC9016}" srcOrd="4" destOrd="0" presId="urn:microsoft.com/office/officeart/2005/8/layout/hList7"/>
    <dgm:cxn modelId="{59C13C9C-27EC-4C0D-A28B-06D712E4B68F}" type="presParOf" srcId="{684464AE-9DDD-49D1-ADE2-660A98CC9016}" destId="{8290ACC1-F5B9-4AA1-B356-3D9C13168C20}" srcOrd="0" destOrd="0" presId="urn:microsoft.com/office/officeart/2005/8/layout/hList7"/>
    <dgm:cxn modelId="{E6BCFF1C-D4F5-4B82-8F54-B93DCE64E038}" type="presParOf" srcId="{684464AE-9DDD-49D1-ADE2-660A98CC9016}" destId="{B33BF231-24E7-45DA-938F-8190116B484B}" srcOrd="1" destOrd="0" presId="urn:microsoft.com/office/officeart/2005/8/layout/hList7"/>
    <dgm:cxn modelId="{FDC404AE-72E9-48FC-9535-641791951489}" type="presParOf" srcId="{684464AE-9DDD-49D1-ADE2-660A98CC9016}" destId="{23054D90-B4C1-4BBA-B891-9A85E354AF19}" srcOrd="2" destOrd="0" presId="urn:microsoft.com/office/officeart/2005/8/layout/hList7"/>
    <dgm:cxn modelId="{A8ED7B0D-E176-40E6-902D-CF42314354B5}" type="presParOf" srcId="{684464AE-9DDD-49D1-ADE2-660A98CC9016}" destId="{FCC6052F-FF6E-4F28-9D6D-1B6CC2E670CA}" srcOrd="3" destOrd="0" presId="urn:microsoft.com/office/officeart/2005/8/layout/hList7"/>
    <dgm:cxn modelId="{BE155F9C-E60D-4A13-AE09-14F23A07CA81}" type="presParOf" srcId="{AC3AEE79-2C44-4009-BF39-A623F28AABF0}" destId="{3752EED7-F984-4498-9ADA-E74BD9831505}" srcOrd="5" destOrd="0" presId="urn:microsoft.com/office/officeart/2005/8/layout/hList7"/>
    <dgm:cxn modelId="{8777708A-4894-4893-B452-92F5A950CD30}" type="presParOf" srcId="{AC3AEE79-2C44-4009-BF39-A623F28AABF0}" destId="{D2006BEF-1B77-4B25-A4E5-CB6165426D37}" srcOrd="6" destOrd="0" presId="urn:microsoft.com/office/officeart/2005/8/layout/hList7"/>
    <dgm:cxn modelId="{05C8435D-0A63-46CB-888C-38F1F7845485}" type="presParOf" srcId="{D2006BEF-1B77-4B25-A4E5-CB6165426D37}" destId="{A887C23C-275F-4385-988B-513209192E85}" srcOrd="0" destOrd="0" presId="urn:microsoft.com/office/officeart/2005/8/layout/hList7"/>
    <dgm:cxn modelId="{75BDC167-55B7-49A9-9840-D5EB61A2859C}" type="presParOf" srcId="{D2006BEF-1B77-4B25-A4E5-CB6165426D37}" destId="{96C1867F-9A27-4602-B752-41055F9B56AF}" srcOrd="1" destOrd="0" presId="urn:microsoft.com/office/officeart/2005/8/layout/hList7"/>
    <dgm:cxn modelId="{B3280AF9-CAF1-47DC-96B2-3D7619561199}" type="presParOf" srcId="{D2006BEF-1B77-4B25-A4E5-CB6165426D37}" destId="{97E44075-F138-460C-AE40-CC3D4C3E5CBA}" srcOrd="2" destOrd="0" presId="urn:microsoft.com/office/officeart/2005/8/layout/hList7"/>
    <dgm:cxn modelId="{E45B5895-19B8-4B18-BE86-00DC5912C16A}" type="presParOf" srcId="{D2006BEF-1B77-4B25-A4E5-CB6165426D37}" destId="{6D5863F5-7C2E-4BA6-940C-361DBA3F4C13}" srcOrd="3" destOrd="0" presId="urn:microsoft.com/office/officeart/2005/8/layout/hList7"/>
    <dgm:cxn modelId="{15417BD8-4DF2-4FD2-BEA9-0091AE6B2045}" type="presParOf" srcId="{AC3AEE79-2C44-4009-BF39-A623F28AABF0}" destId="{274BDE6A-920F-4B56-AEF2-BC4B0CA1A01B}" srcOrd="7" destOrd="0" presId="urn:microsoft.com/office/officeart/2005/8/layout/hList7"/>
    <dgm:cxn modelId="{4767DF81-648D-428F-9A88-88E0595DF24D}" type="presParOf" srcId="{AC3AEE79-2C44-4009-BF39-A623F28AABF0}" destId="{01817BD2-1690-4551-B128-12DBEDFB02D1}" srcOrd="8" destOrd="0" presId="urn:microsoft.com/office/officeart/2005/8/layout/hList7"/>
    <dgm:cxn modelId="{427BED35-8ED3-4484-83CE-B0332734CFF3}" type="presParOf" srcId="{01817BD2-1690-4551-B128-12DBEDFB02D1}" destId="{EC6A93EC-C9F7-4677-93C1-0D7E3EBB388A}" srcOrd="0" destOrd="0" presId="urn:microsoft.com/office/officeart/2005/8/layout/hList7"/>
    <dgm:cxn modelId="{15FC9499-E7E0-4962-BA2D-8183C838950A}" type="presParOf" srcId="{01817BD2-1690-4551-B128-12DBEDFB02D1}" destId="{E18F04EC-0584-4CC3-853A-8BEC93EA1EB4}" srcOrd="1" destOrd="0" presId="urn:microsoft.com/office/officeart/2005/8/layout/hList7"/>
    <dgm:cxn modelId="{5B543C76-FFFC-42D8-8C6D-017150B340B2}" type="presParOf" srcId="{01817BD2-1690-4551-B128-12DBEDFB02D1}" destId="{B9825A0E-5880-45DB-A53D-0803A1F590B6}" srcOrd="2" destOrd="0" presId="urn:microsoft.com/office/officeart/2005/8/layout/hList7"/>
    <dgm:cxn modelId="{7A988F55-CD4C-429B-9343-C63C4FB22977}" type="presParOf" srcId="{01817BD2-1690-4551-B128-12DBEDFB02D1}" destId="{45BD447A-DDC3-4FD2-82DF-D65D287A838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9E468-B5B4-4B05-A3B4-2E665977A78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F3DB64CE-3520-4AFF-A960-662CA6871197}">
      <dgm:prSet phldrT="[Text]"/>
      <dgm:spPr>
        <a:xfrm>
          <a:off x="453760" y="308029"/>
          <a:ext cx="3635334" cy="616380"/>
        </a:xfrm>
        <a:prstGeom prst="rect">
          <a:avLst/>
        </a:prstGeom>
        <a:solidFill>
          <a:srgbClr val="DA291C">
            <a:hueOff val="0"/>
            <a:satOff val="0"/>
            <a:lumOff val="0"/>
            <a:alphaOff val="0"/>
          </a:srgbClr>
        </a:solidFill>
        <a:ln w="12700" cap="flat" cmpd="sng" algn="ctr">
          <a:solidFill>
            <a:srgbClr val="000000">
              <a:hueOff val="0"/>
              <a:satOff val="0"/>
              <a:lumOff val="0"/>
              <a:alphaOff val="0"/>
            </a:srgbClr>
          </a:solidFill>
          <a:prstDash val="solid"/>
          <a:miter lim="800000"/>
        </a:ln>
        <a:effectLst/>
      </dgm:spPr>
      <dgm:t>
        <a:bodyPr/>
        <a:lstStyle/>
        <a:p>
          <a:pPr>
            <a:buNone/>
          </a:pPr>
          <a:r>
            <a:rPr lang="en-GB">
              <a:solidFill>
                <a:srgbClr val="FFFFFF"/>
              </a:solidFill>
              <a:latin typeface="Century Gothic"/>
              <a:ea typeface="+mn-ea"/>
              <a:cs typeface="+mn-cs"/>
            </a:rPr>
            <a:t>How inequalities are understood and conceptualised by regulators</a:t>
          </a:r>
        </a:p>
      </dgm:t>
    </dgm:pt>
    <dgm:pt modelId="{BE43EBBC-F2D9-4E1B-8C30-7F9A6AC0FF7E}" type="parTrans" cxnId="{32D26BF0-478D-40D3-BECB-F701B43B8205}">
      <dgm:prSet/>
      <dgm:spPr/>
      <dgm:t>
        <a:bodyPr/>
        <a:lstStyle/>
        <a:p>
          <a:endParaRPr lang="en-GB">
            <a:solidFill>
              <a:schemeClr val="bg2"/>
            </a:solidFill>
          </a:endParaRPr>
        </a:p>
      </dgm:t>
    </dgm:pt>
    <dgm:pt modelId="{9E7FCB21-CC14-4EA2-A688-EA4C297A3886}" type="sibTrans" cxnId="{32D26BF0-478D-40D3-BECB-F701B43B8205}">
      <dgm:prSet/>
      <dgm:spPr>
        <a:xfrm>
          <a:off x="-4529429" y="-694540"/>
          <a:ext cx="5395712" cy="5395712"/>
        </a:xfrm>
        <a:prstGeom prst="blockArc">
          <a:avLst>
            <a:gd name="adj1" fmla="val 18900000"/>
            <a:gd name="adj2" fmla="val 2700000"/>
            <a:gd name="adj3" fmla="val 400"/>
          </a:avLst>
        </a:prstGeom>
        <a:noFill/>
        <a:ln w="12700" cap="flat" cmpd="sng" algn="ctr">
          <a:solidFill>
            <a:srgbClr val="DA291C">
              <a:hueOff val="0"/>
              <a:satOff val="0"/>
              <a:lumOff val="0"/>
              <a:alphaOff val="0"/>
            </a:srgbClr>
          </a:solidFill>
          <a:prstDash val="solid"/>
          <a:miter lim="800000"/>
        </a:ln>
        <a:effectLst/>
      </dgm:spPr>
      <dgm:t>
        <a:bodyPr/>
        <a:lstStyle/>
        <a:p>
          <a:endParaRPr lang="en-GB">
            <a:solidFill>
              <a:schemeClr val="bg2"/>
            </a:solidFill>
          </a:endParaRPr>
        </a:p>
      </dgm:t>
    </dgm:pt>
    <dgm:pt modelId="{C983F1EB-C1CC-4531-AD6E-E998709C5C0C}">
      <dgm:prSet phldrT="[Text]"/>
      <dgm:spPr>
        <a:xfrm>
          <a:off x="807145" y="1232760"/>
          <a:ext cx="3281949" cy="616380"/>
        </a:xfrm>
        <a:prstGeom prst="rect">
          <a:avLst/>
        </a:prstGeom>
        <a:solidFill>
          <a:srgbClr val="314683">
            <a:hueOff val="0"/>
            <a:satOff val="0"/>
            <a:lumOff val="0"/>
            <a:alphaOff val="0"/>
          </a:srgbClr>
        </a:solidFill>
        <a:ln w="12700" cap="flat" cmpd="sng" algn="ctr">
          <a:solidFill>
            <a:srgbClr val="000000">
              <a:hueOff val="0"/>
              <a:satOff val="0"/>
              <a:lumOff val="0"/>
              <a:alphaOff val="0"/>
            </a:srgbClr>
          </a:solidFill>
          <a:prstDash val="solid"/>
          <a:miter lim="800000"/>
        </a:ln>
        <a:effectLst/>
      </dgm:spPr>
      <dgm:t>
        <a:bodyPr/>
        <a:lstStyle/>
        <a:p>
          <a:pPr>
            <a:buNone/>
          </a:pPr>
          <a:r>
            <a:rPr lang="en-GB">
              <a:solidFill>
                <a:srgbClr val="FFFFFF"/>
              </a:solidFill>
              <a:latin typeface="Century Gothic"/>
              <a:ea typeface="+mn-ea"/>
              <a:cs typeface="+mn-cs"/>
            </a:rPr>
            <a:t>Approaches taken to tackling inequalities, progress made, effectiveness</a:t>
          </a:r>
        </a:p>
      </dgm:t>
    </dgm:pt>
    <dgm:pt modelId="{CB686E0A-1347-4597-96EF-828090061AB8}" type="parTrans" cxnId="{421C1E8E-FEE4-4ADA-88EC-11147912C7D9}">
      <dgm:prSet/>
      <dgm:spPr/>
      <dgm:t>
        <a:bodyPr/>
        <a:lstStyle/>
        <a:p>
          <a:endParaRPr lang="en-GB">
            <a:solidFill>
              <a:schemeClr val="bg2"/>
            </a:solidFill>
          </a:endParaRPr>
        </a:p>
      </dgm:t>
    </dgm:pt>
    <dgm:pt modelId="{1F01510F-939F-4E9E-985A-722B9DE58145}" type="sibTrans" cxnId="{421C1E8E-FEE4-4ADA-88EC-11147912C7D9}">
      <dgm:prSet/>
      <dgm:spPr/>
      <dgm:t>
        <a:bodyPr/>
        <a:lstStyle/>
        <a:p>
          <a:endParaRPr lang="en-GB">
            <a:solidFill>
              <a:schemeClr val="bg2"/>
            </a:solidFill>
          </a:endParaRPr>
        </a:p>
      </dgm:t>
    </dgm:pt>
    <dgm:pt modelId="{0F34240B-B2CC-412A-AF8E-13670B61CB73}">
      <dgm:prSet phldrT="[Text]"/>
      <dgm:spPr>
        <a:xfrm>
          <a:off x="807145" y="2157490"/>
          <a:ext cx="3281949" cy="616380"/>
        </a:xfrm>
        <a:prstGeom prst="rect">
          <a:avLst/>
        </a:prstGeom>
        <a:solidFill>
          <a:srgbClr val="43B02A">
            <a:hueOff val="0"/>
            <a:satOff val="0"/>
            <a:lumOff val="0"/>
            <a:alphaOff val="0"/>
          </a:srgbClr>
        </a:solidFill>
        <a:ln w="12700" cap="flat" cmpd="sng" algn="ctr">
          <a:solidFill>
            <a:srgbClr val="000000">
              <a:hueOff val="0"/>
              <a:satOff val="0"/>
              <a:lumOff val="0"/>
              <a:alphaOff val="0"/>
            </a:srgbClr>
          </a:solidFill>
          <a:prstDash val="solid"/>
          <a:miter lim="800000"/>
        </a:ln>
        <a:effectLst/>
      </dgm:spPr>
      <dgm:t>
        <a:bodyPr/>
        <a:lstStyle/>
        <a:p>
          <a:pPr>
            <a:buNone/>
          </a:pPr>
          <a:r>
            <a:rPr lang="en-GB">
              <a:solidFill>
                <a:srgbClr val="FFFFFF"/>
              </a:solidFill>
              <a:latin typeface="Century Gothic"/>
              <a:ea typeface="+mn-ea"/>
              <a:cs typeface="+mn-cs"/>
            </a:rPr>
            <a:t>Necessary conditions required to tackle inequalities (enablers and barriers)</a:t>
          </a:r>
        </a:p>
      </dgm:t>
    </dgm:pt>
    <dgm:pt modelId="{B6AB5F1C-DC6A-4BF7-B45B-5D556A44463D}" type="parTrans" cxnId="{FDD63CDF-9949-4DD9-AB62-70F904BB0645}">
      <dgm:prSet/>
      <dgm:spPr/>
      <dgm:t>
        <a:bodyPr/>
        <a:lstStyle/>
        <a:p>
          <a:endParaRPr lang="en-GB">
            <a:solidFill>
              <a:schemeClr val="bg2"/>
            </a:solidFill>
          </a:endParaRPr>
        </a:p>
      </dgm:t>
    </dgm:pt>
    <dgm:pt modelId="{ED870FC9-34A1-400D-8987-43E649B57378}" type="sibTrans" cxnId="{FDD63CDF-9949-4DD9-AB62-70F904BB0645}">
      <dgm:prSet/>
      <dgm:spPr/>
      <dgm:t>
        <a:bodyPr/>
        <a:lstStyle/>
        <a:p>
          <a:endParaRPr lang="en-GB">
            <a:solidFill>
              <a:schemeClr val="bg2"/>
            </a:solidFill>
          </a:endParaRPr>
        </a:p>
      </dgm:t>
    </dgm:pt>
    <dgm:pt modelId="{D96EEEA9-F8FB-4742-B63D-B8FCEE6B1924}">
      <dgm:prSet phldrT="[Text]"/>
      <dgm:spPr>
        <a:xfrm>
          <a:off x="453760" y="3082221"/>
          <a:ext cx="3635334" cy="616380"/>
        </a:xfrm>
        <a:prstGeom prst="rect">
          <a:avLst/>
        </a:prstGeom>
        <a:solidFill>
          <a:srgbClr val="D45D00">
            <a:hueOff val="0"/>
            <a:satOff val="0"/>
            <a:lumOff val="0"/>
            <a:alphaOff val="0"/>
          </a:srgbClr>
        </a:solidFill>
        <a:ln w="12700" cap="flat" cmpd="sng" algn="ctr">
          <a:solidFill>
            <a:srgbClr val="000000">
              <a:hueOff val="0"/>
              <a:satOff val="0"/>
              <a:lumOff val="0"/>
              <a:alphaOff val="0"/>
            </a:srgbClr>
          </a:solidFill>
          <a:prstDash val="solid"/>
          <a:miter lim="800000"/>
        </a:ln>
        <a:effectLst/>
      </dgm:spPr>
      <dgm:t>
        <a:bodyPr/>
        <a:lstStyle/>
        <a:p>
          <a:pPr>
            <a:buNone/>
          </a:pPr>
          <a:r>
            <a:rPr lang="en-GB">
              <a:solidFill>
                <a:srgbClr val="FFFFFF"/>
              </a:solidFill>
              <a:latin typeface="Century Gothic"/>
              <a:ea typeface="+mn-ea"/>
              <a:cs typeface="+mn-cs"/>
            </a:rPr>
            <a:t>Implications for regulators</a:t>
          </a:r>
        </a:p>
      </dgm:t>
    </dgm:pt>
    <dgm:pt modelId="{2EA3A535-8796-40C0-9807-A480D05A15B5}" type="parTrans" cxnId="{F64426D1-5F0C-44E3-8C95-E8E9D76377E5}">
      <dgm:prSet/>
      <dgm:spPr/>
      <dgm:t>
        <a:bodyPr/>
        <a:lstStyle/>
        <a:p>
          <a:endParaRPr lang="en-GB">
            <a:solidFill>
              <a:schemeClr val="bg2"/>
            </a:solidFill>
          </a:endParaRPr>
        </a:p>
      </dgm:t>
    </dgm:pt>
    <dgm:pt modelId="{CDD68690-1361-4019-A789-852AFB083DA3}" type="sibTrans" cxnId="{F64426D1-5F0C-44E3-8C95-E8E9D76377E5}">
      <dgm:prSet/>
      <dgm:spPr/>
      <dgm:t>
        <a:bodyPr/>
        <a:lstStyle/>
        <a:p>
          <a:endParaRPr lang="en-GB">
            <a:solidFill>
              <a:schemeClr val="bg2"/>
            </a:solidFill>
          </a:endParaRPr>
        </a:p>
      </dgm:t>
    </dgm:pt>
    <dgm:pt modelId="{3BEDAB65-24AC-4C02-9056-11CA60AA0C16}" type="pres">
      <dgm:prSet presAssocID="{1429E468-B5B4-4B05-A3B4-2E665977A789}" presName="Name0" presStyleCnt="0">
        <dgm:presLayoutVars>
          <dgm:chMax val="7"/>
          <dgm:chPref val="7"/>
          <dgm:dir/>
        </dgm:presLayoutVars>
      </dgm:prSet>
      <dgm:spPr/>
    </dgm:pt>
    <dgm:pt modelId="{FC16FF88-4A6B-4118-8AD9-D832BB5E3E74}" type="pres">
      <dgm:prSet presAssocID="{1429E468-B5B4-4B05-A3B4-2E665977A789}" presName="Name1" presStyleCnt="0"/>
      <dgm:spPr/>
    </dgm:pt>
    <dgm:pt modelId="{CB42CCFF-716B-4E88-BBD0-E496B807B839}" type="pres">
      <dgm:prSet presAssocID="{1429E468-B5B4-4B05-A3B4-2E665977A789}" presName="cycle" presStyleCnt="0"/>
      <dgm:spPr/>
    </dgm:pt>
    <dgm:pt modelId="{A61027CC-2372-4C33-8B37-E50DAEF103CC}" type="pres">
      <dgm:prSet presAssocID="{1429E468-B5B4-4B05-A3B4-2E665977A789}" presName="srcNode" presStyleLbl="node1" presStyleIdx="0" presStyleCnt="4"/>
      <dgm:spPr/>
    </dgm:pt>
    <dgm:pt modelId="{698BB6BB-9B8E-4629-8190-E2A762F71B15}" type="pres">
      <dgm:prSet presAssocID="{1429E468-B5B4-4B05-A3B4-2E665977A789}" presName="conn" presStyleLbl="parChTrans1D2" presStyleIdx="0" presStyleCnt="1"/>
      <dgm:spPr/>
    </dgm:pt>
    <dgm:pt modelId="{8F76519A-4302-49F5-A578-2A7ABE12BC9C}" type="pres">
      <dgm:prSet presAssocID="{1429E468-B5B4-4B05-A3B4-2E665977A789}" presName="extraNode" presStyleLbl="node1" presStyleIdx="0" presStyleCnt="4"/>
      <dgm:spPr/>
    </dgm:pt>
    <dgm:pt modelId="{29DEDB38-76C5-4864-B552-CE78242F270D}" type="pres">
      <dgm:prSet presAssocID="{1429E468-B5B4-4B05-A3B4-2E665977A789}" presName="dstNode" presStyleLbl="node1" presStyleIdx="0" presStyleCnt="4"/>
      <dgm:spPr/>
    </dgm:pt>
    <dgm:pt modelId="{250C7E09-A4B5-4A92-ACE9-25796097098F}" type="pres">
      <dgm:prSet presAssocID="{F3DB64CE-3520-4AFF-A960-662CA6871197}" presName="text_1" presStyleLbl="node1" presStyleIdx="0" presStyleCnt="4">
        <dgm:presLayoutVars>
          <dgm:bulletEnabled val="1"/>
        </dgm:presLayoutVars>
      </dgm:prSet>
      <dgm:spPr/>
    </dgm:pt>
    <dgm:pt modelId="{583C17F7-6DFE-44DD-92D8-10474399E534}" type="pres">
      <dgm:prSet presAssocID="{F3DB64CE-3520-4AFF-A960-662CA6871197}" presName="accent_1" presStyleCnt="0"/>
      <dgm:spPr/>
    </dgm:pt>
    <dgm:pt modelId="{2D19BD86-BF78-4279-A1F8-CEDAE1B45050}" type="pres">
      <dgm:prSet presAssocID="{F3DB64CE-3520-4AFF-A960-662CA6871197}" presName="accentRepeatNode" presStyleLbl="solidFgAcc1" presStyleIdx="0" presStyleCnt="4"/>
      <dgm:spPr>
        <a:xfrm>
          <a:off x="68522" y="230982"/>
          <a:ext cx="770475" cy="770475"/>
        </a:xfrm>
        <a:prstGeom prst="ellipse">
          <a:avLst/>
        </a:prstGeom>
        <a:solidFill>
          <a:srgbClr val="FFFFFF"/>
        </a:solidFill>
        <a:ln w="12700" cap="flat" cmpd="sng" algn="ctr">
          <a:solidFill>
            <a:srgbClr val="DA291C">
              <a:hueOff val="0"/>
              <a:satOff val="0"/>
              <a:lumOff val="0"/>
              <a:alphaOff val="0"/>
            </a:srgbClr>
          </a:solidFill>
          <a:prstDash val="solid"/>
          <a:miter lim="800000"/>
        </a:ln>
        <a:effectLst/>
      </dgm:spPr>
    </dgm:pt>
    <dgm:pt modelId="{B3AD272B-74FD-41B0-AB1E-443D5601258E}" type="pres">
      <dgm:prSet presAssocID="{C983F1EB-C1CC-4531-AD6E-E998709C5C0C}" presName="text_2" presStyleLbl="node1" presStyleIdx="1" presStyleCnt="4">
        <dgm:presLayoutVars>
          <dgm:bulletEnabled val="1"/>
        </dgm:presLayoutVars>
      </dgm:prSet>
      <dgm:spPr/>
    </dgm:pt>
    <dgm:pt modelId="{CE8C35A1-66D2-46BB-A42D-F5BFDE1CB34F}" type="pres">
      <dgm:prSet presAssocID="{C983F1EB-C1CC-4531-AD6E-E998709C5C0C}" presName="accent_2" presStyleCnt="0"/>
      <dgm:spPr/>
    </dgm:pt>
    <dgm:pt modelId="{4946FEE3-DDCC-4393-BD54-073DF6D4170B}" type="pres">
      <dgm:prSet presAssocID="{C983F1EB-C1CC-4531-AD6E-E998709C5C0C}" presName="accentRepeatNode" presStyleLbl="solidFgAcc1" presStyleIdx="1" presStyleCnt="4"/>
      <dgm:spPr>
        <a:xfrm>
          <a:off x="421907" y="1155712"/>
          <a:ext cx="770475" cy="770475"/>
        </a:xfrm>
        <a:prstGeom prst="ellipse">
          <a:avLst/>
        </a:prstGeom>
        <a:solidFill>
          <a:srgbClr val="FFFFFF"/>
        </a:solidFill>
        <a:ln w="12700" cap="flat" cmpd="sng" algn="ctr">
          <a:solidFill>
            <a:srgbClr val="314683">
              <a:hueOff val="0"/>
              <a:satOff val="0"/>
              <a:lumOff val="0"/>
              <a:alphaOff val="0"/>
            </a:srgbClr>
          </a:solidFill>
          <a:prstDash val="solid"/>
          <a:miter lim="800000"/>
        </a:ln>
        <a:effectLst/>
      </dgm:spPr>
    </dgm:pt>
    <dgm:pt modelId="{D83E6D5B-03FC-4B63-B22F-5E1DBDADE8C7}" type="pres">
      <dgm:prSet presAssocID="{0F34240B-B2CC-412A-AF8E-13670B61CB73}" presName="text_3" presStyleLbl="node1" presStyleIdx="2" presStyleCnt="4">
        <dgm:presLayoutVars>
          <dgm:bulletEnabled val="1"/>
        </dgm:presLayoutVars>
      </dgm:prSet>
      <dgm:spPr/>
    </dgm:pt>
    <dgm:pt modelId="{9EBADF24-6E8D-4599-BEBA-F94825F9A8A1}" type="pres">
      <dgm:prSet presAssocID="{0F34240B-B2CC-412A-AF8E-13670B61CB73}" presName="accent_3" presStyleCnt="0"/>
      <dgm:spPr/>
    </dgm:pt>
    <dgm:pt modelId="{FEBBB76F-B8BE-4E0D-866B-3CBF48BDCAFB}" type="pres">
      <dgm:prSet presAssocID="{0F34240B-B2CC-412A-AF8E-13670B61CB73}" presName="accentRepeatNode" presStyleLbl="solidFgAcc1" presStyleIdx="2" presStyleCnt="4"/>
      <dgm:spPr>
        <a:xfrm>
          <a:off x="421907" y="2080443"/>
          <a:ext cx="770475" cy="770475"/>
        </a:xfrm>
        <a:prstGeom prst="ellipse">
          <a:avLst/>
        </a:prstGeom>
        <a:solidFill>
          <a:srgbClr val="FFFFFF"/>
        </a:solidFill>
        <a:ln w="12700" cap="flat" cmpd="sng" algn="ctr">
          <a:solidFill>
            <a:srgbClr val="43B02A">
              <a:hueOff val="0"/>
              <a:satOff val="0"/>
              <a:lumOff val="0"/>
              <a:alphaOff val="0"/>
            </a:srgbClr>
          </a:solidFill>
          <a:prstDash val="solid"/>
          <a:miter lim="800000"/>
        </a:ln>
        <a:effectLst/>
      </dgm:spPr>
    </dgm:pt>
    <dgm:pt modelId="{CE3BE37B-FD7F-40B3-85C0-65FB60FEA419}" type="pres">
      <dgm:prSet presAssocID="{D96EEEA9-F8FB-4742-B63D-B8FCEE6B1924}" presName="text_4" presStyleLbl="node1" presStyleIdx="3" presStyleCnt="4">
        <dgm:presLayoutVars>
          <dgm:bulletEnabled val="1"/>
        </dgm:presLayoutVars>
      </dgm:prSet>
      <dgm:spPr/>
    </dgm:pt>
    <dgm:pt modelId="{8BEC3543-939F-4E3B-AB8D-B02A5198B2EA}" type="pres">
      <dgm:prSet presAssocID="{D96EEEA9-F8FB-4742-B63D-B8FCEE6B1924}" presName="accent_4" presStyleCnt="0"/>
      <dgm:spPr/>
    </dgm:pt>
    <dgm:pt modelId="{B8ED00AE-EB31-48F3-A2F1-8EDDA077681C}" type="pres">
      <dgm:prSet presAssocID="{D96EEEA9-F8FB-4742-B63D-B8FCEE6B1924}" presName="accentRepeatNode" presStyleLbl="solidFgAcc1" presStyleIdx="3" presStyleCnt="4"/>
      <dgm:spPr>
        <a:xfrm>
          <a:off x="68522" y="3005173"/>
          <a:ext cx="770475" cy="770475"/>
        </a:xfrm>
        <a:prstGeom prst="ellipse">
          <a:avLst/>
        </a:prstGeom>
        <a:solidFill>
          <a:srgbClr val="FFFFFF"/>
        </a:solidFill>
        <a:ln w="12700" cap="flat" cmpd="sng" algn="ctr">
          <a:solidFill>
            <a:srgbClr val="D45D00">
              <a:hueOff val="0"/>
              <a:satOff val="0"/>
              <a:lumOff val="0"/>
              <a:alphaOff val="0"/>
            </a:srgbClr>
          </a:solidFill>
          <a:prstDash val="solid"/>
          <a:miter lim="800000"/>
        </a:ln>
        <a:effectLst/>
      </dgm:spPr>
    </dgm:pt>
  </dgm:ptLst>
  <dgm:cxnLst>
    <dgm:cxn modelId="{E4CA6520-8A40-47BD-869C-C5EAB6FA854F}" type="presOf" srcId="{1429E468-B5B4-4B05-A3B4-2E665977A789}" destId="{3BEDAB65-24AC-4C02-9056-11CA60AA0C16}" srcOrd="0" destOrd="0" presId="urn:microsoft.com/office/officeart/2008/layout/VerticalCurvedList"/>
    <dgm:cxn modelId="{9A4F502E-0E1E-4487-B956-732489080C5A}" type="presOf" srcId="{D96EEEA9-F8FB-4742-B63D-B8FCEE6B1924}" destId="{CE3BE37B-FD7F-40B3-85C0-65FB60FEA419}" srcOrd="0" destOrd="0" presId="urn:microsoft.com/office/officeart/2008/layout/VerticalCurvedList"/>
    <dgm:cxn modelId="{63D9B948-DA4C-427F-ADEC-2B44A9937D64}" type="presOf" srcId="{F3DB64CE-3520-4AFF-A960-662CA6871197}" destId="{250C7E09-A4B5-4A92-ACE9-25796097098F}" srcOrd="0" destOrd="0" presId="urn:microsoft.com/office/officeart/2008/layout/VerticalCurvedList"/>
    <dgm:cxn modelId="{2DD0FB55-D442-4B19-8B26-B20976AA6E6B}" type="presOf" srcId="{C983F1EB-C1CC-4531-AD6E-E998709C5C0C}" destId="{B3AD272B-74FD-41B0-AB1E-443D5601258E}" srcOrd="0" destOrd="0" presId="urn:microsoft.com/office/officeart/2008/layout/VerticalCurvedList"/>
    <dgm:cxn modelId="{421C1E8E-FEE4-4ADA-88EC-11147912C7D9}" srcId="{1429E468-B5B4-4B05-A3B4-2E665977A789}" destId="{C983F1EB-C1CC-4531-AD6E-E998709C5C0C}" srcOrd="1" destOrd="0" parTransId="{CB686E0A-1347-4597-96EF-828090061AB8}" sibTransId="{1F01510F-939F-4E9E-985A-722B9DE58145}"/>
    <dgm:cxn modelId="{D889E2A3-0589-40FF-926C-88AB9395611C}" type="presOf" srcId="{9E7FCB21-CC14-4EA2-A688-EA4C297A3886}" destId="{698BB6BB-9B8E-4629-8190-E2A762F71B15}" srcOrd="0" destOrd="0" presId="urn:microsoft.com/office/officeart/2008/layout/VerticalCurvedList"/>
    <dgm:cxn modelId="{F64426D1-5F0C-44E3-8C95-E8E9D76377E5}" srcId="{1429E468-B5B4-4B05-A3B4-2E665977A789}" destId="{D96EEEA9-F8FB-4742-B63D-B8FCEE6B1924}" srcOrd="3" destOrd="0" parTransId="{2EA3A535-8796-40C0-9807-A480D05A15B5}" sibTransId="{CDD68690-1361-4019-A789-852AFB083DA3}"/>
    <dgm:cxn modelId="{16663FDD-E6E1-4BDA-B45C-5DD0AB0C5EDC}" type="presOf" srcId="{0F34240B-B2CC-412A-AF8E-13670B61CB73}" destId="{D83E6D5B-03FC-4B63-B22F-5E1DBDADE8C7}" srcOrd="0" destOrd="0" presId="urn:microsoft.com/office/officeart/2008/layout/VerticalCurvedList"/>
    <dgm:cxn modelId="{FDD63CDF-9949-4DD9-AB62-70F904BB0645}" srcId="{1429E468-B5B4-4B05-A3B4-2E665977A789}" destId="{0F34240B-B2CC-412A-AF8E-13670B61CB73}" srcOrd="2" destOrd="0" parTransId="{B6AB5F1C-DC6A-4BF7-B45B-5D556A44463D}" sibTransId="{ED870FC9-34A1-400D-8987-43E649B57378}"/>
    <dgm:cxn modelId="{32D26BF0-478D-40D3-BECB-F701B43B8205}" srcId="{1429E468-B5B4-4B05-A3B4-2E665977A789}" destId="{F3DB64CE-3520-4AFF-A960-662CA6871197}" srcOrd="0" destOrd="0" parTransId="{BE43EBBC-F2D9-4E1B-8C30-7F9A6AC0FF7E}" sibTransId="{9E7FCB21-CC14-4EA2-A688-EA4C297A3886}"/>
    <dgm:cxn modelId="{75E155AD-5A6E-4589-9304-D5EF21478EE0}" type="presParOf" srcId="{3BEDAB65-24AC-4C02-9056-11CA60AA0C16}" destId="{FC16FF88-4A6B-4118-8AD9-D832BB5E3E74}" srcOrd="0" destOrd="0" presId="urn:microsoft.com/office/officeart/2008/layout/VerticalCurvedList"/>
    <dgm:cxn modelId="{5E54FE13-4200-4D43-AE60-CDDB8CBF703C}" type="presParOf" srcId="{FC16FF88-4A6B-4118-8AD9-D832BB5E3E74}" destId="{CB42CCFF-716B-4E88-BBD0-E496B807B839}" srcOrd="0" destOrd="0" presId="urn:microsoft.com/office/officeart/2008/layout/VerticalCurvedList"/>
    <dgm:cxn modelId="{823B4557-A806-42A8-B763-49DCC4E1AC38}" type="presParOf" srcId="{CB42CCFF-716B-4E88-BBD0-E496B807B839}" destId="{A61027CC-2372-4C33-8B37-E50DAEF103CC}" srcOrd="0" destOrd="0" presId="urn:microsoft.com/office/officeart/2008/layout/VerticalCurvedList"/>
    <dgm:cxn modelId="{E4D159EA-65AF-4F78-85F3-124EF40B2EE0}" type="presParOf" srcId="{CB42CCFF-716B-4E88-BBD0-E496B807B839}" destId="{698BB6BB-9B8E-4629-8190-E2A762F71B15}" srcOrd="1" destOrd="0" presId="urn:microsoft.com/office/officeart/2008/layout/VerticalCurvedList"/>
    <dgm:cxn modelId="{FF6D32D0-3A65-4B95-B2BF-736924094BAE}" type="presParOf" srcId="{CB42CCFF-716B-4E88-BBD0-E496B807B839}" destId="{8F76519A-4302-49F5-A578-2A7ABE12BC9C}" srcOrd="2" destOrd="0" presId="urn:microsoft.com/office/officeart/2008/layout/VerticalCurvedList"/>
    <dgm:cxn modelId="{DED7AD85-AFB2-4D36-9068-31CBB162E755}" type="presParOf" srcId="{CB42CCFF-716B-4E88-BBD0-E496B807B839}" destId="{29DEDB38-76C5-4864-B552-CE78242F270D}" srcOrd="3" destOrd="0" presId="urn:microsoft.com/office/officeart/2008/layout/VerticalCurvedList"/>
    <dgm:cxn modelId="{B6782BC0-1161-46FB-888F-ADAC745773BB}" type="presParOf" srcId="{FC16FF88-4A6B-4118-8AD9-D832BB5E3E74}" destId="{250C7E09-A4B5-4A92-ACE9-25796097098F}" srcOrd="1" destOrd="0" presId="urn:microsoft.com/office/officeart/2008/layout/VerticalCurvedList"/>
    <dgm:cxn modelId="{46A42D37-AA48-4F75-8FF2-A4AA1FA000D7}" type="presParOf" srcId="{FC16FF88-4A6B-4118-8AD9-D832BB5E3E74}" destId="{583C17F7-6DFE-44DD-92D8-10474399E534}" srcOrd="2" destOrd="0" presId="urn:microsoft.com/office/officeart/2008/layout/VerticalCurvedList"/>
    <dgm:cxn modelId="{E79094A7-867E-44EA-9B6E-EE3338FC549C}" type="presParOf" srcId="{583C17F7-6DFE-44DD-92D8-10474399E534}" destId="{2D19BD86-BF78-4279-A1F8-CEDAE1B45050}" srcOrd="0" destOrd="0" presId="urn:microsoft.com/office/officeart/2008/layout/VerticalCurvedList"/>
    <dgm:cxn modelId="{30D8F09B-B987-4A71-A452-AC6F73D70432}" type="presParOf" srcId="{FC16FF88-4A6B-4118-8AD9-D832BB5E3E74}" destId="{B3AD272B-74FD-41B0-AB1E-443D5601258E}" srcOrd="3" destOrd="0" presId="urn:microsoft.com/office/officeart/2008/layout/VerticalCurvedList"/>
    <dgm:cxn modelId="{7B119894-93BD-4966-A923-33E901644038}" type="presParOf" srcId="{FC16FF88-4A6B-4118-8AD9-D832BB5E3E74}" destId="{CE8C35A1-66D2-46BB-A42D-F5BFDE1CB34F}" srcOrd="4" destOrd="0" presId="urn:microsoft.com/office/officeart/2008/layout/VerticalCurvedList"/>
    <dgm:cxn modelId="{69AF09B8-48FC-4474-A874-66C681757EE5}" type="presParOf" srcId="{CE8C35A1-66D2-46BB-A42D-F5BFDE1CB34F}" destId="{4946FEE3-DDCC-4393-BD54-073DF6D4170B}" srcOrd="0" destOrd="0" presId="urn:microsoft.com/office/officeart/2008/layout/VerticalCurvedList"/>
    <dgm:cxn modelId="{53791C4D-6766-491C-9FA3-FC651506350E}" type="presParOf" srcId="{FC16FF88-4A6B-4118-8AD9-D832BB5E3E74}" destId="{D83E6D5B-03FC-4B63-B22F-5E1DBDADE8C7}" srcOrd="5" destOrd="0" presId="urn:microsoft.com/office/officeart/2008/layout/VerticalCurvedList"/>
    <dgm:cxn modelId="{2B7DBD96-3942-4FB7-8188-D6804AB8DD9A}" type="presParOf" srcId="{FC16FF88-4A6B-4118-8AD9-D832BB5E3E74}" destId="{9EBADF24-6E8D-4599-BEBA-F94825F9A8A1}" srcOrd="6" destOrd="0" presId="urn:microsoft.com/office/officeart/2008/layout/VerticalCurvedList"/>
    <dgm:cxn modelId="{046DDCAF-B65A-4148-80A5-DFDCA1FF5965}" type="presParOf" srcId="{9EBADF24-6E8D-4599-BEBA-F94825F9A8A1}" destId="{FEBBB76F-B8BE-4E0D-866B-3CBF48BDCAFB}" srcOrd="0" destOrd="0" presId="urn:microsoft.com/office/officeart/2008/layout/VerticalCurvedList"/>
    <dgm:cxn modelId="{8121C06C-40B2-41A6-BCBC-E4F4D4722B46}" type="presParOf" srcId="{FC16FF88-4A6B-4118-8AD9-D832BB5E3E74}" destId="{CE3BE37B-FD7F-40B3-85C0-65FB60FEA419}" srcOrd="7" destOrd="0" presId="urn:microsoft.com/office/officeart/2008/layout/VerticalCurvedList"/>
    <dgm:cxn modelId="{C0929302-6788-499F-8CB1-B8221F214E85}" type="presParOf" srcId="{FC16FF88-4A6B-4118-8AD9-D832BB5E3E74}" destId="{8BEC3543-939F-4E3B-AB8D-B02A5198B2EA}" srcOrd="8" destOrd="0" presId="urn:microsoft.com/office/officeart/2008/layout/VerticalCurvedList"/>
    <dgm:cxn modelId="{F615BE7F-875B-4314-BD24-55D21AF3069B}" type="presParOf" srcId="{8BEC3543-939F-4E3B-AB8D-B02A5198B2EA}" destId="{B8ED00AE-EB31-48F3-A2F1-8EDDA077681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724E5B5-8EA5-42C7-9EB8-E3D60838F71B}"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BE565D1F-8091-4DF3-BCF2-46A552B84DD3}">
      <dgm:prSet custT="1"/>
      <dgm:spPr/>
      <dgm:t>
        <a:bodyPr/>
        <a:lstStyle/>
        <a:p>
          <a:pPr>
            <a:lnSpc>
              <a:spcPct val="100000"/>
            </a:lnSpc>
            <a:defRPr cap="all"/>
          </a:pPr>
          <a:r>
            <a:rPr lang="en-GB" sz="1800" b="0" cap="none" dirty="0"/>
            <a:t>Regulator leadership, culture and workforce knowledge</a:t>
          </a:r>
          <a:endParaRPr lang="en-US" sz="1800" b="0" cap="none" dirty="0"/>
        </a:p>
      </dgm:t>
    </dgm:pt>
    <dgm:pt modelId="{FB3E6FCC-9D79-4A2D-9657-F7858FA15357}" type="parTrans" cxnId="{AED78AF8-40E8-4574-BC15-2B036E799078}">
      <dgm:prSet/>
      <dgm:spPr/>
      <dgm:t>
        <a:bodyPr/>
        <a:lstStyle/>
        <a:p>
          <a:endParaRPr lang="en-US"/>
        </a:p>
      </dgm:t>
    </dgm:pt>
    <dgm:pt modelId="{BA059BCA-437D-49CF-B8AC-6F24F87680A1}" type="sibTrans" cxnId="{AED78AF8-40E8-4574-BC15-2B036E799078}">
      <dgm:prSet/>
      <dgm:spPr/>
      <dgm:t>
        <a:bodyPr/>
        <a:lstStyle/>
        <a:p>
          <a:endParaRPr lang="en-US"/>
        </a:p>
      </dgm:t>
    </dgm:pt>
    <dgm:pt modelId="{F44B1BDF-F6D4-4C79-8F71-306EC9DBB9D9}">
      <dgm:prSet custT="1"/>
      <dgm:spPr/>
      <dgm:t>
        <a:bodyPr/>
        <a:lstStyle/>
        <a:p>
          <a:pPr>
            <a:lnSpc>
              <a:spcPct val="100000"/>
            </a:lnSpc>
            <a:defRPr cap="all"/>
          </a:pPr>
          <a:r>
            <a:rPr lang="en-GB" sz="1800" b="0" cap="none"/>
            <a:t>Collaboration and engagement</a:t>
          </a:r>
          <a:endParaRPr lang="en-US" sz="1800" b="0" cap="none"/>
        </a:p>
      </dgm:t>
    </dgm:pt>
    <dgm:pt modelId="{974DF494-7439-4E3D-90AB-45835E4A5756}" type="parTrans" cxnId="{08535AB0-8D28-44AA-9A11-8B857F9C7A3B}">
      <dgm:prSet/>
      <dgm:spPr/>
      <dgm:t>
        <a:bodyPr/>
        <a:lstStyle/>
        <a:p>
          <a:endParaRPr lang="en-US"/>
        </a:p>
      </dgm:t>
    </dgm:pt>
    <dgm:pt modelId="{2D2CB14C-4DE5-4ADF-9E43-E88568AD7916}" type="sibTrans" cxnId="{08535AB0-8D28-44AA-9A11-8B857F9C7A3B}">
      <dgm:prSet/>
      <dgm:spPr/>
      <dgm:t>
        <a:bodyPr/>
        <a:lstStyle/>
        <a:p>
          <a:endParaRPr lang="en-US"/>
        </a:p>
      </dgm:t>
    </dgm:pt>
    <dgm:pt modelId="{16A04B73-7499-4BD5-A916-1E7318CAA924}">
      <dgm:prSet custT="1"/>
      <dgm:spPr/>
      <dgm:t>
        <a:bodyPr/>
        <a:lstStyle/>
        <a:p>
          <a:pPr>
            <a:lnSpc>
              <a:spcPct val="100000"/>
            </a:lnSpc>
            <a:defRPr cap="all"/>
          </a:pPr>
          <a:r>
            <a:rPr lang="en-GB" sz="1800" b="0" cap="none"/>
            <a:t>Capacity and resourcing</a:t>
          </a:r>
          <a:endParaRPr lang="en-US" sz="1800" b="0" cap="none"/>
        </a:p>
      </dgm:t>
    </dgm:pt>
    <dgm:pt modelId="{0D84244D-A8B3-4947-BD40-91313FA2C673}" type="parTrans" cxnId="{9748D44A-DA7C-436C-841C-74EAEFEA0A00}">
      <dgm:prSet/>
      <dgm:spPr/>
      <dgm:t>
        <a:bodyPr/>
        <a:lstStyle/>
        <a:p>
          <a:endParaRPr lang="en-US"/>
        </a:p>
      </dgm:t>
    </dgm:pt>
    <dgm:pt modelId="{F056F613-94EE-41A1-9BE0-68482483F8BF}" type="sibTrans" cxnId="{9748D44A-DA7C-436C-841C-74EAEFEA0A00}">
      <dgm:prSet/>
      <dgm:spPr/>
      <dgm:t>
        <a:bodyPr/>
        <a:lstStyle/>
        <a:p>
          <a:endParaRPr lang="en-US"/>
        </a:p>
      </dgm:t>
    </dgm:pt>
    <dgm:pt modelId="{DB5A1053-AB3C-4308-8021-A51D8BB91778}">
      <dgm:prSet custT="1"/>
      <dgm:spPr/>
      <dgm:t>
        <a:bodyPr/>
        <a:lstStyle/>
        <a:p>
          <a:pPr>
            <a:lnSpc>
              <a:spcPct val="100000"/>
            </a:lnSpc>
            <a:defRPr cap="all"/>
          </a:pPr>
          <a:r>
            <a:rPr lang="en-GB" sz="1800" b="0" cap="none"/>
            <a:t>Quality and availability of data</a:t>
          </a:r>
          <a:endParaRPr lang="en-US" sz="1800" b="0" cap="none"/>
        </a:p>
      </dgm:t>
    </dgm:pt>
    <dgm:pt modelId="{F72CE514-F0B1-4E07-8ED2-C44A11A7BA18}" type="parTrans" cxnId="{D29B8BF5-FD7C-4094-B82E-93E81B574473}">
      <dgm:prSet/>
      <dgm:spPr/>
      <dgm:t>
        <a:bodyPr/>
        <a:lstStyle/>
        <a:p>
          <a:endParaRPr lang="en-US"/>
        </a:p>
      </dgm:t>
    </dgm:pt>
    <dgm:pt modelId="{F5BFF486-7955-4280-89DC-40660EF90D00}" type="sibTrans" cxnId="{D29B8BF5-FD7C-4094-B82E-93E81B574473}">
      <dgm:prSet/>
      <dgm:spPr/>
      <dgm:t>
        <a:bodyPr/>
        <a:lstStyle/>
        <a:p>
          <a:endParaRPr lang="en-US"/>
        </a:p>
      </dgm:t>
    </dgm:pt>
    <dgm:pt modelId="{51F3BFE5-C46B-4F2A-978B-E95C5BED606C}" type="pres">
      <dgm:prSet presAssocID="{B724E5B5-8EA5-42C7-9EB8-E3D60838F71B}" presName="root" presStyleCnt="0">
        <dgm:presLayoutVars>
          <dgm:dir/>
          <dgm:resizeHandles val="exact"/>
        </dgm:presLayoutVars>
      </dgm:prSet>
      <dgm:spPr/>
    </dgm:pt>
    <dgm:pt modelId="{B2165CFE-AF0D-4D68-A3CC-021A16F7CDAA}" type="pres">
      <dgm:prSet presAssocID="{BE565D1F-8091-4DF3-BCF2-46A552B84DD3}" presName="compNode" presStyleCnt="0"/>
      <dgm:spPr/>
    </dgm:pt>
    <dgm:pt modelId="{93AC0347-DE49-4204-9DA6-505FD022C5A7}" type="pres">
      <dgm:prSet presAssocID="{BE565D1F-8091-4DF3-BCF2-46A552B84DD3}" presName="iconBgRect" presStyleLbl="bgShp" presStyleIdx="0" presStyleCnt="4" custScaleX="169426" custScaleY="147882"/>
      <dgm:spPr>
        <a:solidFill>
          <a:srgbClr val="FED3CE"/>
        </a:solidFill>
      </dgm:spPr>
    </dgm:pt>
    <dgm:pt modelId="{AEC79837-D617-462E-A8CA-A1EC46FF0D57}" type="pres">
      <dgm:prSet presAssocID="{BE565D1F-8091-4DF3-BCF2-46A552B84DD3}" presName="iconRect" presStyleLbl="node1" presStyleIdx="0" presStyleCnt="4" custScaleX="133379" custScaleY="1311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8CA6899-0B76-496D-BDC5-13808D74A44B}" type="pres">
      <dgm:prSet presAssocID="{BE565D1F-8091-4DF3-BCF2-46A552B84DD3}" presName="spaceRect" presStyleCnt="0"/>
      <dgm:spPr/>
    </dgm:pt>
    <dgm:pt modelId="{71B59679-8A2E-471E-AE83-DFDCFB3CA1F9}" type="pres">
      <dgm:prSet presAssocID="{BE565D1F-8091-4DF3-BCF2-46A552B84DD3}" presName="textRect" presStyleLbl="revTx" presStyleIdx="0" presStyleCnt="4">
        <dgm:presLayoutVars>
          <dgm:chMax val="1"/>
          <dgm:chPref val="1"/>
        </dgm:presLayoutVars>
      </dgm:prSet>
      <dgm:spPr/>
    </dgm:pt>
    <dgm:pt modelId="{1814683F-7FB8-4156-A889-DD2DFC3A303F}" type="pres">
      <dgm:prSet presAssocID="{BA059BCA-437D-49CF-B8AC-6F24F87680A1}" presName="sibTrans" presStyleCnt="0"/>
      <dgm:spPr/>
    </dgm:pt>
    <dgm:pt modelId="{92E34B97-2D06-494E-AF74-5B9042C860BB}" type="pres">
      <dgm:prSet presAssocID="{F44B1BDF-F6D4-4C79-8F71-306EC9DBB9D9}" presName="compNode" presStyleCnt="0"/>
      <dgm:spPr/>
    </dgm:pt>
    <dgm:pt modelId="{77769219-D782-4612-AD75-6882CE9EC1A5}" type="pres">
      <dgm:prSet presAssocID="{F44B1BDF-F6D4-4C79-8F71-306EC9DBB9D9}" presName="iconBgRect" presStyleLbl="bgShp" presStyleIdx="1" presStyleCnt="4"/>
      <dgm:spPr>
        <a:solidFill>
          <a:srgbClr val="AFCAFF"/>
        </a:solidFill>
      </dgm:spPr>
    </dgm:pt>
    <dgm:pt modelId="{46C412BA-9F3E-46B6-AF2F-BDEB8E5CEF6D}" type="pres">
      <dgm:prSet presAssocID="{F44B1BDF-F6D4-4C79-8F71-306EC9DBB9D9}" presName="iconRect" presStyleLbl="node1" presStyleIdx="1" presStyleCnt="4" custScaleX="357062" custScaleY="2874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466BC8B-F691-47BC-B2EA-7489285D3CA8}" type="pres">
      <dgm:prSet presAssocID="{F44B1BDF-F6D4-4C79-8F71-306EC9DBB9D9}" presName="spaceRect" presStyleCnt="0"/>
      <dgm:spPr/>
    </dgm:pt>
    <dgm:pt modelId="{44773FB3-43BF-46C1-B896-D2E63BD0B138}" type="pres">
      <dgm:prSet presAssocID="{F44B1BDF-F6D4-4C79-8F71-306EC9DBB9D9}" presName="textRect" presStyleLbl="revTx" presStyleIdx="1" presStyleCnt="4">
        <dgm:presLayoutVars>
          <dgm:chMax val="1"/>
          <dgm:chPref val="1"/>
        </dgm:presLayoutVars>
      </dgm:prSet>
      <dgm:spPr/>
    </dgm:pt>
    <dgm:pt modelId="{0C500B52-A03C-4FAF-9E41-7FCA6C2E797F}" type="pres">
      <dgm:prSet presAssocID="{2D2CB14C-4DE5-4ADF-9E43-E88568AD7916}" presName="sibTrans" presStyleCnt="0"/>
      <dgm:spPr/>
    </dgm:pt>
    <dgm:pt modelId="{E09B01E3-28DE-458A-AC71-0CD6EAAAA67C}" type="pres">
      <dgm:prSet presAssocID="{16A04B73-7499-4BD5-A916-1E7318CAA924}" presName="compNode" presStyleCnt="0"/>
      <dgm:spPr/>
    </dgm:pt>
    <dgm:pt modelId="{CAE652B4-4636-448D-B282-8E76A6A156E4}" type="pres">
      <dgm:prSet presAssocID="{16A04B73-7499-4BD5-A916-1E7318CAA924}" presName="iconBgRect" presStyleLbl="bgShp" presStyleIdx="2" presStyleCnt="4" custScaleX="173406" custScaleY="136610"/>
      <dgm:spPr>
        <a:solidFill>
          <a:srgbClr val="C5FFC5"/>
        </a:solidFill>
      </dgm:spPr>
    </dgm:pt>
    <dgm:pt modelId="{431F1BA7-18F8-40B7-A77C-A368B71B6668}" type="pres">
      <dgm:prSet presAssocID="{16A04B73-7499-4BD5-A916-1E7318CAA924}" presName="iconRect" presStyleLbl="node1" presStyleIdx="2" presStyleCnt="4" custScaleX="133379" custScaleY="1311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B6379DC-4DC2-4094-9F57-E81CF7674255}" type="pres">
      <dgm:prSet presAssocID="{16A04B73-7499-4BD5-A916-1E7318CAA924}" presName="spaceRect" presStyleCnt="0"/>
      <dgm:spPr/>
    </dgm:pt>
    <dgm:pt modelId="{8D7E9FD7-7D0A-4FC9-B444-33E8B3CEA54C}" type="pres">
      <dgm:prSet presAssocID="{16A04B73-7499-4BD5-A916-1E7318CAA924}" presName="textRect" presStyleLbl="revTx" presStyleIdx="2" presStyleCnt="4">
        <dgm:presLayoutVars>
          <dgm:chMax val="1"/>
          <dgm:chPref val="1"/>
        </dgm:presLayoutVars>
      </dgm:prSet>
      <dgm:spPr/>
    </dgm:pt>
    <dgm:pt modelId="{E47CE9EF-A942-4772-AD5B-DFEC5F796898}" type="pres">
      <dgm:prSet presAssocID="{F056F613-94EE-41A1-9BE0-68482483F8BF}" presName="sibTrans" presStyleCnt="0"/>
      <dgm:spPr/>
    </dgm:pt>
    <dgm:pt modelId="{65FBEDF7-44B4-4602-BDCB-226C6D125218}" type="pres">
      <dgm:prSet presAssocID="{DB5A1053-AB3C-4308-8021-A51D8BB91778}" presName="compNode" presStyleCnt="0"/>
      <dgm:spPr/>
    </dgm:pt>
    <dgm:pt modelId="{0ADC4E5A-6339-4BE9-8B63-5FF2E48D526A}" type="pres">
      <dgm:prSet presAssocID="{DB5A1053-AB3C-4308-8021-A51D8BB91778}" presName="iconBgRect" presStyleLbl="bgShp" presStyleIdx="3" presStyleCnt="4"/>
      <dgm:spPr>
        <a:solidFill>
          <a:srgbClr val="FFD8BD"/>
        </a:solidFill>
      </dgm:spPr>
    </dgm:pt>
    <dgm:pt modelId="{5E1FD11A-6D5C-43BD-9AC6-FC8ED8B6CCA6}" type="pres">
      <dgm:prSet presAssocID="{DB5A1053-AB3C-4308-8021-A51D8BB91778}" presName="iconRect" presStyleLbl="node1" presStyleIdx="3" presStyleCnt="4" custScaleX="322214" custScaleY="28153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8CE41420-D6A7-482E-ABBD-9B8AF5197F63}" type="pres">
      <dgm:prSet presAssocID="{DB5A1053-AB3C-4308-8021-A51D8BB91778}" presName="spaceRect" presStyleCnt="0"/>
      <dgm:spPr/>
    </dgm:pt>
    <dgm:pt modelId="{218FA7EE-F5BA-4ACA-BC34-04EF8D4D95B7}" type="pres">
      <dgm:prSet presAssocID="{DB5A1053-AB3C-4308-8021-A51D8BB91778}" presName="textRect" presStyleLbl="revTx" presStyleIdx="3" presStyleCnt="4">
        <dgm:presLayoutVars>
          <dgm:chMax val="1"/>
          <dgm:chPref val="1"/>
        </dgm:presLayoutVars>
      </dgm:prSet>
      <dgm:spPr/>
    </dgm:pt>
  </dgm:ptLst>
  <dgm:cxnLst>
    <dgm:cxn modelId="{E1A6DB10-D103-4102-B583-C62138ED766E}" type="presOf" srcId="{B724E5B5-8EA5-42C7-9EB8-E3D60838F71B}" destId="{51F3BFE5-C46B-4F2A-978B-E95C5BED606C}" srcOrd="0" destOrd="0" presId="urn:microsoft.com/office/officeart/2018/5/layout/IconCircleLabelList"/>
    <dgm:cxn modelId="{9748D44A-DA7C-436C-841C-74EAEFEA0A00}" srcId="{B724E5B5-8EA5-42C7-9EB8-E3D60838F71B}" destId="{16A04B73-7499-4BD5-A916-1E7318CAA924}" srcOrd="2" destOrd="0" parTransId="{0D84244D-A8B3-4947-BD40-91313FA2C673}" sibTransId="{F056F613-94EE-41A1-9BE0-68482483F8BF}"/>
    <dgm:cxn modelId="{E247DC4D-5B89-4A32-8F7A-08C49D317DDF}" type="presOf" srcId="{16A04B73-7499-4BD5-A916-1E7318CAA924}" destId="{8D7E9FD7-7D0A-4FC9-B444-33E8B3CEA54C}" srcOrd="0" destOrd="0" presId="urn:microsoft.com/office/officeart/2018/5/layout/IconCircleLabelList"/>
    <dgm:cxn modelId="{B69C2572-8448-426D-A444-791B13D42419}" type="presOf" srcId="{DB5A1053-AB3C-4308-8021-A51D8BB91778}" destId="{218FA7EE-F5BA-4ACA-BC34-04EF8D4D95B7}" srcOrd="0" destOrd="0" presId="urn:microsoft.com/office/officeart/2018/5/layout/IconCircleLabelList"/>
    <dgm:cxn modelId="{AC383053-780D-4B78-ACFF-2957B8AC0B62}" type="presOf" srcId="{F44B1BDF-F6D4-4C79-8F71-306EC9DBB9D9}" destId="{44773FB3-43BF-46C1-B896-D2E63BD0B138}" srcOrd="0" destOrd="0" presId="urn:microsoft.com/office/officeart/2018/5/layout/IconCircleLabelList"/>
    <dgm:cxn modelId="{08535AB0-8D28-44AA-9A11-8B857F9C7A3B}" srcId="{B724E5B5-8EA5-42C7-9EB8-E3D60838F71B}" destId="{F44B1BDF-F6D4-4C79-8F71-306EC9DBB9D9}" srcOrd="1" destOrd="0" parTransId="{974DF494-7439-4E3D-90AB-45835E4A5756}" sibTransId="{2D2CB14C-4DE5-4ADF-9E43-E88568AD7916}"/>
    <dgm:cxn modelId="{6E67B7D7-0B00-46F0-A8BE-094371D2DD6A}" type="presOf" srcId="{BE565D1F-8091-4DF3-BCF2-46A552B84DD3}" destId="{71B59679-8A2E-471E-AE83-DFDCFB3CA1F9}" srcOrd="0" destOrd="0" presId="urn:microsoft.com/office/officeart/2018/5/layout/IconCircleLabelList"/>
    <dgm:cxn modelId="{D29B8BF5-FD7C-4094-B82E-93E81B574473}" srcId="{B724E5B5-8EA5-42C7-9EB8-E3D60838F71B}" destId="{DB5A1053-AB3C-4308-8021-A51D8BB91778}" srcOrd="3" destOrd="0" parTransId="{F72CE514-F0B1-4E07-8ED2-C44A11A7BA18}" sibTransId="{F5BFF486-7955-4280-89DC-40660EF90D00}"/>
    <dgm:cxn modelId="{AED78AF8-40E8-4574-BC15-2B036E799078}" srcId="{B724E5B5-8EA5-42C7-9EB8-E3D60838F71B}" destId="{BE565D1F-8091-4DF3-BCF2-46A552B84DD3}" srcOrd="0" destOrd="0" parTransId="{FB3E6FCC-9D79-4A2D-9657-F7858FA15357}" sibTransId="{BA059BCA-437D-49CF-B8AC-6F24F87680A1}"/>
    <dgm:cxn modelId="{5DA462D2-4A9D-4B98-B054-C52C7BB490F0}" type="presParOf" srcId="{51F3BFE5-C46B-4F2A-978B-E95C5BED606C}" destId="{B2165CFE-AF0D-4D68-A3CC-021A16F7CDAA}" srcOrd="0" destOrd="0" presId="urn:microsoft.com/office/officeart/2018/5/layout/IconCircleLabelList"/>
    <dgm:cxn modelId="{87784DBE-AE33-42C1-AB4A-A164E1C6C604}" type="presParOf" srcId="{B2165CFE-AF0D-4D68-A3CC-021A16F7CDAA}" destId="{93AC0347-DE49-4204-9DA6-505FD022C5A7}" srcOrd="0" destOrd="0" presId="urn:microsoft.com/office/officeart/2018/5/layout/IconCircleLabelList"/>
    <dgm:cxn modelId="{27AF0A16-8AE8-44FA-92D8-732303A7C4F8}" type="presParOf" srcId="{B2165CFE-AF0D-4D68-A3CC-021A16F7CDAA}" destId="{AEC79837-D617-462E-A8CA-A1EC46FF0D57}" srcOrd="1" destOrd="0" presId="urn:microsoft.com/office/officeart/2018/5/layout/IconCircleLabelList"/>
    <dgm:cxn modelId="{72C4DA5C-CED2-4A98-954F-3A439D4D680A}" type="presParOf" srcId="{B2165CFE-AF0D-4D68-A3CC-021A16F7CDAA}" destId="{C8CA6899-0B76-496D-BDC5-13808D74A44B}" srcOrd="2" destOrd="0" presId="urn:microsoft.com/office/officeart/2018/5/layout/IconCircleLabelList"/>
    <dgm:cxn modelId="{C93D992A-C06F-4BB8-901F-2931069B8A92}" type="presParOf" srcId="{B2165CFE-AF0D-4D68-A3CC-021A16F7CDAA}" destId="{71B59679-8A2E-471E-AE83-DFDCFB3CA1F9}" srcOrd="3" destOrd="0" presId="urn:microsoft.com/office/officeart/2018/5/layout/IconCircleLabelList"/>
    <dgm:cxn modelId="{E4B70D7A-E8D8-4AEE-9B8E-CBBA6B7507E5}" type="presParOf" srcId="{51F3BFE5-C46B-4F2A-978B-E95C5BED606C}" destId="{1814683F-7FB8-4156-A889-DD2DFC3A303F}" srcOrd="1" destOrd="0" presId="urn:microsoft.com/office/officeart/2018/5/layout/IconCircleLabelList"/>
    <dgm:cxn modelId="{69559DA6-F0D1-4593-9E6C-36A831281934}" type="presParOf" srcId="{51F3BFE5-C46B-4F2A-978B-E95C5BED606C}" destId="{92E34B97-2D06-494E-AF74-5B9042C860BB}" srcOrd="2" destOrd="0" presId="urn:microsoft.com/office/officeart/2018/5/layout/IconCircleLabelList"/>
    <dgm:cxn modelId="{1115AEB5-806E-44B0-AA06-2B9D1BF3CBCE}" type="presParOf" srcId="{92E34B97-2D06-494E-AF74-5B9042C860BB}" destId="{77769219-D782-4612-AD75-6882CE9EC1A5}" srcOrd="0" destOrd="0" presId="urn:microsoft.com/office/officeart/2018/5/layout/IconCircleLabelList"/>
    <dgm:cxn modelId="{3FE424B0-EC30-433B-B108-37B401509CCB}" type="presParOf" srcId="{92E34B97-2D06-494E-AF74-5B9042C860BB}" destId="{46C412BA-9F3E-46B6-AF2F-BDEB8E5CEF6D}" srcOrd="1" destOrd="0" presId="urn:microsoft.com/office/officeart/2018/5/layout/IconCircleLabelList"/>
    <dgm:cxn modelId="{BDA67666-68E4-4500-AEB6-BB37744D3CAF}" type="presParOf" srcId="{92E34B97-2D06-494E-AF74-5B9042C860BB}" destId="{0466BC8B-F691-47BC-B2EA-7489285D3CA8}" srcOrd="2" destOrd="0" presId="urn:microsoft.com/office/officeart/2018/5/layout/IconCircleLabelList"/>
    <dgm:cxn modelId="{F8DEB7F4-08F7-4F05-B368-476D44F5808A}" type="presParOf" srcId="{92E34B97-2D06-494E-AF74-5B9042C860BB}" destId="{44773FB3-43BF-46C1-B896-D2E63BD0B138}" srcOrd="3" destOrd="0" presId="urn:microsoft.com/office/officeart/2018/5/layout/IconCircleLabelList"/>
    <dgm:cxn modelId="{1A704CA2-83DA-49B3-B99B-ED8AA23620F8}" type="presParOf" srcId="{51F3BFE5-C46B-4F2A-978B-E95C5BED606C}" destId="{0C500B52-A03C-4FAF-9E41-7FCA6C2E797F}" srcOrd="3" destOrd="0" presId="urn:microsoft.com/office/officeart/2018/5/layout/IconCircleLabelList"/>
    <dgm:cxn modelId="{C53EA632-7AF9-489C-B84F-37FC64F89B1F}" type="presParOf" srcId="{51F3BFE5-C46B-4F2A-978B-E95C5BED606C}" destId="{E09B01E3-28DE-458A-AC71-0CD6EAAAA67C}" srcOrd="4" destOrd="0" presId="urn:microsoft.com/office/officeart/2018/5/layout/IconCircleLabelList"/>
    <dgm:cxn modelId="{7F84A926-48C4-4C08-9873-083369806911}" type="presParOf" srcId="{E09B01E3-28DE-458A-AC71-0CD6EAAAA67C}" destId="{CAE652B4-4636-448D-B282-8E76A6A156E4}" srcOrd="0" destOrd="0" presId="urn:microsoft.com/office/officeart/2018/5/layout/IconCircleLabelList"/>
    <dgm:cxn modelId="{ED8C7213-7FD8-42CB-9C6D-690AA3308377}" type="presParOf" srcId="{E09B01E3-28DE-458A-AC71-0CD6EAAAA67C}" destId="{431F1BA7-18F8-40B7-A77C-A368B71B6668}" srcOrd="1" destOrd="0" presId="urn:microsoft.com/office/officeart/2018/5/layout/IconCircleLabelList"/>
    <dgm:cxn modelId="{D9FF15F8-F3E0-4429-A53F-62699F049166}" type="presParOf" srcId="{E09B01E3-28DE-458A-AC71-0CD6EAAAA67C}" destId="{8B6379DC-4DC2-4094-9F57-E81CF7674255}" srcOrd="2" destOrd="0" presId="urn:microsoft.com/office/officeart/2018/5/layout/IconCircleLabelList"/>
    <dgm:cxn modelId="{7256E454-7FF9-408E-9DC8-2BA8EEAD471D}" type="presParOf" srcId="{E09B01E3-28DE-458A-AC71-0CD6EAAAA67C}" destId="{8D7E9FD7-7D0A-4FC9-B444-33E8B3CEA54C}" srcOrd="3" destOrd="0" presId="urn:microsoft.com/office/officeart/2018/5/layout/IconCircleLabelList"/>
    <dgm:cxn modelId="{822C8505-9CA0-4EB9-9593-474924ED73A3}" type="presParOf" srcId="{51F3BFE5-C46B-4F2A-978B-E95C5BED606C}" destId="{E47CE9EF-A942-4772-AD5B-DFEC5F796898}" srcOrd="5" destOrd="0" presId="urn:microsoft.com/office/officeart/2018/5/layout/IconCircleLabelList"/>
    <dgm:cxn modelId="{E1029FFE-EAB6-4B82-A339-0F86A41DE5F4}" type="presParOf" srcId="{51F3BFE5-C46B-4F2A-978B-E95C5BED606C}" destId="{65FBEDF7-44B4-4602-BDCB-226C6D125218}" srcOrd="6" destOrd="0" presId="urn:microsoft.com/office/officeart/2018/5/layout/IconCircleLabelList"/>
    <dgm:cxn modelId="{88D928FA-1AF2-4CA9-8B20-B4A1BAF428A0}" type="presParOf" srcId="{65FBEDF7-44B4-4602-BDCB-226C6D125218}" destId="{0ADC4E5A-6339-4BE9-8B63-5FF2E48D526A}" srcOrd="0" destOrd="0" presId="urn:microsoft.com/office/officeart/2018/5/layout/IconCircleLabelList"/>
    <dgm:cxn modelId="{066A9424-43A9-4F24-961F-06B1A41E6F23}" type="presParOf" srcId="{65FBEDF7-44B4-4602-BDCB-226C6D125218}" destId="{5E1FD11A-6D5C-43BD-9AC6-FC8ED8B6CCA6}" srcOrd="1" destOrd="0" presId="urn:microsoft.com/office/officeart/2018/5/layout/IconCircleLabelList"/>
    <dgm:cxn modelId="{B4952665-03B5-414E-82C9-BD1152DEE69C}" type="presParOf" srcId="{65FBEDF7-44B4-4602-BDCB-226C6D125218}" destId="{8CE41420-D6A7-482E-ABBD-9B8AF5197F63}" srcOrd="2" destOrd="0" presId="urn:microsoft.com/office/officeart/2018/5/layout/IconCircleLabelList"/>
    <dgm:cxn modelId="{86C6CA2E-FD39-46A8-9690-411A939C132A}" type="presParOf" srcId="{65FBEDF7-44B4-4602-BDCB-226C6D125218}" destId="{218FA7EE-F5BA-4ACA-BC34-04EF8D4D95B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ACD57-9C95-4B4C-ACE9-D3B29A622CA0}" type="doc">
      <dgm:prSet loTypeId="urn:microsoft.com/office/officeart/2005/8/layout/pyramid1" loCatId="pyramid" qsTypeId="urn:microsoft.com/office/officeart/2005/8/quickstyle/3d5" qsCatId="3D" csTypeId="urn:microsoft.com/office/officeart/2005/8/colors/colorful2" csCatId="colorful" phldr="1"/>
      <dgm:spPr/>
    </dgm:pt>
    <dgm:pt modelId="{F4DF5377-1BA1-4149-A6C2-EAE1B7190674}">
      <dgm:prSet phldrT="[Text]" custT="1"/>
      <dgm:spPr>
        <a:solidFill>
          <a:srgbClr val="F2EACB"/>
        </a:solidFill>
      </dgm:spPr>
      <dgm:t>
        <a:bodyPr/>
        <a:lstStyle/>
        <a:p>
          <a:r>
            <a:rPr lang="en-US" sz="1600" b="1"/>
            <a:t>5 Key Questions</a:t>
          </a:r>
          <a:endParaRPr lang="en-GB" sz="1600" b="1"/>
        </a:p>
      </dgm:t>
    </dgm:pt>
    <dgm:pt modelId="{BD822416-CA69-4DDF-87B2-BED1535AC5C1}" type="parTrans" cxnId="{9D283DAA-970D-4EEC-B2B3-B7E5EA30F283}">
      <dgm:prSet/>
      <dgm:spPr/>
      <dgm:t>
        <a:bodyPr/>
        <a:lstStyle/>
        <a:p>
          <a:endParaRPr lang="en-GB" sz="1600"/>
        </a:p>
      </dgm:t>
    </dgm:pt>
    <dgm:pt modelId="{51DE85BD-12A2-402E-9692-6B29EAFC7577}" type="sibTrans" cxnId="{9D283DAA-970D-4EEC-B2B3-B7E5EA30F283}">
      <dgm:prSet/>
      <dgm:spPr/>
      <dgm:t>
        <a:bodyPr/>
        <a:lstStyle/>
        <a:p>
          <a:endParaRPr lang="en-GB" sz="1600"/>
        </a:p>
      </dgm:t>
    </dgm:pt>
    <dgm:pt modelId="{8CAED27C-9DC7-4BEC-8E1F-0E180747C96A}">
      <dgm:prSet phldrT="[Text]" custT="1"/>
      <dgm:spPr>
        <a:solidFill>
          <a:srgbClr val="666E6B"/>
        </a:solidFill>
      </dgm:spPr>
      <dgm:t>
        <a:bodyPr/>
        <a:lstStyle/>
        <a:p>
          <a:r>
            <a:rPr lang="en-US" sz="1600" b="1">
              <a:solidFill>
                <a:schemeClr val="bg1"/>
              </a:solidFill>
            </a:rPr>
            <a:t>Quality Statements</a:t>
          </a:r>
          <a:endParaRPr lang="en-GB" sz="1600" b="1">
            <a:solidFill>
              <a:schemeClr val="bg1"/>
            </a:solidFill>
          </a:endParaRPr>
        </a:p>
      </dgm:t>
    </dgm:pt>
    <dgm:pt modelId="{3AEBD334-A1FA-479F-8BFC-1AB7AA634EE1}" type="parTrans" cxnId="{5CE8DA6A-8595-4BAA-AA75-CE6B4F7B0E68}">
      <dgm:prSet/>
      <dgm:spPr/>
      <dgm:t>
        <a:bodyPr/>
        <a:lstStyle/>
        <a:p>
          <a:endParaRPr lang="en-GB" sz="1600"/>
        </a:p>
      </dgm:t>
    </dgm:pt>
    <dgm:pt modelId="{9B7EEB29-921A-46CA-8BE2-DF376BC1754C}" type="sibTrans" cxnId="{5CE8DA6A-8595-4BAA-AA75-CE6B4F7B0E68}">
      <dgm:prSet/>
      <dgm:spPr/>
      <dgm:t>
        <a:bodyPr/>
        <a:lstStyle/>
        <a:p>
          <a:endParaRPr lang="en-GB" sz="1600"/>
        </a:p>
      </dgm:t>
    </dgm:pt>
    <dgm:pt modelId="{00595EB0-4EE8-467C-BDFC-B6334B584164}">
      <dgm:prSet phldrT="[Text]" custT="1"/>
      <dgm:spPr>
        <a:solidFill>
          <a:srgbClr val="D62866"/>
        </a:solidFill>
      </dgm:spPr>
      <dgm:t>
        <a:bodyPr/>
        <a:lstStyle/>
        <a:p>
          <a:r>
            <a:rPr lang="en-US" sz="1600" b="1">
              <a:solidFill>
                <a:schemeClr val="bg1"/>
              </a:solidFill>
            </a:rPr>
            <a:t>Evidence categories</a:t>
          </a:r>
          <a:endParaRPr lang="en-GB" sz="1600" b="1">
            <a:solidFill>
              <a:schemeClr val="bg1"/>
            </a:solidFill>
          </a:endParaRPr>
        </a:p>
      </dgm:t>
    </dgm:pt>
    <dgm:pt modelId="{F17AD270-B352-43E7-830C-F04E75B56B3E}" type="parTrans" cxnId="{E2BC85D4-87CC-4191-9884-091F56CEF8D8}">
      <dgm:prSet/>
      <dgm:spPr/>
      <dgm:t>
        <a:bodyPr/>
        <a:lstStyle/>
        <a:p>
          <a:endParaRPr lang="en-GB" sz="1600"/>
        </a:p>
      </dgm:t>
    </dgm:pt>
    <dgm:pt modelId="{7BDF7C89-F6C4-4CA3-B616-F70F8C1B6F3A}" type="sibTrans" cxnId="{E2BC85D4-87CC-4191-9884-091F56CEF8D8}">
      <dgm:prSet/>
      <dgm:spPr/>
      <dgm:t>
        <a:bodyPr/>
        <a:lstStyle/>
        <a:p>
          <a:endParaRPr lang="en-GB" sz="1600"/>
        </a:p>
      </dgm:t>
    </dgm:pt>
    <dgm:pt modelId="{B846C00B-40C7-42FB-B343-2C31013A5595}">
      <dgm:prSet phldrT="[Text]" custT="1"/>
      <dgm:spPr>
        <a:solidFill>
          <a:srgbClr val="6B2861">
            <a:alpha val="80000"/>
          </a:srgbClr>
        </a:solidFill>
      </dgm:spPr>
      <dgm:t>
        <a:bodyPr/>
        <a:lstStyle/>
        <a:p>
          <a:r>
            <a:rPr lang="en-US" sz="1600" b="1">
              <a:solidFill>
                <a:schemeClr val="bg1"/>
              </a:solidFill>
            </a:rPr>
            <a:t>Specific evidence and quality indicators</a:t>
          </a:r>
          <a:endParaRPr lang="en-GB" sz="1600" b="1">
            <a:solidFill>
              <a:schemeClr val="bg1"/>
            </a:solidFill>
          </a:endParaRPr>
        </a:p>
      </dgm:t>
    </dgm:pt>
    <dgm:pt modelId="{5F1E5B91-3270-4512-BE03-EC200E29CA0D}" type="parTrans" cxnId="{D13A85F5-0F3D-4FCD-B4AA-AF591542DC05}">
      <dgm:prSet/>
      <dgm:spPr/>
      <dgm:t>
        <a:bodyPr/>
        <a:lstStyle/>
        <a:p>
          <a:endParaRPr lang="en-GB" sz="1600"/>
        </a:p>
      </dgm:t>
    </dgm:pt>
    <dgm:pt modelId="{37ED7B65-F450-4275-B078-AB02BDB509FB}" type="sibTrans" cxnId="{D13A85F5-0F3D-4FCD-B4AA-AF591542DC05}">
      <dgm:prSet/>
      <dgm:spPr/>
      <dgm:t>
        <a:bodyPr/>
        <a:lstStyle/>
        <a:p>
          <a:endParaRPr lang="en-GB" sz="1600"/>
        </a:p>
      </dgm:t>
    </dgm:pt>
    <dgm:pt modelId="{C64782D2-14FE-4693-8E8A-42DBFC7DF23C}" type="pres">
      <dgm:prSet presAssocID="{A83ACD57-9C95-4B4C-ACE9-D3B29A622CA0}" presName="Name0" presStyleCnt="0">
        <dgm:presLayoutVars>
          <dgm:dir/>
          <dgm:animLvl val="lvl"/>
          <dgm:resizeHandles val="exact"/>
        </dgm:presLayoutVars>
      </dgm:prSet>
      <dgm:spPr/>
    </dgm:pt>
    <dgm:pt modelId="{7769B909-D218-4250-96B1-01AA49CE6E67}" type="pres">
      <dgm:prSet presAssocID="{F4DF5377-1BA1-4149-A6C2-EAE1B7190674}" presName="Name8" presStyleCnt="0"/>
      <dgm:spPr/>
    </dgm:pt>
    <dgm:pt modelId="{80C72ED6-0715-43EB-BD65-F5DDB02F23C7}" type="pres">
      <dgm:prSet presAssocID="{F4DF5377-1BA1-4149-A6C2-EAE1B7190674}" presName="level" presStyleLbl="node1" presStyleIdx="0" presStyleCnt="4">
        <dgm:presLayoutVars>
          <dgm:chMax val="1"/>
          <dgm:bulletEnabled val="1"/>
        </dgm:presLayoutVars>
      </dgm:prSet>
      <dgm:spPr/>
    </dgm:pt>
    <dgm:pt modelId="{46C118A1-5DC5-4529-9B9F-3DADFD77F3E6}" type="pres">
      <dgm:prSet presAssocID="{F4DF5377-1BA1-4149-A6C2-EAE1B7190674}" presName="levelTx" presStyleLbl="revTx" presStyleIdx="0" presStyleCnt="0">
        <dgm:presLayoutVars>
          <dgm:chMax val="1"/>
          <dgm:bulletEnabled val="1"/>
        </dgm:presLayoutVars>
      </dgm:prSet>
      <dgm:spPr/>
    </dgm:pt>
    <dgm:pt modelId="{7A274B16-8EA2-4241-BEC7-6F324E267C89}" type="pres">
      <dgm:prSet presAssocID="{8CAED27C-9DC7-4BEC-8E1F-0E180747C96A}" presName="Name8" presStyleCnt="0"/>
      <dgm:spPr/>
    </dgm:pt>
    <dgm:pt modelId="{A0EA80EE-F373-4733-A94D-7F8374ECB6B9}" type="pres">
      <dgm:prSet presAssocID="{8CAED27C-9DC7-4BEC-8E1F-0E180747C96A}" presName="level" presStyleLbl="node1" presStyleIdx="1" presStyleCnt="4">
        <dgm:presLayoutVars>
          <dgm:chMax val="1"/>
          <dgm:bulletEnabled val="1"/>
        </dgm:presLayoutVars>
      </dgm:prSet>
      <dgm:spPr/>
    </dgm:pt>
    <dgm:pt modelId="{27DF7A1C-79B0-43B9-A09F-E7036C95F575}" type="pres">
      <dgm:prSet presAssocID="{8CAED27C-9DC7-4BEC-8E1F-0E180747C96A}" presName="levelTx" presStyleLbl="revTx" presStyleIdx="0" presStyleCnt="0">
        <dgm:presLayoutVars>
          <dgm:chMax val="1"/>
          <dgm:bulletEnabled val="1"/>
        </dgm:presLayoutVars>
      </dgm:prSet>
      <dgm:spPr/>
    </dgm:pt>
    <dgm:pt modelId="{CC5A511F-5CEF-4434-B547-39598621A8C1}" type="pres">
      <dgm:prSet presAssocID="{00595EB0-4EE8-467C-BDFC-B6334B584164}" presName="Name8" presStyleCnt="0"/>
      <dgm:spPr/>
    </dgm:pt>
    <dgm:pt modelId="{E3F9446D-B33C-4F38-8A23-6F66335497AF}" type="pres">
      <dgm:prSet presAssocID="{00595EB0-4EE8-467C-BDFC-B6334B584164}" presName="level" presStyleLbl="node1" presStyleIdx="2" presStyleCnt="4">
        <dgm:presLayoutVars>
          <dgm:chMax val="1"/>
          <dgm:bulletEnabled val="1"/>
        </dgm:presLayoutVars>
      </dgm:prSet>
      <dgm:spPr/>
    </dgm:pt>
    <dgm:pt modelId="{EC84538E-1D02-4525-B429-56779C81921A}" type="pres">
      <dgm:prSet presAssocID="{00595EB0-4EE8-467C-BDFC-B6334B584164}" presName="levelTx" presStyleLbl="revTx" presStyleIdx="0" presStyleCnt="0">
        <dgm:presLayoutVars>
          <dgm:chMax val="1"/>
          <dgm:bulletEnabled val="1"/>
        </dgm:presLayoutVars>
      </dgm:prSet>
      <dgm:spPr/>
    </dgm:pt>
    <dgm:pt modelId="{1567E700-9EAC-40AE-88A1-F883F2F0A64B}" type="pres">
      <dgm:prSet presAssocID="{B846C00B-40C7-42FB-B343-2C31013A5595}" presName="Name8" presStyleCnt="0"/>
      <dgm:spPr/>
    </dgm:pt>
    <dgm:pt modelId="{44B0D3B7-2B8A-483F-8476-AD6E552D4FA1}" type="pres">
      <dgm:prSet presAssocID="{B846C00B-40C7-42FB-B343-2C31013A5595}" presName="level" presStyleLbl="node1" presStyleIdx="3" presStyleCnt="4">
        <dgm:presLayoutVars>
          <dgm:chMax val="1"/>
          <dgm:bulletEnabled val="1"/>
        </dgm:presLayoutVars>
      </dgm:prSet>
      <dgm:spPr/>
    </dgm:pt>
    <dgm:pt modelId="{246FF06A-544C-4686-8F14-B831D9B85D39}" type="pres">
      <dgm:prSet presAssocID="{B846C00B-40C7-42FB-B343-2C31013A5595}" presName="levelTx" presStyleLbl="revTx" presStyleIdx="0" presStyleCnt="0">
        <dgm:presLayoutVars>
          <dgm:chMax val="1"/>
          <dgm:bulletEnabled val="1"/>
        </dgm:presLayoutVars>
      </dgm:prSet>
      <dgm:spPr/>
    </dgm:pt>
  </dgm:ptLst>
  <dgm:cxnLst>
    <dgm:cxn modelId="{5CE8DA6A-8595-4BAA-AA75-CE6B4F7B0E68}" srcId="{A83ACD57-9C95-4B4C-ACE9-D3B29A622CA0}" destId="{8CAED27C-9DC7-4BEC-8E1F-0E180747C96A}" srcOrd="1" destOrd="0" parTransId="{3AEBD334-A1FA-479F-8BFC-1AB7AA634EE1}" sibTransId="{9B7EEB29-921A-46CA-8BE2-DF376BC1754C}"/>
    <dgm:cxn modelId="{910A4E73-E275-49A5-9449-F45FAB3D6C01}" type="presOf" srcId="{F4DF5377-1BA1-4149-A6C2-EAE1B7190674}" destId="{80C72ED6-0715-43EB-BD65-F5DDB02F23C7}" srcOrd="0" destOrd="0" presId="urn:microsoft.com/office/officeart/2005/8/layout/pyramid1"/>
    <dgm:cxn modelId="{6D341B98-0549-4747-8F6D-720F765F3A59}" type="presOf" srcId="{B846C00B-40C7-42FB-B343-2C31013A5595}" destId="{44B0D3B7-2B8A-483F-8476-AD6E552D4FA1}" srcOrd="0" destOrd="0" presId="urn:microsoft.com/office/officeart/2005/8/layout/pyramid1"/>
    <dgm:cxn modelId="{C15FD899-3060-4151-ABD9-9ECDE788E734}" type="presOf" srcId="{B846C00B-40C7-42FB-B343-2C31013A5595}" destId="{246FF06A-544C-4686-8F14-B831D9B85D39}" srcOrd="1" destOrd="0" presId="urn:microsoft.com/office/officeart/2005/8/layout/pyramid1"/>
    <dgm:cxn modelId="{002721A9-08D2-4BC8-9150-A1C83487807B}" type="presOf" srcId="{8CAED27C-9DC7-4BEC-8E1F-0E180747C96A}" destId="{A0EA80EE-F373-4733-A94D-7F8374ECB6B9}" srcOrd="0" destOrd="0" presId="urn:microsoft.com/office/officeart/2005/8/layout/pyramid1"/>
    <dgm:cxn modelId="{96193BAA-10A8-48DA-BBB0-54B868B55160}" type="presOf" srcId="{A83ACD57-9C95-4B4C-ACE9-D3B29A622CA0}" destId="{C64782D2-14FE-4693-8E8A-42DBFC7DF23C}" srcOrd="0" destOrd="0" presId="urn:microsoft.com/office/officeart/2005/8/layout/pyramid1"/>
    <dgm:cxn modelId="{9D283DAA-970D-4EEC-B2B3-B7E5EA30F283}" srcId="{A83ACD57-9C95-4B4C-ACE9-D3B29A622CA0}" destId="{F4DF5377-1BA1-4149-A6C2-EAE1B7190674}" srcOrd="0" destOrd="0" parTransId="{BD822416-CA69-4DDF-87B2-BED1535AC5C1}" sibTransId="{51DE85BD-12A2-402E-9692-6B29EAFC7577}"/>
    <dgm:cxn modelId="{B7ED5AB8-F486-4BC7-BBCD-ED119CFE814A}" type="presOf" srcId="{00595EB0-4EE8-467C-BDFC-B6334B584164}" destId="{EC84538E-1D02-4525-B429-56779C81921A}" srcOrd="1" destOrd="0" presId="urn:microsoft.com/office/officeart/2005/8/layout/pyramid1"/>
    <dgm:cxn modelId="{738636BC-E98F-4E6E-8FF9-459039BDB24D}" type="presOf" srcId="{00595EB0-4EE8-467C-BDFC-B6334B584164}" destId="{E3F9446D-B33C-4F38-8A23-6F66335497AF}" srcOrd="0" destOrd="0" presId="urn:microsoft.com/office/officeart/2005/8/layout/pyramid1"/>
    <dgm:cxn modelId="{1BBD5BCF-760F-404F-AA2B-97DA9BD4A95A}" type="presOf" srcId="{F4DF5377-1BA1-4149-A6C2-EAE1B7190674}" destId="{46C118A1-5DC5-4529-9B9F-3DADFD77F3E6}" srcOrd="1" destOrd="0" presId="urn:microsoft.com/office/officeart/2005/8/layout/pyramid1"/>
    <dgm:cxn modelId="{E2BC85D4-87CC-4191-9884-091F56CEF8D8}" srcId="{A83ACD57-9C95-4B4C-ACE9-D3B29A622CA0}" destId="{00595EB0-4EE8-467C-BDFC-B6334B584164}" srcOrd="2" destOrd="0" parTransId="{F17AD270-B352-43E7-830C-F04E75B56B3E}" sibTransId="{7BDF7C89-F6C4-4CA3-B616-F70F8C1B6F3A}"/>
    <dgm:cxn modelId="{D110D7E7-BDE1-46C6-A379-FD7EEBC91AE4}" type="presOf" srcId="{8CAED27C-9DC7-4BEC-8E1F-0E180747C96A}" destId="{27DF7A1C-79B0-43B9-A09F-E7036C95F575}" srcOrd="1" destOrd="0" presId="urn:microsoft.com/office/officeart/2005/8/layout/pyramid1"/>
    <dgm:cxn modelId="{D13A85F5-0F3D-4FCD-B4AA-AF591542DC05}" srcId="{A83ACD57-9C95-4B4C-ACE9-D3B29A622CA0}" destId="{B846C00B-40C7-42FB-B343-2C31013A5595}" srcOrd="3" destOrd="0" parTransId="{5F1E5B91-3270-4512-BE03-EC200E29CA0D}" sibTransId="{37ED7B65-F450-4275-B078-AB02BDB509FB}"/>
    <dgm:cxn modelId="{98177231-80C6-435E-B9F0-B4D19031E593}" type="presParOf" srcId="{C64782D2-14FE-4693-8E8A-42DBFC7DF23C}" destId="{7769B909-D218-4250-96B1-01AA49CE6E67}" srcOrd="0" destOrd="0" presId="urn:microsoft.com/office/officeart/2005/8/layout/pyramid1"/>
    <dgm:cxn modelId="{76AAAE67-5554-4748-B6C5-BA103EFAB65F}" type="presParOf" srcId="{7769B909-D218-4250-96B1-01AA49CE6E67}" destId="{80C72ED6-0715-43EB-BD65-F5DDB02F23C7}" srcOrd="0" destOrd="0" presId="urn:microsoft.com/office/officeart/2005/8/layout/pyramid1"/>
    <dgm:cxn modelId="{A1A79088-FFC7-401C-9588-B120FC44ECFB}" type="presParOf" srcId="{7769B909-D218-4250-96B1-01AA49CE6E67}" destId="{46C118A1-5DC5-4529-9B9F-3DADFD77F3E6}" srcOrd="1" destOrd="0" presId="urn:microsoft.com/office/officeart/2005/8/layout/pyramid1"/>
    <dgm:cxn modelId="{7CED7CDB-93F4-473A-8EE5-261E47E80374}" type="presParOf" srcId="{C64782D2-14FE-4693-8E8A-42DBFC7DF23C}" destId="{7A274B16-8EA2-4241-BEC7-6F324E267C89}" srcOrd="1" destOrd="0" presId="urn:microsoft.com/office/officeart/2005/8/layout/pyramid1"/>
    <dgm:cxn modelId="{670E4CDD-611C-4E6B-A1AE-C29715AA46C9}" type="presParOf" srcId="{7A274B16-8EA2-4241-BEC7-6F324E267C89}" destId="{A0EA80EE-F373-4733-A94D-7F8374ECB6B9}" srcOrd="0" destOrd="0" presId="urn:microsoft.com/office/officeart/2005/8/layout/pyramid1"/>
    <dgm:cxn modelId="{85B95D0F-73A7-40B3-A4E2-691B9DA246DC}" type="presParOf" srcId="{7A274B16-8EA2-4241-BEC7-6F324E267C89}" destId="{27DF7A1C-79B0-43B9-A09F-E7036C95F575}" srcOrd="1" destOrd="0" presId="urn:microsoft.com/office/officeart/2005/8/layout/pyramid1"/>
    <dgm:cxn modelId="{913A0FD6-60E3-4EA1-A3C9-248D38869CAD}" type="presParOf" srcId="{C64782D2-14FE-4693-8E8A-42DBFC7DF23C}" destId="{CC5A511F-5CEF-4434-B547-39598621A8C1}" srcOrd="2" destOrd="0" presId="urn:microsoft.com/office/officeart/2005/8/layout/pyramid1"/>
    <dgm:cxn modelId="{1792D72C-63AD-4F5C-B154-DFB7F6F7B791}" type="presParOf" srcId="{CC5A511F-5CEF-4434-B547-39598621A8C1}" destId="{E3F9446D-B33C-4F38-8A23-6F66335497AF}" srcOrd="0" destOrd="0" presId="urn:microsoft.com/office/officeart/2005/8/layout/pyramid1"/>
    <dgm:cxn modelId="{AFDDABAF-00BB-4D18-9A89-1CF697A6AB7A}" type="presParOf" srcId="{CC5A511F-5CEF-4434-B547-39598621A8C1}" destId="{EC84538E-1D02-4525-B429-56779C81921A}" srcOrd="1" destOrd="0" presId="urn:microsoft.com/office/officeart/2005/8/layout/pyramid1"/>
    <dgm:cxn modelId="{91A11BE7-93BD-4737-AE0F-8692F98F76EF}" type="presParOf" srcId="{C64782D2-14FE-4693-8E8A-42DBFC7DF23C}" destId="{1567E700-9EAC-40AE-88A1-F883F2F0A64B}" srcOrd="3" destOrd="0" presId="urn:microsoft.com/office/officeart/2005/8/layout/pyramid1"/>
    <dgm:cxn modelId="{F08ED4AB-E4C0-4409-9F40-8F5F4FAA2B9A}" type="presParOf" srcId="{1567E700-9EAC-40AE-88A1-F883F2F0A64B}" destId="{44B0D3B7-2B8A-483F-8476-AD6E552D4FA1}" srcOrd="0" destOrd="0" presId="urn:microsoft.com/office/officeart/2005/8/layout/pyramid1"/>
    <dgm:cxn modelId="{0C2885C7-707E-4CC7-ABB7-9E366DB1AB9F}" type="presParOf" srcId="{1567E700-9EAC-40AE-88A1-F883F2F0A64B}" destId="{246FF06A-544C-4686-8F14-B831D9B85D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8F7B-FD46-4505-8A4C-F97C293016E0}">
      <dsp:nvSpPr>
        <dsp:cNvPr id="0" name=""/>
        <dsp:cNvSpPr/>
      </dsp:nvSpPr>
      <dsp:spPr>
        <a:xfrm>
          <a:off x="0" y="0"/>
          <a:ext cx="1375790" cy="334682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Strategic</a:t>
          </a:r>
          <a:endParaRPr lang="en-GB" sz="1500" kern="1200"/>
        </a:p>
      </dsp:txBody>
      <dsp:txXfrm>
        <a:off x="0" y="1338728"/>
        <a:ext cx="1375790" cy="1338728"/>
      </dsp:txXfrm>
    </dsp:sp>
    <dsp:sp modelId="{C22CC7F1-B71A-4069-B69D-D7F07CA81690}">
      <dsp:nvSpPr>
        <dsp:cNvPr id="0" name=""/>
        <dsp:cNvSpPr/>
      </dsp:nvSpPr>
      <dsp:spPr>
        <a:xfrm>
          <a:off x="130649" y="200809"/>
          <a:ext cx="1114491" cy="11144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99BB5-4CC1-4985-A980-D7D6379007FD}">
      <dsp:nvSpPr>
        <dsp:cNvPr id="0" name=""/>
        <dsp:cNvSpPr/>
      </dsp:nvSpPr>
      <dsp:spPr>
        <a:xfrm>
          <a:off x="1417064" y="0"/>
          <a:ext cx="1375790" cy="334682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System level regulation</a:t>
          </a:r>
          <a:endParaRPr lang="en-GB" sz="1500" kern="1200"/>
        </a:p>
      </dsp:txBody>
      <dsp:txXfrm>
        <a:off x="1417064" y="1338728"/>
        <a:ext cx="1375790" cy="1338728"/>
      </dsp:txXfrm>
    </dsp:sp>
    <dsp:sp modelId="{CBE61AA2-E771-4E3B-B6A8-98F6E29FA4AA}">
      <dsp:nvSpPr>
        <dsp:cNvPr id="0" name=""/>
        <dsp:cNvSpPr/>
      </dsp:nvSpPr>
      <dsp:spPr>
        <a:xfrm>
          <a:off x="1547713" y="200809"/>
          <a:ext cx="1114491" cy="111449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0ACC1-F5B9-4AA1-B356-3D9C13168C20}">
      <dsp:nvSpPr>
        <dsp:cNvPr id="0" name=""/>
        <dsp:cNvSpPr/>
      </dsp:nvSpPr>
      <dsp:spPr>
        <a:xfrm>
          <a:off x="2834128" y="0"/>
          <a:ext cx="1375790" cy="3346820"/>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Provider assessments</a:t>
          </a:r>
          <a:endParaRPr lang="en-GB" sz="1500" kern="1200"/>
        </a:p>
      </dsp:txBody>
      <dsp:txXfrm>
        <a:off x="2834128" y="1338728"/>
        <a:ext cx="1375790" cy="1338728"/>
      </dsp:txXfrm>
    </dsp:sp>
    <dsp:sp modelId="{FCC6052F-FF6E-4F28-9D6D-1B6CC2E670CA}">
      <dsp:nvSpPr>
        <dsp:cNvPr id="0" name=""/>
        <dsp:cNvSpPr/>
      </dsp:nvSpPr>
      <dsp:spPr>
        <a:xfrm>
          <a:off x="2964777" y="200809"/>
          <a:ext cx="1114491" cy="111449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7C23C-275F-4385-988B-513209192E85}">
      <dsp:nvSpPr>
        <dsp:cNvPr id="0" name=""/>
        <dsp:cNvSpPr/>
      </dsp:nvSpPr>
      <dsp:spPr>
        <a:xfrm>
          <a:off x="4251192" y="0"/>
          <a:ext cx="1375790" cy="3346820"/>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Enforcement</a:t>
          </a:r>
          <a:endParaRPr lang="en-GB" sz="1500" kern="1200"/>
        </a:p>
      </dsp:txBody>
      <dsp:txXfrm>
        <a:off x="4251192" y="1338728"/>
        <a:ext cx="1375790" cy="1338728"/>
      </dsp:txXfrm>
    </dsp:sp>
    <dsp:sp modelId="{6D5863F5-7C2E-4BA6-940C-361DBA3F4C13}">
      <dsp:nvSpPr>
        <dsp:cNvPr id="0" name=""/>
        <dsp:cNvSpPr/>
      </dsp:nvSpPr>
      <dsp:spPr>
        <a:xfrm>
          <a:off x="4381842" y="200809"/>
          <a:ext cx="1114491" cy="111449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A93EC-C9F7-4677-93C1-0D7E3EBB388A}">
      <dsp:nvSpPr>
        <dsp:cNvPr id="0" name=""/>
        <dsp:cNvSpPr/>
      </dsp:nvSpPr>
      <dsp:spPr>
        <a:xfrm>
          <a:off x="5668256" y="0"/>
          <a:ext cx="1375790" cy="3346820"/>
        </a:xfrm>
        <a:prstGeom prst="roundRect">
          <a:avLst>
            <a:gd name="adj" fmla="val 10000"/>
          </a:avLst>
        </a:prstGeom>
        <a:solidFill>
          <a:schemeClr val="accent3">
            <a:hueOff val="-376746"/>
            <a:satOff val="-23207"/>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Encouraging improvement</a:t>
          </a:r>
          <a:endParaRPr lang="en-GB" sz="1500" kern="1200"/>
        </a:p>
      </dsp:txBody>
      <dsp:txXfrm>
        <a:off x="5668256" y="1338728"/>
        <a:ext cx="1375790" cy="1338728"/>
      </dsp:txXfrm>
    </dsp:sp>
    <dsp:sp modelId="{45BD447A-DDC3-4FD2-82DF-D65D287A838A}">
      <dsp:nvSpPr>
        <dsp:cNvPr id="0" name=""/>
        <dsp:cNvSpPr/>
      </dsp:nvSpPr>
      <dsp:spPr>
        <a:xfrm>
          <a:off x="5798906" y="200809"/>
          <a:ext cx="1114491" cy="111449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DBB2-68B4-43E0-929E-8785468B1D1B}">
      <dsp:nvSpPr>
        <dsp:cNvPr id="0" name=""/>
        <dsp:cNvSpPr/>
      </dsp:nvSpPr>
      <dsp:spPr>
        <a:xfrm>
          <a:off x="281761" y="2677456"/>
          <a:ext cx="6480523" cy="502023"/>
        </a:xfrm>
        <a:prstGeom prst="leftRightArrow">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BB6BB-9B8E-4629-8190-E2A762F71B15}">
      <dsp:nvSpPr>
        <dsp:cNvPr id="0" name=""/>
        <dsp:cNvSpPr/>
      </dsp:nvSpPr>
      <dsp:spPr>
        <a:xfrm>
          <a:off x="-4529429" y="-694540"/>
          <a:ext cx="5395712" cy="5395712"/>
        </a:xfrm>
        <a:prstGeom prst="blockArc">
          <a:avLst>
            <a:gd name="adj1" fmla="val 18900000"/>
            <a:gd name="adj2" fmla="val 2700000"/>
            <a:gd name="adj3" fmla="val 400"/>
          </a:avLst>
        </a:prstGeom>
        <a:noFill/>
        <a:ln w="12700" cap="flat" cmpd="sng" algn="ctr">
          <a:solidFill>
            <a:srgbClr val="DA291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50C7E09-A4B5-4A92-ACE9-25796097098F}">
      <dsp:nvSpPr>
        <dsp:cNvPr id="0" name=""/>
        <dsp:cNvSpPr/>
      </dsp:nvSpPr>
      <dsp:spPr>
        <a:xfrm>
          <a:off x="453760" y="308029"/>
          <a:ext cx="3635334" cy="616380"/>
        </a:xfrm>
        <a:prstGeom prst="rect">
          <a:avLst/>
        </a:prstGeom>
        <a:solidFill>
          <a:srgbClr val="DA291C">
            <a:hueOff val="0"/>
            <a:satOff val="0"/>
            <a:lumOff val="0"/>
            <a:alphaOff val="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252"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rgbClr val="FFFFFF"/>
              </a:solidFill>
              <a:latin typeface="Century Gothic"/>
              <a:ea typeface="+mn-ea"/>
              <a:cs typeface="+mn-cs"/>
            </a:rPr>
            <a:t>How inequalities are understood and conceptualised by regulators</a:t>
          </a:r>
        </a:p>
      </dsp:txBody>
      <dsp:txXfrm>
        <a:off x="453760" y="308029"/>
        <a:ext cx="3635334" cy="616380"/>
      </dsp:txXfrm>
    </dsp:sp>
    <dsp:sp modelId="{2D19BD86-BF78-4279-A1F8-CEDAE1B45050}">
      <dsp:nvSpPr>
        <dsp:cNvPr id="0" name=""/>
        <dsp:cNvSpPr/>
      </dsp:nvSpPr>
      <dsp:spPr>
        <a:xfrm>
          <a:off x="68522" y="230982"/>
          <a:ext cx="770475" cy="770475"/>
        </a:xfrm>
        <a:prstGeom prst="ellipse">
          <a:avLst/>
        </a:prstGeom>
        <a:solidFill>
          <a:srgbClr val="FFFFFF"/>
        </a:solidFill>
        <a:ln w="12700" cap="flat" cmpd="sng" algn="ctr">
          <a:solidFill>
            <a:srgbClr val="DA291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3AD272B-74FD-41B0-AB1E-443D5601258E}">
      <dsp:nvSpPr>
        <dsp:cNvPr id="0" name=""/>
        <dsp:cNvSpPr/>
      </dsp:nvSpPr>
      <dsp:spPr>
        <a:xfrm>
          <a:off x="807145" y="1232760"/>
          <a:ext cx="3281949" cy="616380"/>
        </a:xfrm>
        <a:prstGeom prst="rect">
          <a:avLst/>
        </a:prstGeom>
        <a:solidFill>
          <a:srgbClr val="314683">
            <a:hueOff val="0"/>
            <a:satOff val="0"/>
            <a:lumOff val="0"/>
            <a:alphaOff val="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252"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rgbClr val="FFFFFF"/>
              </a:solidFill>
              <a:latin typeface="Century Gothic"/>
              <a:ea typeface="+mn-ea"/>
              <a:cs typeface="+mn-cs"/>
            </a:rPr>
            <a:t>Approaches taken to tackling inequalities, progress made, effectiveness</a:t>
          </a:r>
        </a:p>
      </dsp:txBody>
      <dsp:txXfrm>
        <a:off x="807145" y="1232760"/>
        <a:ext cx="3281949" cy="616380"/>
      </dsp:txXfrm>
    </dsp:sp>
    <dsp:sp modelId="{4946FEE3-DDCC-4393-BD54-073DF6D4170B}">
      <dsp:nvSpPr>
        <dsp:cNvPr id="0" name=""/>
        <dsp:cNvSpPr/>
      </dsp:nvSpPr>
      <dsp:spPr>
        <a:xfrm>
          <a:off x="421907" y="1155712"/>
          <a:ext cx="770475" cy="770475"/>
        </a:xfrm>
        <a:prstGeom prst="ellipse">
          <a:avLst/>
        </a:prstGeom>
        <a:solidFill>
          <a:srgbClr val="FFFFFF"/>
        </a:solidFill>
        <a:ln w="12700" cap="flat" cmpd="sng" algn="ctr">
          <a:solidFill>
            <a:srgbClr val="31468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3E6D5B-03FC-4B63-B22F-5E1DBDADE8C7}">
      <dsp:nvSpPr>
        <dsp:cNvPr id="0" name=""/>
        <dsp:cNvSpPr/>
      </dsp:nvSpPr>
      <dsp:spPr>
        <a:xfrm>
          <a:off x="807145" y="2157490"/>
          <a:ext cx="3281949" cy="616380"/>
        </a:xfrm>
        <a:prstGeom prst="rect">
          <a:avLst/>
        </a:prstGeom>
        <a:solidFill>
          <a:srgbClr val="43B02A">
            <a:hueOff val="0"/>
            <a:satOff val="0"/>
            <a:lumOff val="0"/>
            <a:alphaOff val="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252"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rgbClr val="FFFFFF"/>
              </a:solidFill>
              <a:latin typeface="Century Gothic"/>
              <a:ea typeface="+mn-ea"/>
              <a:cs typeface="+mn-cs"/>
            </a:rPr>
            <a:t>Necessary conditions required to tackle inequalities (enablers and barriers)</a:t>
          </a:r>
        </a:p>
      </dsp:txBody>
      <dsp:txXfrm>
        <a:off x="807145" y="2157490"/>
        <a:ext cx="3281949" cy="616380"/>
      </dsp:txXfrm>
    </dsp:sp>
    <dsp:sp modelId="{FEBBB76F-B8BE-4E0D-866B-3CBF48BDCAFB}">
      <dsp:nvSpPr>
        <dsp:cNvPr id="0" name=""/>
        <dsp:cNvSpPr/>
      </dsp:nvSpPr>
      <dsp:spPr>
        <a:xfrm>
          <a:off x="421907" y="2080443"/>
          <a:ext cx="770475" cy="770475"/>
        </a:xfrm>
        <a:prstGeom prst="ellipse">
          <a:avLst/>
        </a:prstGeom>
        <a:solidFill>
          <a:srgbClr val="FFFFFF"/>
        </a:solidFill>
        <a:ln w="12700" cap="flat" cmpd="sng" algn="ctr">
          <a:solidFill>
            <a:srgbClr val="43B02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E3BE37B-FD7F-40B3-85C0-65FB60FEA419}">
      <dsp:nvSpPr>
        <dsp:cNvPr id="0" name=""/>
        <dsp:cNvSpPr/>
      </dsp:nvSpPr>
      <dsp:spPr>
        <a:xfrm>
          <a:off x="453760" y="3082221"/>
          <a:ext cx="3635334" cy="616380"/>
        </a:xfrm>
        <a:prstGeom prst="rect">
          <a:avLst/>
        </a:prstGeom>
        <a:solidFill>
          <a:srgbClr val="D45D00">
            <a:hueOff val="0"/>
            <a:satOff val="0"/>
            <a:lumOff val="0"/>
            <a:alphaOff val="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252"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rgbClr val="FFFFFF"/>
              </a:solidFill>
              <a:latin typeface="Century Gothic"/>
              <a:ea typeface="+mn-ea"/>
              <a:cs typeface="+mn-cs"/>
            </a:rPr>
            <a:t>Implications for regulators</a:t>
          </a:r>
        </a:p>
      </dsp:txBody>
      <dsp:txXfrm>
        <a:off x="453760" y="3082221"/>
        <a:ext cx="3635334" cy="616380"/>
      </dsp:txXfrm>
    </dsp:sp>
    <dsp:sp modelId="{B8ED00AE-EB31-48F3-A2F1-8EDDA077681C}">
      <dsp:nvSpPr>
        <dsp:cNvPr id="0" name=""/>
        <dsp:cNvSpPr/>
      </dsp:nvSpPr>
      <dsp:spPr>
        <a:xfrm>
          <a:off x="68522" y="3005173"/>
          <a:ext cx="770475" cy="770475"/>
        </a:xfrm>
        <a:prstGeom prst="ellipse">
          <a:avLst/>
        </a:prstGeom>
        <a:solidFill>
          <a:srgbClr val="FFFFFF"/>
        </a:solidFill>
        <a:ln w="12700" cap="flat" cmpd="sng" algn="ctr">
          <a:solidFill>
            <a:srgbClr val="D45D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C0347-DE49-4204-9DA6-505FD022C5A7}">
      <dsp:nvSpPr>
        <dsp:cNvPr id="0" name=""/>
        <dsp:cNvSpPr/>
      </dsp:nvSpPr>
      <dsp:spPr>
        <a:xfrm>
          <a:off x="565" y="853863"/>
          <a:ext cx="1725861" cy="1506403"/>
        </a:xfrm>
        <a:prstGeom prst="ellipse">
          <a:avLst/>
        </a:prstGeom>
        <a:solidFill>
          <a:srgbClr val="FED3CE"/>
        </a:solidFill>
        <a:ln>
          <a:noFill/>
        </a:ln>
        <a:effectLst/>
      </dsp:spPr>
      <dsp:style>
        <a:lnRef idx="0">
          <a:scrgbClr r="0" g="0" b="0"/>
        </a:lnRef>
        <a:fillRef idx="1">
          <a:scrgbClr r="0" g="0" b="0"/>
        </a:fillRef>
        <a:effectRef idx="0">
          <a:scrgbClr r="0" g="0" b="0"/>
        </a:effectRef>
        <a:fontRef idx="minor"/>
      </dsp:style>
    </dsp:sp>
    <dsp:sp modelId="{AEC79837-D617-462E-A8CA-A1EC46FF0D57}">
      <dsp:nvSpPr>
        <dsp:cNvPr id="0" name=""/>
        <dsp:cNvSpPr/>
      </dsp:nvSpPr>
      <dsp:spPr>
        <a:xfrm>
          <a:off x="473714" y="1223800"/>
          <a:ext cx="779563" cy="766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B59679-8A2E-471E-AE83-DFDCFB3CA1F9}">
      <dsp:nvSpPr>
        <dsp:cNvPr id="0" name=""/>
        <dsp:cNvSpPr/>
      </dsp:nvSpPr>
      <dsp:spPr>
        <a:xfrm>
          <a:off x="28535" y="2433676"/>
          <a:ext cx="1669921" cy="123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b="0" kern="1200" cap="none" dirty="0"/>
            <a:t>Regulator leadership, culture and workforce knowledge</a:t>
          </a:r>
          <a:endParaRPr lang="en-US" sz="1800" b="0" kern="1200" cap="none" dirty="0"/>
        </a:p>
      </dsp:txBody>
      <dsp:txXfrm>
        <a:off x="28535" y="2433676"/>
        <a:ext cx="1669921" cy="1231567"/>
      </dsp:txXfrm>
    </dsp:sp>
    <dsp:sp modelId="{77769219-D782-4612-AD75-6882CE9EC1A5}">
      <dsp:nvSpPr>
        <dsp:cNvPr id="0" name=""/>
        <dsp:cNvSpPr/>
      </dsp:nvSpPr>
      <dsp:spPr>
        <a:xfrm>
          <a:off x="2552802" y="1141225"/>
          <a:ext cx="1018652" cy="1018652"/>
        </a:xfrm>
        <a:prstGeom prst="ellipse">
          <a:avLst/>
        </a:prstGeom>
        <a:solidFill>
          <a:srgbClr val="AFCAFF"/>
        </a:solidFill>
        <a:ln>
          <a:noFill/>
        </a:ln>
        <a:effectLst/>
      </dsp:spPr>
      <dsp:style>
        <a:lnRef idx="0">
          <a:scrgbClr r="0" g="0" b="0"/>
        </a:lnRef>
        <a:fillRef idx="1">
          <a:scrgbClr r="0" g="0" b="0"/>
        </a:fillRef>
        <a:effectRef idx="0">
          <a:scrgbClr r="0" g="0" b="0"/>
        </a:effectRef>
        <a:fontRef idx="minor"/>
      </dsp:style>
    </dsp:sp>
    <dsp:sp modelId="{46C412BA-9F3E-46B6-AF2F-BDEB8E5CEF6D}">
      <dsp:nvSpPr>
        <dsp:cNvPr id="0" name=""/>
        <dsp:cNvSpPr/>
      </dsp:nvSpPr>
      <dsp:spPr>
        <a:xfrm>
          <a:off x="2018663" y="810377"/>
          <a:ext cx="2086929" cy="1680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773FB3-43BF-46C1-B896-D2E63BD0B138}">
      <dsp:nvSpPr>
        <dsp:cNvPr id="0" name=""/>
        <dsp:cNvSpPr/>
      </dsp:nvSpPr>
      <dsp:spPr>
        <a:xfrm>
          <a:off x="2227167" y="2477162"/>
          <a:ext cx="1669921" cy="123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b="0" kern="1200" cap="none"/>
            <a:t>Collaboration and engagement</a:t>
          </a:r>
          <a:endParaRPr lang="en-US" sz="1800" b="0" kern="1200" cap="none"/>
        </a:p>
      </dsp:txBody>
      <dsp:txXfrm>
        <a:off x="2227167" y="2477162"/>
        <a:ext cx="1669921" cy="1231567"/>
      </dsp:txXfrm>
    </dsp:sp>
    <dsp:sp modelId="{CAE652B4-4636-448D-B282-8E76A6A156E4}">
      <dsp:nvSpPr>
        <dsp:cNvPr id="0" name=""/>
        <dsp:cNvSpPr/>
      </dsp:nvSpPr>
      <dsp:spPr>
        <a:xfrm>
          <a:off x="4397829" y="882569"/>
          <a:ext cx="1766404" cy="1391580"/>
        </a:xfrm>
        <a:prstGeom prst="ellipse">
          <a:avLst/>
        </a:prstGeom>
        <a:solidFill>
          <a:srgbClr val="C5FFC5"/>
        </a:solidFill>
        <a:ln>
          <a:noFill/>
        </a:ln>
        <a:effectLst/>
      </dsp:spPr>
      <dsp:style>
        <a:lnRef idx="0">
          <a:scrgbClr r="0" g="0" b="0"/>
        </a:lnRef>
        <a:fillRef idx="1">
          <a:scrgbClr r="0" g="0" b="0"/>
        </a:fillRef>
        <a:effectRef idx="0">
          <a:scrgbClr r="0" g="0" b="0"/>
        </a:effectRef>
        <a:fontRef idx="minor"/>
      </dsp:style>
    </dsp:sp>
    <dsp:sp modelId="{431F1BA7-18F8-40B7-A77C-A368B71B6668}">
      <dsp:nvSpPr>
        <dsp:cNvPr id="0" name=""/>
        <dsp:cNvSpPr/>
      </dsp:nvSpPr>
      <dsp:spPr>
        <a:xfrm>
          <a:off x="4891250" y="1195094"/>
          <a:ext cx="779563" cy="766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E9FD7-7D0A-4FC9-B444-33E8B3CEA54C}">
      <dsp:nvSpPr>
        <dsp:cNvPr id="0" name=""/>
        <dsp:cNvSpPr/>
      </dsp:nvSpPr>
      <dsp:spPr>
        <a:xfrm>
          <a:off x="4446071" y="2404971"/>
          <a:ext cx="1669921" cy="123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b="0" kern="1200" cap="none"/>
            <a:t>Capacity and resourcing</a:t>
          </a:r>
          <a:endParaRPr lang="en-US" sz="1800" b="0" kern="1200" cap="none"/>
        </a:p>
      </dsp:txBody>
      <dsp:txXfrm>
        <a:off x="4446071" y="2404971"/>
        <a:ext cx="1669921" cy="1231567"/>
      </dsp:txXfrm>
    </dsp:sp>
    <dsp:sp modelId="{0ADC4E5A-6339-4BE9-8B63-5FF2E48D526A}">
      <dsp:nvSpPr>
        <dsp:cNvPr id="0" name=""/>
        <dsp:cNvSpPr/>
      </dsp:nvSpPr>
      <dsp:spPr>
        <a:xfrm>
          <a:off x="6888770" y="1132512"/>
          <a:ext cx="1018652" cy="1018652"/>
        </a:xfrm>
        <a:prstGeom prst="ellipse">
          <a:avLst/>
        </a:prstGeom>
        <a:solidFill>
          <a:srgbClr val="FFD8BD"/>
        </a:solidFill>
        <a:ln>
          <a:noFill/>
        </a:ln>
        <a:effectLst/>
      </dsp:spPr>
      <dsp:style>
        <a:lnRef idx="0">
          <a:scrgbClr r="0" g="0" b="0"/>
        </a:lnRef>
        <a:fillRef idx="1">
          <a:scrgbClr r="0" g="0" b="0"/>
        </a:fillRef>
        <a:effectRef idx="0">
          <a:scrgbClr r="0" g="0" b="0"/>
        </a:effectRef>
        <a:fontRef idx="minor"/>
      </dsp:style>
    </dsp:sp>
    <dsp:sp modelId="{5E1FD11A-6D5C-43BD-9AC6-FC8ED8B6CCA6}">
      <dsp:nvSpPr>
        <dsp:cNvPr id="0" name=""/>
        <dsp:cNvSpPr/>
      </dsp:nvSpPr>
      <dsp:spPr>
        <a:xfrm>
          <a:off x="6456470" y="819090"/>
          <a:ext cx="1883252" cy="16454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FA7EE-F5BA-4ACA-BC34-04EF8D4D95B7}">
      <dsp:nvSpPr>
        <dsp:cNvPr id="0" name=""/>
        <dsp:cNvSpPr/>
      </dsp:nvSpPr>
      <dsp:spPr>
        <a:xfrm>
          <a:off x="6563136" y="2468449"/>
          <a:ext cx="1669921" cy="123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b="0" kern="1200" cap="none"/>
            <a:t>Quality and availability of data</a:t>
          </a:r>
          <a:endParaRPr lang="en-US" sz="1800" b="0" kern="1200" cap="none"/>
        </a:p>
      </dsp:txBody>
      <dsp:txXfrm>
        <a:off x="6563136" y="2468449"/>
        <a:ext cx="1669921" cy="1231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72ED6-0715-43EB-BD65-F5DDB02F23C7}">
      <dsp:nvSpPr>
        <dsp:cNvPr id="0" name=""/>
        <dsp:cNvSpPr/>
      </dsp:nvSpPr>
      <dsp:spPr>
        <a:xfrm>
          <a:off x="1702951" y="0"/>
          <a:ext cx="1135301" cy="871570"/>
        </a:xfrm>
        <a:prstGeom prst="trapezoid">
          <a:avLst>
            <a:gd name="adj" fmla="val 65130"/>
          </a:avLst>
        </a:prstGeom>
        <a:solidFill>
          <a:srgbClr val="F2EAC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5 Key Questions</a:t>
          </a:r>
          <a:endParaRPr lang="en-GB" sz="1600" b="1" kern="1200"/>
        </a:p>
      </dsp:txBody>
      <dsp:txXfrm>
        <a:off x="1702951" y="0"/>
        <a:ext cx="1135301" cy="871570"/>
      </dsp:txXfrm>
    </dsp:sp>
    <dsp:sp modelId="{A0EA80EE-F373-4733-A94D-7F8374ECB6B9}">
      <dsp:nvSpPr>
        <dsp:cNvPr id="0" name=""/>
        <dsp:cNvSpPr/>
      </dsp:nvSpPr>
      <dsp:spPr>
        <a:xfrm>
          <a:off x="1135300" y="871570"/>
          <a:ext cx="2270602" cy="871570"/>
        </a:xfrm>
        <a:prstGeom prst="trapezoid">
          <a:avLst>
            <a:gd name="adj" fmla="val 65130"/>
          </a:avLst>
        </a:prstGeom>
        <a:solidFill>
          <a:srgbClr val="666E6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Quality Statements</a:t>
          </a:r>
          <a:endParaRPr lang="en-GB" sz="1600" b="1" kern="1200">
            <a:solidFill>
              <a:schemeClr val="bg1"/>
            </a:solidFill>
          </a:endParaRPr>
        </a:p>
      </dsp:txBody>
      <dsp:txXfrm>
        <a:off x="1532656" y="871570"/>
        <a:ext cx="1475891" cy="871570"/>
      </dsp:txXfrm>
    </dsp:sp>
    <dsp:sp modelId="{E3F9446D-B33C-4F38-8A23-6F66335497AF}">
      <dsp:nvSpPr>
        <dsp:cNvPr id="0" name=""/>
        <dsp:cNvSpPr/>
      </dsp:nvSpPr>
      <dsp:spPr>
        <a:xfrm>
          <a:off x="567650" y="1743141"/>
          <a:ext cx="3405903" cy="871570"/>
        </a:xfrm>
        <a:prstGeom prst="trapezoid">
          <a:avLst>
            <a:gd name="adj" fmla="val 65130"/>
          </a:avLst>
        </a:prstGeom>
        <a:solidFill>
          <a:srgbClr val="D628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Evidence categories</a:t>
          </a:r>
          <a:endParaRPr lang="en-GB" sz="1600" b="1" kern="1200">
            <a:solidFill>
              <a:schemeClr val="bg1"/>
            </a:solidFill>
          </a:endParaRPr>
        </a:p>
      </dsp:txBody>
      <dsp:txXfrm>
        <a:off x="1163683" y="1743141"/>
        <a:ext cx="2213836" cy="871570"/>
      </dsp:txXfrm>
    </dsp:sp>
    <dsp:sp modelId="{44B0D3B7-2B8A-483F-8476-AD6E552D4FA1}">
      <dsp:nvSpPr>
        <dsp:cNvPr id="0" name=""/>
        <dsp:cNvSpPr/>
      </dsp:nvSpPr>
      <dsp:spPr>
        <a:xfrm>
          <a:off x="0" y="2614711"/>
          <a:ext cx="4541204" cy="871570"/>
        </a:xfrm>
        <a:prstGeom prst="trapezoid">
          <a:avLst>
            <a:gd name="adj" fmla="val 65130"/>
          </a:avLst>
        </a:prstGeom>
        <a:solidFill>
          <a:srgbClr val="6B2861">
            <a:alpha val="8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Specific evidence and quality indicators</a:t>
          </a:r>
          <a:endParaRPr lang="en-GB" sz="1600" b="1" kern="1200">
            <a:solidFill>
              <a:schemeClr val="bg1"/>
            </a:solidFill>
          </a:endParaRPr>
        </a:p>
      </dsp:txBody>
      <dsp:txXfrm>
        <a:off x="794710" y="2614711"/>
        <a:ext cx="2951782" cy="87157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3D5FB-A1C2-4D9C-956A-4940C66C96A5}" type="datetimeFigureOut">
              <a:rPr lang="en-GB" smtClean="0"/>
              <a:t>10/12/2024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090E2-BA66-40D4-9C19-1F5E3D079658}" type="slidenum">
              <a:rPr lang="en-GB" smtClean="0"/>
              <a:t>‹#›</a:t>
            </a:fld>
            <a:endParaRPr lang="en-GB"/>
          </a:p>
        </p:txBody>
      </p:sp>
    </p:spTree>
    <p:extLst>
      <p:ext uri="{BB962C8B-B14F-4D97-AF65-F5344CB8AC3E}">
        <p14:creationId xmlns:p14="http://schemas.microsoft.com/office/powerpoint/2010/main" val="237825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Ayisha &amp; Annabelle introductions</a:t>
            </a:r>
          </a:p>
        </p:txBody>
      </p:sp>
    </p:spTree>
    <p:extLst>
      <p:ext uri="{BB962C8B-B14F-4D97-AF65-F5344CB8AC3E}">
        <p14:creationId xmlns:p14="http://schemas.microsoft.com/office/powerpoint/2010/main" val="224953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178E8-B173-4775-9C0A-8CEC22C148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7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090E2-BA66-40D4-9C19-1F5E3D0796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70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C13BF-9522-4367-822B-20C6E82CD7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59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178E8-B173-4775-9C0A-8CEC22C148C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56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6  mins </a:t>
            </a:r>
          </a:p>
          <a:p>
            <a:r>
              <a:rPr lang="en-GB" b="1"/>
              <a:t>Strategic</a:t>
            </a:r>
            <a:r>
              <a:rPr lang="en-GB" b="0"/>
              <a:t> – tackling inequalities as a cross cutting “core aim” in our strategy – need to make sure that we get specific enough re this in terms of tackling 3 types of racism</a:t>
            </a:r>
          </a:p>
          <a:p>
            <a:r>
              <a:rPr lang="en-GB" b="1"/>
              <a:t>System level regulation </a:t>
            </a:r>
            <a:r>
              <a:rPr lang="en-GB" b="0"/>
              <a:t>– “tackling health inequalities” as a core aim of ICSs – should get to all 3 levels. Lots of work on ICS assessments re this – Equality/ Health inequalities expert on each assessment. Equity in experience and outcomes assessed on all LA assessments – initial audit of pilot content done to develop approach. Again need to ensure racism specifically included. </a:t>
            </a:r>
          </a:p>
          <a:p>
            <a:r>
              <a:rPr lang="en-GB" b="1"/>
              <a:t>Provider assessments </a:t>
            </a:r>
            <a:r>
              <a:rPr lang="en-GB" b="0"/>
              <a:t>– tension between specific Equity/ workforce EDI quality statements (forces focus and scoring) vs seeing equity dimensions of all Qs – </a:t>
            </a:r>
            <a:r>
              <a:rPr lang="en-GB" b="0" err="1"/>
              <a:t>eg</a:t>
            </a:r>
            <a:r>
              <a:rPr lang="en-GB" b="0"/>
              <a:t> safety. </a:t>
            </a:r>
          </a:p>
          <a:p>
            <a:r>
              <a:rPr lang="en-GB" b="1"/>
              <a:t>Enforcement – </a:t>
            </a:r>
            <a:r>
              <a:rPr lang="en-GB" b="0"/>
              <a:t>“due regard to protected characteristics – reg 9/ avoid discrimination – reg 13 – underused? Need to be braver in taking test cases. </a:t>
            </a:r>
          </a:p>
          <a:p>
            <a:r>
              <a:rPr lang="en-GB" b="1"/>
              <a:t>Encouraging improvement</a:t>
            </a:r>
          </a:p>
          <a:p>
            <a:r>
              <a:rPr lang="en-GB" b="1"/>
              <a:t> – </a:t>
            </a:r>
            <a:r>
              <a:rPr lang="en-GB" b="0" err="1"/>
              <a:t>eg</a:t>
            </a:r>
            <a:r>
              <a:rPr lang="en-GB" b="0"/>
              <a:t> Independent voice – focus on inequalities in State of Care. Inequalities local outreach work building on RHO work last year – all IAITs with reg co-</a:t>
            </a:r>
            <a:r>
              <a:rPr lang="en-GB" b="0" err="1"/>
              <a:t>ords</a:t>
            </a:r>
            <a:r>
              <a:rPr lang="en-GB" b="0"/>
              <a:t> reaching out to find experiences of people with long term conditions from ethnic minority communities.</a:t>
            </a:r>
          </a:p>
          <a:p>
            <a:r>
              <a:rPr lang="en-GB" b="0"/>
              <a:t>- Sickle cell pain relief questions by Meds Operation team – big improvement on re-visit</a:t>
            </a:r>
          </a:p>
          <a:p>
            <a:r>
              <a:rPr lang="en-GB" b="0"/>
              <a:t>- Research programme – “Tackling inequalities” – improves our work + others learn from it.  </a:t>
            </a:r>
            <a:endParaRPr lang="en-GB" b="1"/>
          </a:p>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00B4D-9B8A-4DFA-80B5-8C58CE8AD8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5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46 articles reviewed in full</a:t>
            </a:r>
          </a:p>
          <a:p>
            <a:r>
              <a:rPr lang="en-GB"/>
              <a:t>X from other sectors, X from other countries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C8C6E-9D45-4B7C-99DF-9640FEA056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91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a:solidFill>
                  <a:schemeClr val="tx1"/>
                </a:solidFill>
                <a:effectLst/>
                <a:latin typeface="+mn-lt"/>
                <a:ea typeface="+mn-ea"/>
                <a:cs typeface="+mn-cs"/>
              </a:rPr>
              <a:t>You will be familiar with the key parts of our model</a:t>
            </a:r>
          </a:p>
          <a:p>
            <a:pPr marL="0" indent="0">
              <a:buFont typeface="Arial" panose="020B0604020202020204" pitchFamily="34" charset="0"/>
              <a:buNone/>
            </a:pPr>
            <a:endParaRPr lang="en-GB" sz="1200" b="1" kern="1200">
              <a:solidFill>
                <a:schemeClr val="tx1"/>
              </a:solidFill>
              <a:effectLst/>
              <a:latin typeface="+mn-lt"/>
              <a:ea typeface="+mn-ea"/>
              <a:cs typeface="+mn-cs"/>
            </a:endParaRPr>
          </a:p>
          <a:p>
            <a:pPr marL="0" indent="0">
              <a:buFont typeface="Arial" panose="020B0604020202020204" pitchFamily="34" charset="0"/>
              <a:buNone/>
            </a:pPr>
            <a:r>
              <a:rPr lang="en-GB" sz="1200" b="1" kern="1200">
                <a:solidFill>
                  <a:schemeClr val="tx1"/>
                </a:solidFill>
                <a:effectLst/>
                <a:latin typeface="+mn-lt"/>
                <a:ea typeface="+mn-ea"/>
                <a:cs typeface="+mn-cs"/>
              </a:rPr>
              <a:t>So what does this mean for equality and human rights?</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7B74A-BFA2-4B64-A9D6-57BA479503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9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090E2-BA66-40D4-9C19-1F5E3D079658}" type="slidenum">
              <a:rPr lang="en-GB" smtClean="0"/>
              <a:t>12</a:t>
            </a:fld>
            <a:endParaRPr lang="en-GB"/>
          </a:p>
        </p:txBody>
      </p:sp>
    </p:spTree>
    <p:extLst>
      <p:ext uri="{BB962C8B-B14F-4D97-AF65-F5344CB8AC3E}">
        <p14:creationId xmlns:p14="http://schemas.microsoft.com/office/powerpoint/2010/main" val="272212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61B58EB4-370E-433E-ACAC-C120F40D6061}"/>
              </a:ext>
            </a:extLst>
          </p:cNvPr>
          <p:cNvSpPr>
            <a:spLocks noChangeArrowheads="1"/>
          </p:cNvSpPr>
          <p:nvPr/>
        </p:nvSpPr>
        <p:spPr bwMode="auto">
          <a:xfrm flipV="1">
            <a:off x="449264" y="152876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defRPr/>
            </a:pPr>
            <a:endParaRPr lang="en-US" altLang="en-US" sz="1350"/>
          </a:p>
        </p:txBody>
      </p:sp>
      <p:pic>
        <p:nvPicPr>
          <p:cNvPr id="5" name="Picture 8" descr="CQC_logo_CMYK">
            <a:extLst>
              <a:ext uri="{FF2B5EF4-FFF2-40B4-BE49-F238E27FC236}">
                <a16:creationId xmlns:a16="http://schemas.microsoft.com/office/drawing/2014/main" id="{E9D2C125-5627-45EC-8AB8-6DD92BBBD8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p:spPr>
        <p:txBody>
          <a:bodyPr anchor="t"/>
          <a:lstStyle>
            <a:lvl1pPr>
              <a:defRPr sz="1969"/>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647700" y="2895600"/>
            <a:ext cx="3657600" cy="381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16904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E24B8242-FF6F-49BD-9C82-21E5173C130E}"/>
              </a:ext>
            </a:extLst>
          </p:cNvPr>
          <p:cNvSpPr>
            <a:spLocks noGrp="1" noChangeArrowheads="1"/>
          </p:cNvSpPr>
          <p:nvPr>
            <p:ph type="sldNum" sz="quarter" idx="10"/>
          </p:nvPr>
        </p:nvSpPr>
        <p:spPr>
          <a:ln/>
        </p:spPr>
        <p:txBody>
          <a:bodyPr/>
          <a:lstStyle>
            <a:lvl1pPr>
              <a:defRPr/>
            </a:lvl1pPr>
          </a:lstStyle>
          <a:p>
            <a:pPr>
              <a:defRPr/>
            </a:pPr>
            <a:fld id="{092E3FAB-A1D2-4F8B-B48E-0BF96548DC33}"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335544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1" y="485779"/>
            <a:ext cx="1933575"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47700" y="485779"/>
            <a:ext cx="5651500"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D7E51626-4795-45B2-A7D2-C8D5BFFEA335}"/>
              </a:ext>
            </a:extLst>
          </p:cNvPr>
          <p:cNvSpPr>
            <a:spLocks noGrp="1" noChangeArrowheads="1"/>
          </p:cNvSpPr>
          <p:nvPr>
            <p:ph type="sldNum" sz="quarter" idx="10"/>
          </p:nvPr>
        </p:nvSpPr>
        <p:spPr>
          <a:ln/>
        </p:spPr>
        <p:txBody>
          <a:bodyPr/>
          <a:lstStyle>
            <a:lvl1pPr>
              <a:defRPr/>
            </a:lvl1pPr>
          </a:lstStyle>
          <a:p>
            <a:pPr>
              <a:defRPr/>
            </a:pPr>
            <a:fld id="{2DDBE938-C58A-4592-B98F-B6BB5A1B7D2E}"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317030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2" y="436523"/>
            <a:ext cx="8229239" cy="1325033"/>
          </a:xfrm>
          <a:prstGeom prst="rect">
            <a:avLst/>
          </a:prstGeom>
        </p:spPr>
        <p:txBody>
          <a:bodyPr/>
          <a:lstStyle>
            <a:lvl1pPr>
              <a:defRPr sz="4000"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2" y="2900863"/>
            <a:ext cx="8229239" cy="1056276"/>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398808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326067"/>
            <a:ext cx="7886700" cy="3102935"/>
          </a:xfrm>
          <a:prstGeom prst="rect">
            <a:avLst/>
          </a:prstGeom>
        </p:spPr>
        <p:txBody>
          <a:bodyPr/>
          <a:lstStyle>
            <a:lvl1pPr>
              <a:defRPr sz="72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3910213"/>
            <a:ext cx="78867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5168444"/>
            <a:ext cx="7886700" cy="767655"/>
          </a:xfrm>
        </p:spPr>
        <p:txBody>
          <a:bodyPr/>
          <a:lstStyle>
            <a:lvl1pPr>
              <a:defRPr sz="3200"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2020295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Lst>
          </p:cNvPr>
          <p:cNvSpPr/>
          <p:nvPr/>
        </p:nvSpPr>
        <p:spPr>
          <a:xfrm>
            <a:off x="0" y="2"/>
            <a:ext cx="9144000" cy="6405331"/>
          </a:xfrm>
          <a:prstGeom prst="rect">
            <a:avLst/>
          </a:prstGeom>
          <a:solidFill>
            <a:srgbClr val="5F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995168"/>
            <a:ext cx="7886700" cy="867669"/>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34633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AE66E2B-7F55-474E-B889-06FDC4AE44F3}"/>
              </a:ext>
            </a:extLst>
          </p:cNvPr>
          <p:cNvSpPr>
            <a:spLocks noGrp="1" noChangeArrowheads="1"/>
          </p:cNvSpPr>
          <p:nvPr>
            <p:ph type="sldNum" sz="quarter" idx="10"/>
          </p:nvPr>
        </p:nvSpPr>
        <p:spPr>
          <a:ln/>
        </p:spPr>
        <p:txBody>
          <a:bodyPr/>
          <a:lstStyle>
            <a:lvl1pPr>
              <a:defRPr/>
            </a:lvl1pPr>
          </a:lstStyle>
          <a:p>
            <a:fld id="{AC2F3DFE-CE7B-47DD-9B8A-FFE03B5EF008}" type="slidenum">
              <a:rPr lang="en-US" altLang="en-US"/>
              <a:pPr/>
              <a:t>‹#›</a:t>
            </a:fld>
            <a:endParaRPr lang="en-US" altLang="en-US" sz="788">
              <a:solidFill>
                <a:srgbClr val="6D2E69"/>
              </a:solidFill>
            </a:endParaRPr>
          </a:p>
        </p:txBody>
      </p:sp>
    </p:spTree>
    <p:extLst>
      <p:ext uri="{BB962C8B-B14F-4D97-AF65-F5344CB8AC3E}">
        <p14:creationId xmlns:p14="http://schemas.microsoft.com/office/powerpoint/2010/main" val="414852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559626" y="2794766"/>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1800">
              <a:solidFill>
                <a:srgbClr val="000000"/>
              </a:solidFill>
            </a:endParaRPr>
          </a:p>
        </p:txBody>
      </p:sp>
      <p:sp>
        <p:nvSpPr>
          <p:cNvPr id="7171" name="Rectangle 3"/>
          <p:cNvSpPr>
            <a:spLocks noGrp="1" noChangeArrowheads="1"/>
          </p:cNvSpPr>
          <p:nvPr>
            <p:ph type="ctrTitle"/>
          </p:nvPr>
        </p:nvSpPr>
        <p:spPr>
          <a:xfrm>
            <a:off x="647700" y="3124583"/>
            <a:ext cx="5715000" cy="990600"/>
          </a:xfrm>
        </p:spPr>
        <p:txBody>
          <a:bodyPr anchor="t"/>
          <a:lstStyle>
            <a:lvl1pPr>
              <a:defRPr sz="2625"/>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664779" y="42545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pic>
        <p:nvPicPr>
          <p:cNvPr id="6" name="Picture 146" descr="CQC_logo_CMYK">
            <a:extLst>
              <a:ext uri="{FF2B5EF4-FFF2-40B4-BE49-F238E27FC236}">
                <a16:creationId xmlns:a16="http://schemas.microsoft.com/office/drawing/2014/main" id="{66DA0A4A-3883-4F90-8F68-127C1A9C107B}"/>
              </a:ext>
            </a:extLst>
          </p:cNvPr>
          <p:cNvPicPr>
            <a:picLocks noChangeAspect="1" noChangeArrowheads="1"/>
          </p:cNvPicPr>
          <p:nvPr userDrawn="1"/>
        </p:nvPicPr>
        <p:blipFill>
          <a:blip r:embed="rId2" cstate="print"/>
          <a:srcRect/>
          <a:stretch>
            <a:fillRect/>
          </a:stretch>
        </p:blipFill>
        <p:spPr bwMode="auto">
          <a:xfrm>
            <a:off x="449268" y="508001"/>
            <a:ext cx="2028825" cy="854075"/>
          </a:xfrm>
          <a:prstGeom prst="rect">
            <a:avLst/>
          </a:prstGeom>
          <a:noFill/>
          <a:ln w="9525">
            <a:noFill/>
            <a:miter lim="800000"/>
            <a:headEnd/>
            <a:tailEnd/>
          </a:ln>
        </p:spPr>
      </p:pic>
    </p:spTree>
    <p:extLst>
      <p:ext uri="{BB962C8B-B14F-4D97-AF65-F5344CB8AC3E}">
        <p14:creationId xmlns:p14="http://schemas.microsoft.com/office/powerpoint/2010/main" val="317445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F28BD2-7A70-4E26-83C8-E446D68D4BFD}"/>
              </a:ext>
            </a:extLst>
          </p:cNvPr>
          <p:cNvPicPr>
            <a:picLocks noChangeAspect="1"/>
          </p:cNvPicPr>
          <p:nvPr userDrawn="1"/>
        </p:nvPicPr>
        <p:blipFill rotWithShape="1">
          <a:blip r:embed="rId2"/>
          <a:srcRect r="6729"/>
          <a:stretch/>
        </p:blipFill>
        <p:spPr>
          <a:xfrm>
            <a:off x="0" y="0"/>
            <a:ext cx="9144000" cy="6858000"/>
          </a:xfrm>
          <a:prstGeom prst="rect">
            <a:avLst/>
          </a:prstGeom>
        </p:spPr>
      </p:pic>
      <p:sp>
        <p:nvSpPr>
          <p:cNvPr id="4" name="AutoShape 2"/>
          <p:cNvSpPr>
            <a:spLocks noChangeArrowheads="1"/>
          </p:cNvSpPr>
          <p:nvPr/>
        </p:nvSpPr>
        <p:spPr bwMode="auto">
          <a:xfrm flipV="1">
            <a:off x="559626" y="2794766"/>
            <a:ext cx="6118225" cy="2463034"/>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1800">
              <a:solidFill>
                <a:srgbClr val="000000"/>
              </a:solidFill>
            </a:endParaRPr>
          </a:p>
        </p:txBody>
      </p:sp>
      <p:sp>
        <p:nvSpPr>
          <p:cNvPr id="7171" name="Rectangle 3"/>
          <p:cNvSpPr>
            <a:spLocks noGrp="1" noChangeArrowheads="1"/>
          </p:cNvSpPr>
          <p:nvPr>
            <p:ph type="ctrTitle"/>
          </p:nvPr>
        </p:nvSpPr>
        <p:spPr>
          <a:xfrm>
            <a:off x="647700" y="3124583"/>
            <a:ext cx="5715000" cy="990600"/>
          </a:xfrm>
        </p:spPr>
        <p:txBody>
          <a:bodyPr anchor="t"/>
          <a:lstStyle>
            <a:lvl1pPr>
              <a:defRPr sz="2625"/>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664779" y="42545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pic>
        <p:nvPicPr>
          <p:cNvPr id="6" name="Picture 146" descr="CQC_logo_CMYK">
            <a:extLst>
              <a:ext uri="{FF2B5EF4-FFF2-40B4-BE49-F238E27FC236}">
                <a16:creationId xmlns:a16="http://schemas.microsoft.com/office/drawing/2014/main" id="{66DA0A4A-3883-4F90-8F68-127C1A9C107B}"/>
              </a:ext>
            </a:extLst>
          </p:cNvPr>
          <p:cNvPicPr>
            <a:picLocks noChangeAspect="1" noChangeArrowheads="1"/>
          </p:cNvPicPr>
          <p:nvPr userDrawn="1"/>
        </p:nvPicPr>
        <p:blipFill>
          <a:blip r:embed="rId3" cstate="print"/>
          <a:srcRect/>
          <a:stretch>
            <a:fillRect/>
          </a:stretch>
        </p:blipFill>
        <p:spPr bwMode="auto">
          <a:xfrm>
            <a:off x="449268" y="508001"/>
            <a:ext cx="2028825" cy="854075"/>
          </a:xfrm>
          <a:prstGeom prst="rect">
            <a:avLst/>
          </a:prstGeom>
          <a:noFill/>
          <a:ln w="9525">
            <a:noFill/>
            <a:miter lim="800000"/>
            <a:headEnd/>
            <a:tailEnd/>
          </a:ln>
        </p:spPr>
      </p:pic>
    </p:spTree>
    <p:extLst>
      <p:ext uri="{BB962C8B-B14F-4D97-AF65-F5344CB8AC3E}">
        <p14:creationId xmlns:p14="http://schemas.microsoft.com/office/powerpoint/2010/main" val="883389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19DDA-4B3F-4D2A-AECF-4C57FBB50638}"/>
              </a:ext>
            </a:extLst>
          </p:cNvPr>
          <p:cNvSpPr>
            <a:spLocks noGrp="1"/>
          </p:cNvSpPr>
          <p:nvPr>
            <p:ph type="sldNum" sz="quarter" idx="10"/>
          </p:nvPr>
        </p:nvSpPr>
        <p:spPr/>
        <p:txBody>
          <a:bodyPr/>
          <a:lstStyle/>
          <a:p>
            <a:pPr eaLnBrk="0" fontAlgn="base" hangingPunct="0">
              <a:spcBef>
                <a:spcPct val="0"/>
              </a:spcBef>
              <a:spcAft>
                <a:spcPct val="0"/>
              </a:spcAft>
              <a:defRPr/>
            </a:pPr>
            <a:fld id="{6C3F15FF-8B87-4F38-BB80-08F00F8C711F}" type="slidenum">
              <a:rPr lang="en-US" smtClean="0"/>
              <a:pPr eaLnBrk="0" fontAlgn="base" hangingPunct="0">
                <a:spcBef>
                  <a:spcPct val="0"/>
                </a:spcBef>
                <a:spcAft>
                  <a:spcPct val="0"/>
                </a:spcAft>
                <a:defRPr/>
              </a:pPr>
              <a:t>‹#›</a:t>
            </a:fld>
            <a:endParaRPr lang="en-US" sz="1050">
              <a:solidFill>
                <a:srgbClr val="6D2E69"/>
              </a:solidFill>
            </a:endParaRPr>
          </a:p>
        </p:txBody>
      </p:sp>
      <p:sp>
        <p:nvSpPr>
          <p:cNvPr id="6" name="AutoShape 2">
            <a:extLst>
              <a:ext uri="{FF2B5EF4-FFF2-40B4-BE49-F238E27FC236}">
                <a16:creationId xmlns:a16="http://schemas.microsoft.com/office/drawing/2014/main" id="{E320AF13-1A52-493A-8D85-AF149764A400}"/>
              </a:ext>
            </a:extLst>
          </p:cNvPr>
          <p:cNvSpPr>
            <a:spLocks noChangeArrowheads="1"/>
          </p:cNvSpPr>
          <p:nvPr userDrawn="1"/>
        </p:nvSpPr>
        <p:spPr bwMode="auto">
          <a:xfrm flipV="1">
            <a:off x="559626" y="2794766"/>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1800">
              <a:solidFill>
                <a:srgbClr val="000000"/>
              </a:solidFill>
            </a:endParaRPr>
          </a:p>
        </p:txBody>
      </p:sp>
      <p:sp>
        <p:nvSpPr>
          <p:cNvPr id="7" name="Rectangle 3">
            <a:extLst>
              <a:ext uri="{FF2B5EF4-FFF2-40B4-BE49-F238E27FC236}">
                <a16:creationId xmlns:a16="http://schemas.microsoft.com/office/drawing/2014/main" id="{BF3D814E-F3F2-41E4-A562-9DACB805A163}"/>
              </a:ext>
            </a:extLst>
          </p:cNvPr>
          <p:cNvSpPr txBox="1">
            <a:spLocks noChangeArrowheads="1"/>
          </p:cNvSpPr>
          <p:nvPr userDrawn="1"/>
        </p:nvSpPr>
        <p:spPr bwMode="auto">
          <a:xfrm>
            <a:off x="647700" y="3124583"/>
            <a:ext cx="5715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5000"/>
              </a:lnSpc>
              <a:spcBef>
                <a:spcPct val="0"/>
              </a:spcBef>
              <a:spcAft>
                <a:spcPct val="0"/>
              </a:spcAft>
              <a:defRPr sz="35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a:lstStyle>
          <a:p>
            <a:r>
              <a:rPr lang="en-US" sz="2625" kern="0"/>
              <a:t>Click to edit Master title style</a:t>
            </a:r>
          </a:p>
        </p:txBody>
      </p:sp>
      <p:sp>
        <p:nvSpPr>
          <p:cNvPr id="8" name="Rectangle 5">
            <a:extLst>
              <a:ext uri="{FF2B5EF4-FFF2-40B4-BE49-F238E27FC236}">
                <a16:creationId xmlns:a16="http://schemas.microsoft.com/office/drawing/2014/main" id="{B17E7B5C-13CF-4A9B-B971-EB472CF71D66}"/>
              </a:ext>
            </a:extLst>
          </p:cNvPr>
          <p:cNvSpPr>
            <a:spLocks noGrp="1" noChangeArrowheads="1"/>
          </p:cNvSpPr>
          <p:nvPr>
            <p:ph type="subTitle" sz="quarter" idx="1"/>
          </p:nvPr>
        </p:nvSpPr>
        <p:spPr>
          <a:xfrm>
            <a:off x="664779" y="42545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75456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8873" y="489113"/>
            <a:ext cx="5578475" cy="9064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FCFCEEC5-67CA-4272-919E-2E502A95A6FE}"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141521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F0FE166C-7B3A-4134-9841-D4060CAC37CA}"/>
              </a:ext>
            </a:extLst>
          </p:cNvPr>
          <p:cNvSpPr>
            <a:spLocks noGrp="1" noChangeArrowheads="1"/>
          </p:cNvSpPr>
          <p:nvPr>
            <p:ph type="sldNum" sz="quarter" idx="10"/>
          </p:nvPr>
        </p:nvSpPr>
        <p:spPr>
          <a:ln/>
        </p:spPr>
        <p:txBody>
          <a:bodyPr/>
          <a:lstStyle>
            <a:lvl1pPr>
              <a:defRPr/>
            </a:lvl1pPr>
          </a:lstStyle>
          <a:p>
            <a:pPr>
              <a:defRPr/>
            </a:pPr>
            <a:fld id="{F59B3931-56FB-4EA1-8F84-B221CF2BD340}"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3087127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3"/>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2FD071D1-C257-4411-BCB5-DDE8BB66ADF6}"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415115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7703" y="1798639"/>
            <a:ext cx="3792538"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92641" y="1798639"/>
            <a:ext cx="3792537"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44564EAE-6637-4EC4-8C68-689B1FCD9011}"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2862537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3" y="1535117"/>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5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sldNum" sz="quarter" idx="10"/>
          </p:nvPr>
        </p:nvSpPr>
        <p:spPr/>
        <p:txBody>
          <a:bodyPr/>
          <a:lstStyle>
            <a:lvl1pPr>
              <a:defRPr>
                <a:latin typeface="Arial" pitchFamily="34" charset="0"/>
              </a:defRPr>
            </a:lvl1pPr>
          </a:lstStyle>
          <a:p>
            <a:pPr>
              <a:defRPr/>
            </a:pPr>
            <a:fld id="{C0C02A37-90C6-49D3-9CE4-7926A30ADE76}"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75519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p:txBody>
          <a:bodyPr/>
          <a:lstStyle>
            <a:lvl1pPr>
              <a:defRPr>
                <a:latin typeface="Arial" pitchFamily="34" charset="0"/>
              </a:defRPr>
            </a:lvl1pPr>
          </a:lstStyle>
          <a:p>
            <a:pPr>
              <a:defRPr/>
            </a:pPr>
            <a:fld id="{1FF9A2A7-9E3D-44C9-AA5C-CC50684E6DCB}"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89639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atin typeface="Arial" pitchFamily="34" charset="0"/>
              </a:defRPr>
            </a:lvl1pPr>
          </a:lstStyle>
          <a:p>
            <a:pPr>
              <a:defRPr/>
            </a:pPr>
            <a:fld id="{083F09F2-4EC6-4996-A85C-C1EEBBFA2B5F}"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885546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3"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B6AB1A26-5300-4A38-B5C0-8ACF468E7C59}"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4097249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41"/>
            <a:ext cx="5486400" cy="566739"/>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86"/>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3B662AF6-AAE4-42C9-8986-FEF3512836A0}"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29762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B2182DD6-5549-472D-B678-26399E91FF06}"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2497927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13" y="485778"/>
            <a:ext cx="1933575"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485778"/>
            <a:ext cx="5651500"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DCFA066C-E3F3-4F01-8F4F-8C3D567BF014}" type="slidenum">
              <a:rPr lang="en-US"/>
              <a:pPr>
                <a:defRPr/>
              </a:pPr>
              <a:t>‹#›</a:t>
            </a:fld>
            <a:endParaRPr lang="en-US" sz="1050">
              <a:solidFill>
                <a:srgbClr val="6D2E69"/>
              </a:solidFill>
            </a:endParaRPr>
          </a:p>
        </p:txBody>
      </p:sp>
    </p:spTree>
    <p:extLst>
      <p:ext uri="{BB962C8B-B14F-4D97-AF65-F5344CB8AC3E}">
        <p14:creationId xmlns:p14="http://schemas.microsoft.com/office/powerpoint/2010/main" val="147770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Lst>
          </p:cNvPr>
          <p:cNvSpPr/>
          <p:nvPr/>
        </p:nvSpPr>
        <p:spPr>
          <a:xfrm>
            <a:off x="0" y="2"/>
            <a:ext cx="9144000" cy="6405331"/>
          </a:xfrm>
          <a:prstGeom prst="rect">
            <a:avLst/>
          </a:prstGeom>
          <a:solidFill>
            <a:srgbClr val="5F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995168"/>
            <a:ext cx="7886700" cy="867669"/>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40893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GB"/>
              <a:t>Click to edit Master text styles</a:t>
            </a:r>
          </a:p>
        </p:txBody>
      </p:sp>
      <p:sp>
        <p:nvSpPr>
          <p:cNvPr id="4" name="Rectangle 5">
            <a:extLst>
              <a:ext uri="{FF2B5EF4-FFF2-40B4-BE49-F238E27FC236}">
                <a16:creationId xmlns:a16="http://schemas.microsoft.com/office/drawing/2014/main" id="{4FF5FB97-2E7E-4A08-9F0E-E076DF9A7410}"/>
              </a:ext>
            </a:extLst>
          </p:cNvPr>
          <p:cNvSpPr>
            <a:spLocks noGrp="1" noChangeArrowheads="1"/>
          </p:cNvSpPr>
          <p:nvPr>
            <p:ph type="sldNum" sz="quarter" idx="10"/>
          </p:nvPr>
        </p:nvSpPr>
        <p:spPr>
          <a:ln/>
        </p:spPr>
        <p:txBody>
          <a:bodyPr/>
          <a:lstStyle>
            <a:lvl1pPr>
              <a:defRPr/>
            </a:lvl1pPr>
          </a:lstStyle>
          <a:p>
            <a:pPr>
              <a:defRPr/>
            </a:pPr>
            <a:fld id="{EF46A5E9-7147-4742-9E57-765CE9602F0A}"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3734805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2" y="436523"/>
            <a:ext cx="8229239" cy="1325033"/>
          </a:xfrm>
          <a:prstGeom prst="rect">
            <a:avLst/>
          </a:prstGeom>
        </p:spPr>
        <p:txBody>
          <a:bodyPr/>
          <a:lstStyle>
            <a:lvl1pPr>
              <a:defRPr sz="4000"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2" y="2900863"/>
            <a:ext cx="8229239" cy="1056276"/>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82937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2" y="436523"/>
            <a:ext cx="8229239" cy="1325033"/>
          </a:xfrm>
          <a:prstGeom prst="rect">
            <a:avLst/>
          </a:prstGeom>
        </p:spPr>
        <p:txBody>
          <a:bodyPr/>
          <a:lstStyle>
            <a:lvl1pPr>
              <a:defRPr sz="4000"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2" y="2900863"/>
            <a:ext cx="8229239" cy="1056276"/>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3355451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326067"/>
            <a:ext cx="7886700" cy="3102935"/>
          </a:xfrm>
          <a:prstGeom prst="rect">
            <a:avLst/>
          </a:prstGeom>
        </p:spPr>
        <p:txBody>
          <a:bodyPr/>
          <a:lstStyle>
            <a:lvl1pPr>
              <a:defRPr sz="72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3910213"/>
            <a:ext cx="78867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5168444"/>
            <a:ext cx="7886700" cy="767655"/>
          </a:xfrm>
        </p:spPr>
        <p:txBody>
          <a:bodyPr/>
          <a:lstStyle>
            <a:lvl1pPr>
              <a:defRPr sz="3200"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114692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Lst>
          </p:cNvPr>
          <p:cNvSpPr/>
          <p:nvPr/>
        </p:nvSpPr>
        <p:spPr>
          <a:xfrm>
            <a:off x="0" y="1"/>
            <a:ext cx="9144000" cy="6405331"/>
          </a:xfrm>
          <a:prstGeom prst="rect">
            <a:avLst/>
          </a:prstGeom>
          <a:solidFill>
            <a:srgbClr val="5F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995167"/>
            <a:ext cx="7886700" cy="867669"/>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973514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AE66E2B-7F55-474E-B889-06FDC4AE44F3}"/>
              </a:ext>
            </a:extLst>
          </p:cNvPr>
          <p:cNvSpPr>
            <a:spLocks noGrp="1" noChangeArrowheads="1"/>
          </p:cNvSpPr>
          <p:nvPr>
            <p:ph type="sldNum" sz="quarter" idx="10"/>
          </p:nvPr>
        </p:nvSpPr>
        <p:spPr>
          <a:ln/>
        </p:spPr>
        <p:txBody>
          <a:bodyPr/>
          <a:lstStyle>
            <a:lvl1pPr>
              <a:defRPr/>
            </a:lvl1pPr>
          </a:lstStyle>
          <a:p>
            <a:fld id="{AC2F3DFE-CE7B-47DD-9B8A-FFE03B5EF008}" type="slidenum">
              <a:rPr lang="en-US" altLang="en-US"/>
              <a:pPr/>
              <a:t>‹#›</a:t>
            </a:fld>
            <a:endParaRPr lang="en-US" altLang="en-US" sz="788">
              <a:solidFill>
                <a:srgbClr val="6D2E69"/>
              </a:solidFill>
            </a:endParaRPr>
          </a:p>
        </p:txBody>
      </p:sp>
    </p:spTree>
    <p:extLst>
      <p:ext uri="{BB962C8B-B14F-4D97-AF65-F5344CB8AC3E}">
        <p14:creationId xmlns:p14="http://schemas.microsoft.com/office/powerpoint/2010/main" val="140984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9" y="1798638"/>
            <a:ext cx="3792537" cy="43180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id="{183B1ED5-44E4-46C4-8F10-B2663EDB74F3}"/>
              </a:ext>
            </a:extLst>
          </p:cNvPr>
          <p:cNvSpPr>
            <a:spLocks noGrp="1" noChangeArrowheads="1"/>
          </p:cNvSpPr>
          <p:nvPr>
            <p:ph type="sldNum" sz="quarter" idx="10"/>
          </p:nvPr>
        </p:nvSpPr>
        <p:spPr>
          <a:ln/>
        </p:spPr>
        <p:txBody>
          <a:bodyPr/>
          <a:lstStyle>
            <a:lvl1pPr>
              <a:defRPr/>
            </a:lvl1pPr>
          </a:lstStyle>
          <a:p>
            <a:pPr>
              <a:defRPr/>
            </a:pPr>
            <a:fld id="{59147131-5111-4F3F-94FD-86A92BF23844}"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13970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a:extLst>
              <a:ext uri="{FF2B5EF4-FFF2-40B4-BE49-F238E27FC236}">
                <a16:creationId xmlns:a16="http://schemas.microsoft.com/office/drawing/2014/main" id="{1077BFA8-C5CF-4631-80C4-D736F555D638}"/>
              </a:ext>
            </a:extLst>
          </p:cNvPr>
          <p:cNvSpPr>
            <a:spLocks noGrp="1" noChangeArrowheads="1"/>
          </p:cNvSpPr>
          <p:nvPr>
            <p:ph type="sldNum" sz="quarter" idx="10"/>
          </p:nvPr>
        </p:nvSpPr>
        <p:spPr>
          <a:ln/>
        </p:spPr>
        <p:txBody>
          <a:bodyPr/>
          <a:lstStyle>
            <a:lvl1pPr>
              <a:defRPr/>
            </a:lvl1pPr>
          </a:lstStyle>
          <a:p>
            <a:pPr>
              <a:defRPr/>
            </a:pPr>
            <a:fld id="{0A752E4C-5E73-4706-A56E-9432C930F515}"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280403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a:extLst>
              <a:ext uri="{FF2B5EF4-FFF2-40B4-BE49-F238E27FC236}">
                <a16:creationId xmlns:a16="http://schemas.microsoft.com/office/drawing/2014/main" id="{29149B6F-B086-466E-958A-5C740743C8C4}"/>
              </a:ext>
            </a:extLst>
          </p:cNvPr>
          <p:cNvSpPr>
            <a:spLocks noGrp="1" noChangeArrowheads="1"/>
          </p:cNvSpPr>
          <p:nvPr>
            <p:ph type="sldNum" sz="quarter" idx="10"/>
          </p:nvPr>
        </p:nvSpPr>
        <p:spPr>
          <a:ln/>
        </p:spPr>
        <p:txBody>
          <a:bodyPr/>
          <a:lstStyle>
            <a:lvl1pPr>
              <a:defRPr/>
            </a:lvl1pPr>
          </a:lstStyle>
          <a:p>
            <a:pPr>
              <a:defRPr/>
            </a:pPr>
            <a:fld id="{2606F34D-3641-4146-A27E-77BA15D4A32E}"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379877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C611C43-2884-41B1-9E85-FD9E34E039B9}"/>
              </a:ext>
            </a:extLst>
          </p:cNvPr>
          <p:cNvSpPr>
            <a:spLocks noGrp="1" noChangeArrowheads="1"/>
          </p:cNvSpPr>
          <p:nvPr>
            <p:ph type="sldNum" sz="quarter" idx="10"/>
          </p:nvPr>
        </p:nvSpPr>
        <p:spPr>
          <a:ln/>
        </p:spPr>
        <p:txBody>
          <a:bodyPr/>
          <a:lstStyle>
            <a:lvl1pPr>
              <a:defRPr/>
            </a:lvl1pPr>
          </a:lstStyle>
          <a:p>
            <a:pPr>
              <a:defRPr/>
            </a:pPr>
            <a:fld id="{F1F6CCE2-9875-4CEC-9161-AC3C29355762}"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27357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GB"/>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5" name="Rectangle 5">
            <a:extLst>
              <a:ext uri="{FF2B5EF4-FFF2-40B4-BE49-F238E27FC236}">
                <a16:creationId xmlns:a16="http://schemas.microsoft.com/office/drawing/2014/main" id="{30CF2339-383A-4492-B3CC-A926F0A8EDD6}"/>
              </a:ext>
            </a:extLst>
          </p:cNvPr>
          <p:cNvSpPr>
            <a:spLocks noGrp="1" noChangeArrowheads="1"/>
          </p:cNvSpPr>
          <p:nvPr>
            <p:ph type="sldNum" sz="quarter" idx="10"/>
          </p:nvPr>
        </p:nvSpPr>
        <p:spPr>
          <a:ln/>
        </p:spPr>
        <p:txBody>
          <a:bodyPr/>
          <a:lstStyle>
            <a:lvl1pPr>
              <a:defRPr/>
            </a:lvl1pPr>
          </a:lstStyle>
          <a:p>
            <a:pPr>
              <a:defRPr/>
            </a:pPr>
            <a:fld id="{DE401235-264D-47B4-A4A5-12656084D47F}"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40930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5" name="Rectangle 5">
            <a:extLst>
              <a:ext uri="{FF2B5EF4-FFF2-40B4-BE49-F238E27FC236}">
                <a16:creationId xmlns:a16="http://schemas.microsoft.com/office/drawing/2014/main" id="{0313C79E-F1ED-4E89-8E0A-D98B84ACB361}"/>
              </a:ext>
            </a:extLst>
          </p:cNvPr>
          <p:cNvSpPr>
            <a:spLocks noGrp="1" noChangeArrowheads="1"/>
          </p:cNvSpPr>
          <p:nvPr>
            <p:ph type="sldNum" sz="quarter" idx="10"/>
          </p:nvPr>
        </p:nvSpPr>
        <p:spPr>
          <a:ln/>
        </p:spPr>
        <p:txBody>
          <a:bodyPr/>
          <a:lstStyle>
            <a:lvl1pPr>
              <a:defRPr/>
            </a:lvl1pPr>
          </a:lstStyle>
          <a:p>
            <a:pPr>
              <a:defRPr/>
            </a:pPr>
            <a:fld id="{A340D67A-BEEB-4BEF-9F4E-AEF8D5C4E314}" type="slidenum">
              <a:rPr lang="en-US" altLang="en-US"/>
              <a:pPr>
                <a:defRPr/>
              </a:pPr>
              <a:t>‹#›</a:t>
            </a:fld>
            <a:endParaRPr lang="en-US" altLang="en-US" sz="788">
              <a:solidFill>
                <a:srgbClr val="6D2E69"/>
              </a:solidFill>
            </a:endParaRPr>
          </a:p>
        </p:txBody>
      </p:sp>
    </p:spTree>
    <p:extLst>
      <p:ext uri="{BB962C8B-B14F-4D97-AF65-F5344CB8AC3E}">
        <p14:creationId xmlns:p14="http://schemas.microsoft.com/office/powerpoint/2010/main" val="88772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a:extLst>
              <a:ext uri="{FF2B5EF4-FFF2-40B4-BE49-F238E27FC236}">
                <a16:creationId xmlns:a16="http://schemas.microsoft.com/office/drawing/2014/main" id="{8CD24DC8-F63B-4795-8883-EA99000BEA8E}"/>
              </a:ext>
            </a:extLst>
          </p:cNvPr>
          <p:cNvSpPr>
            <a:spLocks noChangeArrowheads="1"/>
          </p:cNvSpPr>
          <p:nvPr/>
        </p:nvSpPr>
        <p:spPr bwMode="auto">
          <a:xfrm>
            <a:off x="449264"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defRPr/>
            </a:pPr>
            <a:endParaRPr lang="en-US" altLang="en-US" sz="1350"/>
          </a:p>
        </p:txBody>
      </p:sp>
      <p:sp>
        <p:nvSpPr>
          <p:cNvPr id="3075" name="Rectangle 3">
            <a:extLst>
              <a:ext uri="{FF2B5EF4-FFF2-40B4-BE49-F238E27FC236}">
                <a16:creationId xmlns:a16="http://schemas.microsoft.com/office/drawing/2014/main" id="{E084CD50-5AD0-415C-9459-061BE4D5CD93}"/>
              </a:ext>
            </a:extLst>
          </p:cNvPr>
          <p:cNvSpPr>
            <a:spLocks noGrp="1" noChangeArrowheads="1"/>
          </p:cNvSpPr>
          <p:nvPr>
            <p:ph type="title"/>
          </p:nvPr>
        </p:nvSpPr>
        <p:spPr bwMode="auto">
          <a:xfrm>
            <a:off x="647701" y="485775"/>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F20B6F42-544E-459A-8441-A5C822EF4754}"/>
              </a:ext>
            </a:extLst>
          </p:cNvPr>
          <p:cNvSpPr>
            <a:spLocks noGrp="1" noChangeArrowheads="1"/>
          </p:cNvSpPr>
          <p:nvPr>
            <p:ph type="body" idx="1"/>
          </p:nvPr>
        </p:nvSpPr>
        <p:spPr bwMode="auto">
          <a:xfrm>
            <a:off x="647701" y="1798638"/>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a:extLst>
              <a:ext uri="{FF2B5EF4-FFF2-40B4-BE49-F238E27FC236}">
                <a16:creationId xmlns:a16="http://schemas.microsoft.com/office/drawing/2014/main" id="{A5DC9198-7892-4118-8992-8F8CD6FED2FF}"/>
              </a:ext>
            </a:extLst>
          </p:cNvPr>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506">
                <a:solidFill>
                  <a:srgbClr val="5F2861"/>
                </a:solidFill>
                <a:ea typeface="MS PGothic" panose="020B0600070205080204" pitchFamily="34" charset="-128"/>
              </a:defRPr>
            </a:lvl1pPr>
          </a:lstStyle>
          <a:p>
            <a:pPr>
              <a:defRPr/>
            </a:pPr>
            <a:fld id="{C8A3C854-3FCC-4137-8AEF-708635F62AA3}" type="slidenum">
              <a:rPr lang="en-US" altLang="en-US"/>
              <a:pPr>
                <a:defRPr/>
              </a:pPr>
              <a:t>‹#›</a:t>
            </a:fld>
            <a:endParaRPr lang="en-US" altLang="en-US" sz="788">
              <a:solidFill>
                <a:srgbClr val="6D2E69"/>
              </a:solidFill>
            </a:endParaRPr>
          </a:p>
        </p:txBody>
      </p:sp>
      <p:sp>
        <p:nvSpPr>
          <p:cNvPr id="1030" name="Line 6">
            <a:extLst>
              <a:ext uri="{FF2B5EF4-FFF2-40B4-BE49-F238E27FC236}">
                <a16:creationId xmlns:a16="http://schemas.microsoft.com/office/drawing/2014/main" id="{42D57C14-B98A-420F-9781-C4A0DF8A4D77}"/>
              </a:ext>
            </a:extLst>
          </p:cNvPr>
          <p:cNvSpPr>
            <a:spLocks noChangeShapeType="1"/>
          </p:cNvSpPr>
          <p:nvPr/>
        </p:nvSpPr>
        <p:spPr bwMode="auto">
          <a:xfrm flipH="1">
            <a:off x="449264"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GB" sz="1013">
              <a:ea typeface="ヒラギノ角ゴ Pro W3" pitchFamily="-84" charset="-128"/>
            </a:endParaRPr>
          </a:p>
        </p:txBody>
      </p:sp>
      <p:pic>
        <p:nvPicPr>
          <p:cNvPr id="3079" name="Picture 4">
            <a:extLst>
              <a:ext uri="{FF2B5EF4-FFF2-40B4-BE49-F238E27FC236}">
                <a16:creationId xmlns:a16="http://schemas.microsoft.com/office/drawing/2014/main" id="{614679BF-DC3D-467C-AD5A-1072A2E401A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t="-4266"/>
          <a:stretch>
            <a:fillRect/>
          </a:stretch>
        </p:blipFill>
        <p:spPr bwMode="auto">
          <a:xfrm>
            <a:off x="6530976"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685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85000"/>
        </a:lnSpc>
        <a:spcBef>
          <a:spcPct val="0"/>
        </a:spcBef>
        <a:spcAft>
          <a:spcPct val="0"/>
        </a:spcAft>
        <a:defRPr sz="1425">
          <a:solidFill>
            <a:schemeClr val="bg1"/>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2pPr>
      <a:lvl3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3pPr>
      <a:lvl4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4pPr>
      <a:lvl5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5pPr>
      <a:lvl6pPr marL="25717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6pPr>
      <a:lvl7pPr marL="51435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7pPr>
      <a:lvl8pPr marL="77152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8pPr>
      <a:lvl9pPr marL="102870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9pPr>
    </p:titleStyle>
    <p:bodyStyle>
      <a:lvl1pPr marL="192881" indent="-192881" algn="l" rtl="0" eaLnBrk="0" fontAlgn="base" hangingPunct="0">
        <a:lnSpc>
          <a:spcPct val="90000"/>
        </a:lnSpc>
        <a:spcBef>
          <a:spcPct val="60000"/>
        </a:spcBef>
        <a:spcAft>
          <a:spcPct val="0"/>
        </a:spcAft>
        <a:buClr>
          <a:srgbClr val="5F2861"/>
        </a:buClr>
        <a:buSzPct val="120000"/>
        <a:tabLst>
          <a:tab pos="146447" algn="l"/>
        </a:tabLst>
        <a:defRPr sz="1125">
          <a:solidFill>
            <a:schemeClr val="tx1"/>
          </a:solidFill>
          <a:latin typeface="+mn-lt"/>
          <a:ea typeface="MS PGothic" pitchFamily="34" charset="-128"/>
          <a:cs typeface="MS PGothic" charset="0"/>
        </a:defRPr>
      </a:lvl1pPr>
      <a:lvl2pPr marL="392906" indent="-145256" algn="l" rtl="0" eaLnBrk="0" fontAlgn="base" hangingPunct="0">
        <a:lnSpc>
          <a:spcPct val="90000"/>
        </a:lnSpc>
        <a:spcBef>
          <a:spcPct val="50000"/>
        </a:spcBef>
        <a:spcAft>
          <a:spcPct val="0"/>
        </a:spcAft>
        <a:buClr>
          <a:srgbClr val="5F2861"/>
        </a:buClr>
        <a:buSzPct val="120000"/>
        <a:buChar char="•"/>
        <a:tabLst>
          <a:tab pos="146447" algn="l"/>
        </a:tabLst>
        <a:defRPr sz="1125">
          <a:solidFill>
            <a:schemeClr val="tx1"/>
          </a:solidFill>
          <a:latin typeface="+mn-lt"/>
          <a:ea typeface="MS PGothic" pitchFamily="34" charset="-128"/>
          <a:cs typeface="MS PGothic" charset="0"/>
        </a:defRPr>
      </a:lvl2pPr>
      <a:lvl3pPr marL="653654" indent="-158354" algn="l" rtl="0" eaLnBrk="0" fontAlgn="base" hangingPunct="0">
        <a:lnSpc>
          <a:spcPct val="90000"/>
        </a:lnSpc>
        <a:spcBef>
          <a:spcPct val="50000"/>
        </a:spcBef>
        <a:spcAft>
          <a:spcPct val="0"/>
        </a:spcAft>
        <a:buFont typeface="Arial" panose="020B0604020202020204" pitchFamily="34" charset="0"/>
        <a:buChar char="-"/>
        <a:tabLst>
          <a:tab pos="146447" algn="l"/>
        </a:tabLst>
        <a:defRPr sz="1125">
          <a:solidFill>
            <a:schemeClr val="tx1"/>
          </a:solidFill>
          <a:latin typeface="+mn-lt"/>
          <a:ea typeface="MS PGothic" pitchFamily="34" charset="-128"/>
          <a:cs typeface="MS PGothic" charset="0"/>
        </a:defRPr>
      </a:lvl3pPr>
      <a:lvl4pPr marL="914400" indent="-160735" algn="l" rtl="0" eaLnBrk="0" fontAlgn="base" hangingPunct="0">
        <a:lnSpc>
          <a:spcPct val="90000"/>
        </a:lnSpc>
        <a:spcBef>
          <a:spcPct val="50000"/>
        </a:spcBef>
        <a:spcAft>
          <a:spcPct val="0"/>
        </a:spcAft>
        <a:buFont typeface="Wingdings 2" panose="05020102010507070707" pitchFamily="18" charset="2"/>
        <a:buChar char=""/>
        <a:tabLst>
          <a:tab pos="146447" algn="l"/>
        </a:tabLst>
        <a:defRPr sz="1125">
          <a:solidFill>
            <a:schemeClr val="tx1"/>
          </a:solidFill>
          <a:latin typeface="+mn-lt"/>
          <a:ea typeface="MS PGothic" pitchFamily="34" charset="-128"/>
          <a:cs typeface="MS PGothic" charset="0"/>
        </a:defRPr>
      </a:lvl4pPr>
      <a:lvl5pPr marL="1173956" indent="-157163" algn="l" rtl="0" eaLnBrk="0" fontAlgn="base" hangingPunct="0">
        <a:lnSpc>
          <a:spcPct val="90000"/>
        </a:lnSpc>
        <a:spcBef>
          <a:spcPct val="50000"/>
        </a:spcBef>
        <a:spcAft>
          <a:spcPct val="0"/>
        </a:spcAft>
        <a:buFont typeface="Wingdings 2" panose="05020102010507070707" pitchFamily="18" charset="2"/>
        <a:buChar char=""/>
        <a:tabLst>
          <a:tab pos="146447" algn="l"/>
        </a:tabLst>
        <a:defRPr sz="1125">
          <a:solidFill>
            <a:schemeClr val="tx1"/>
          </a:solidFill>
          <a:latin typeface="+mn-lt"/>
          <a:ea typeface="MS PGothic" pitchFamily="34" charset="-128"/>
          <a:cs typeface="MS PGothic" charset="0"/>
        </a:defRPr>
      </a:lvl5pPr>
      <a:lvl6pPr marL="1431429" indent="-158056" algn="l" rtl="0" fontAlgn="base">
        <a:lnSpc>
          <a:spcPct val="90000"/>
        </a:lnSpc>
        <a:spcBef>
          <a:spcPct val="50000"/>
        </a:spcBef>
        <a:spcAft>
          <a:spcPct val="0"/>
        </a:spcAft>
        <a:buFont typeface="Wingdings 2" charset="0"/>
        <a:buChar char=""/>
        <a:tabLst>
          <a:tab pos="147341" algn="l"/>
        </a:tabLst>
        <a:defRPr sz="1125">
          <a:solidFill>
            <a:schemeClr val="tx1"/>
          </a:solidFill>
          <a:latin typeface="+mn-lt"/>
          <a:ea typeface="+mn-ea"/>
        </a:defRPr>
      </a:lvl6pPr>
      <a:lvl7pPr marL="1688604" indent="-158056" algn="l" rtl="0" fontAlgn="base">
        <a:lnSpc>
          <a:spcPct val="90000"/>
        </a:lnSpc>
        <a:spcBef>
          <a:spcPct val="50000"/>
        </a:spcBef>
        <a:spcAft>
          <a:spcPct val="0"/>
        </a:spcAft>
        <a:buFont typeface="Wingdings 2" charset="0"/>
        <a:buChar char=""/>
        <a:tabLst>
          <a:tab pos="147341" algn="l"/>
        </a:tabLst>
        <a:defRPr sz="1125">
          <a:solidFill>
            <a:schemeClr val="tx1"/>
          </a:solidFill>
          <a:latin typeface="+mn-lt"/>
          <a:ea typeface="+mn-ea"/>
        </a:defRPr>
      </a:lvl7pPr>
      <a:lvl8pPr marL="1945779" indent="-158056" algn="l" rtl="0" fontAlgn="base">
        <a:lnSpc>
          <a:spcPct val="90000"/>
        </a:lnSpc>
        <a:spcBef>
          <a:spcPct val="50000"/>
        </a:spcBef>
        <a:spcAft>
          <a:spcPct val="0"/>
        </a:spcAft>
        <a:buFont typeface="Wingdings 2" charset="0"/>
        <a:buChar char=""/>
        <a:tabLst>
          <a:tab pos="147341" algn="l"/>
        </a:tabLst>
        <a:defRPr sz="1125">
          <a:solidFill>
            <a:schemeClr val="tx1"/>
          </a:solidFill>
          <a:latin typeface="+mn-lt"/>
          <a:ea typeface="+mn-ea"/>
        </a:defRPr>
      </a:lvl8pPr>
      <a:lvl9pPr marL="2202954" indent="-158056" algn="l" rtl="0" fontAlgn="base">
        <a:lnSpc>
          <a:spcPct val="90000"/>
        </a:lnSpc>
        <a:spcBef>
          <a:spcPct val="50000"/>
        </a:spcBef>
        <a:spcAft>
          <a:spcPct val="0"/>
        </a:spcAft>
        <a:buFont typeface="Wingdings 2" charset="0"/>
        <a:buChar char=""/>
        <a:tabLst>
          <a:tab pos="147341" algn="l"/>
        </a:tabLst>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1" y="1604640"/>
            <a:ext cx="822923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2"/>
            <a:ext cx="9144000" cy="561879"/>
          </a:xfrm>
          <a:prstGeom prst="rect">
            <a:avLst/>
          </a:prstGeom>
          <a:solidFill>
            <a:srgbClr val="5F2861"/>
          </a:solidFill>
          <a:ln>
            <a:noFill/>
          </a:ln>
        </p:spPr>
        <p:txBody>
          <a:bodyPr lIns="91425" tIns="91425" rIns="91425" bIns="91425" anchor="ctr" anchorCtr="0">
            <a:noAutofit/>
          </a:bodyPr>
          <a:lstStyle/>
          <a:p>
            <a:pPr>
              <a:spcBef>
                <a:spcPts val="0"/>
              </a:spcBef>
              <a:buNone/>
            </a:pPr>
            <a:endParaRPr sz="1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28384" y="6405331"/>
            <a:ext cx="1008112" cy="425364"/>
          </a:xfrm>
          <a:prstGeom prst="rect">
            <a:avLst/>
          </a:prstGeom>
        </p:spPr>
      </p:pic>
    </p:spTree>
    <p:extLst>
      <p:ext uri="{BB962C8B-B14F-4D97-AF65-F5344CB8AC3E}">
        <p14:creationId xmlns:p14="http://schemas.microsoft.com/office/powerpoint/2010/main" val="2147520791"/>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3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4"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1800">
              <a:solidFill>
                <a:srgbClr val="000000"/>
              </a:solidFill>
            </a:endParaRPr>
          </a:p>
        </p:txBody>
      </p:sp>
      <p:sp>
        <p:nvSpPr>
          <p:cNvPr id="9219" name="Rectangle 3"/>
          <p:cNvSpPr>
            <a:spLocks noGrp="1" noChangeArrowheads="1"/>
          </p:cNvSpPr>
          <p:nvPr>
            <p:ph type="title"/>
          </p:nvPr>
        </p:nvSpPr>
        <p:spPr bwMode="auto">
          <a:xfrm>
            <a:off x="647701" y="485786"/>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9220" name="Rectangle 4"/>
          <p:cNvSpPr>
            <a:spLocks noGrp="1" noChangeArrowheads="1"/>
          </p:cNvSpPr>
          <p:nvPr>
            <p:ph type="body" idx="1"/>
          </p:nvPr>
        </p:nvSpPr>
        <p:spPr bwMode="auto">
          <a:xfrm>
            <a:off x="647706" y="1798639"/>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675">
                <a:solidFill>
                  <a:srgbClr val="5F2861"/>
                </a:solidFill>
                <a:latin typeface="Arial" charset="0"/>
                <a:ea typeface="+mn-ea"/>
              </a:defRPr>
            </a:lvl1pPr>
          </a:lstStyle>
          <a:p>
            <a:pPr eaLnBrk="0" fontAlgn="base" hangingPunct="0">
              <a:spcBef>
                <a:spcPct val="0"/>
              </a:spcBef>
              <a:spcAft>
                <a:spcPct val="0"/>
              </a:spcAft>
              <a:defRPr/>
            </a:pPr>
            <a:fld id="{6C3F15FF-8B87-4F38-BB80-08F00F8C711F}" type="slidenum">
              <a:rPr lang="en-US"/>
              <a:pPr eaLnBrk="0" fontAlgn="base" hangingPunct="0">
                <a:spcBef>
                  <a:spcPct val="0"/>
                </a:spcBef>
                <a:spcAft>
                  <a:spcPct val="0"/>
                </a:spcAft>
                <a:defRPr/>
              </a:pPr>
              <a:t>‹#›</a:t>
            </a:fld>
            <a:endParaRPr lang="en-US" sz="1050">
              <a:solidFill>
                <a:srgbClr val="6D2E69"/>
              </a:solidFill>
            </a:endParaRPr>
          </a:p>
        </p:txBody>
      </p:sp>
      <p:pic>
        <p:nvPicPr>
          <p:cNvPr id="8" name="Picture 4">
            <a:extLst>
              <a:ext uri="{FF2B5EF4-FFF2-40B4-BE49-F238E27FC236}">
                <a16:creationId xmlns:a16="http://schemas.microsoft.com/office/drawing/2014/main" id="{45B3274D-152D-4114-823C-F93497C38FA5}"/>
              </a:ext>
            </a:extLst>
          </p:cNvPr>
          <p:cNvPicPr>
            <a:picLocks noChangeAspect="1" noChangeArrowheads="1"/>
          </p:cNvPicPr>
          <p:nvPr userDrawn="1"/>
        </p:nvPicPr>
        <p:blipFill>
          <a:blip r:embed="rId17" cstate="print"/>
          <a:srcRect t="-4266"/>
          <a:stretch>
            <a:fillRect/>
          </a:stretch>
        </p:blipFill>
        <p:spPr bwMode="auto">
          <a:xfrm>
            <a:off x="6887375" y="610404"/>
            <a:ext cx="1497806" cy="657225"/>
          </a:xfrm>
          <a:prstGeom prst="rect">
            <a:avLst/>
          </a:prstGeom>
          <a:noFill/>
          <a:ln w="9525">
            <a:noFill/>
            <a:miter lim="800000"/>
            <a:headEnd/>
            <a:tailEnd/>
          </a:ln>
        </p:spPr>
      </p:pic>
    </p:spTree>
    <p:extLst>
      <p:ext uri="{BB962C8B-B14F-4D97-AF65-F5344CB8AC3E}">
        <p14:creationId xmlns:p14="http://schemas.microsoft.com/office/powerpoint/2010/main" val="33592312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hdr="0" ftr="0" dt="0"/>
  <p:txStyles>
    <p:titleStyle>
      <a:lvl1pPr algn="l" rtl="0" eaLnBrk="0" fontAlgn="base" hangingPunct="0">
        <a:lnSpc>
          <a:spcPct val="85000"/>
        </a:lnSpc>
        <a:spcBef>
          <a:spcPct val="0"/>
        </a:spcBef>
        <a:spcAft>
          <a:spcPct val="0"/>
        </a:spcAft>
        <a:defRPr sz="195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195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195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195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1950">
          <a:solidFill>
            <a:schemeClr val="bg1"/>
          </a:solidFill>
          <a:latin typeface="Arial" charset="0"/>
          <a:ea typeface="MS PGothic" pitchFamily="34" charset="-128"/>
        </a:defRPr>
      </a:lvl5pPr>
      <a:lvl6pPr marL="342900" algn="l" rtl="0" fontAlgn="base">
        <a:lnSpc>
          <a:spcPct val="85000"/>
        </a:lnSpc>
        <a:spcBef>
          <a:spcPct val="0"/>
        </a:spcBef>
        <a:spcAft>
          <a:spcPct val="0"/>
        </a:spcAft>
        <a:defRPr sz="1950">
          <a:solidFill>
            <a:schemeClr val="bg1"/>
          </a:solidFill>
          <a:latin typeface="Arial" charset="0"/>
          <a:ea typeface="ＭＳ Ｐゴシック" pitchFamily="-16" charset="-128"/>
        </a:defRPr>
      </a:lvl6pPr>
      <a:lvl7pPr marL="685800" algn="l" rtl="0" fontAlgn="base">
        <a:lnSpc>
          <a:spcPct val="85000"/>
        </a:lnSpc>
        <a:spcBef>
          <a:spcPct val="0"/>
        </a:spcBef>
        <a:spcAft>
          <a:spcPct val="0"/>
        </a:spcAft>
        <a:defRPr sz="1950">
          <a:solidFill>
            <a:schemeClr val="bg1"/>
          </a:solidFill>
          <a:latin typeface="Arial" charset="0"/>
          <a:ea typeface="ＭＳ Ｐゴシック" pitchFamily="-16" charset="-128"/>
        </a:defRPr>
      </a:lvl7pPr>
      <a:lvl8pPr marL="1028700" algn="l" rtl="0" fontAlgn="base">
        <a:lnSpc>
          <a:spcPct val="85000"/>
        </a:lnSpc>
        <a:spcBef>
          <a:spcPct val="0"/>
        </a:spcBef>
        <a:spcAft>
          <a:spcPct val="0"/>
        </a:spcAft>
        <a:defRPr sz="1950">
          <a:solidFill>
            <a:schemeClr val="bg1"/>
          </a:solidFill>
          <a:latin typeface="Arial" charset="0"/>
          <a:ea typeface="ＭＳ Ｐゴシック" pitchFamily="-16" charset="-128"/>
        </a:defRPr>
      </a:lvl8pPr>
      <a:lvl9pPr marL="1371600" algn="l" rtl="0" fontAlgn="base">
        <a:lnSpc>
          <a:spcPct val="85000"/>
        </a:lnSpc>
        <a:spcBef>
          <a:spcPct val="0"/>
        </a:spcBef>
        <a:spcAft>
          <a:spcPct val="0"/>
        </a:spcAft>
        <a:defRPr sz="1950">
          <a:solidFill>
            <a:schemeClr val="bg1"/>
          </a:solidFill>
          <a:latin typeface="Arial" charset="0"/>
          <a:ea typeface="ＭＳ Ｐゴシック" pitchFamily="-16" charset="-128"/>
        </a:defRPr>
      </a:lvl9pPr>
    </p:titleStyle>
    <p:bodyStyle>
      <a:lvl1pPr marL="257175" indent="-257175" algn="l" rtl="0" eaLnBrk="0" fontAlgn="base" hangingPunct="0">
        <a:lnSpc>
          <a:spcPct val="90000"/>
        </a:lnSpc>
        <a:spcBef>
          <a:spcPct val="60000"/>
        </a:spcBef>
        <a:spcAft>
          <a:spcPct val="0"/>
        </a:spcAft>
        <a:buClr>
          <a:srgbClr val="5F2861"/>
        </a:buClr>
        <a:buSzPct val="120000"/>
        <a:tabLst>
          <a:tab pos="196454" algn="l"/>
        </a:tabLst>
        <a:defRPr sz="1500">
          <a:solidFill>
            <a:schemeClr val="tx1"/>
          </a:solidFill>
          <a:latin typeface="+mn-lt"/>
          <a:ea typeface="MS PGothic" pitchFamily="34" charset="-128"/>
          <a:cs typeface="+mn-cs"/>
        </a:defRPr>
      </a:lvl1pPr>
      <a:lvl2pPr marL="525066" indent="-194072" algn="l" rtl="0" eaLnBrk="0" fontAlgn="base" hangingPunct="0">
        <a:lnSpc>
          <a:spcPct val="90000"/>
        </a:lnSpc>
        <a:spcBef>
          <a:spcPct val="50000"/>
        </a:spcBef>
        <a:spcAft>
          <a:spcPct val="0"/>
        </a:spcAft>
        <a:buClr>
          <a:srgbClr val="5F2861"/>
        </a:buClr>
        <a:buSzPct val="120000"/>
        <a:buChar char="•"/>
        <a:tabLst>
          <a:tab pos="196454" algn="l"/>
        </a:tabLst>
        <a:defRPr sz="1500">
          <a:solidFill>
            <a:schemeClr val="tx1"/>
          </a:solidFill>
          <a:latin typeface="+mn-lt"/>
          <a:ea typeface="MS PGothic" pitchFamily="34" charset="-128"/>
        </a:defRPr>
      </a:lvl2pPr>
      <a:lvl3pPr marL="871538" indent="-211931" algn="l" rtl="0" eaLnBrk="0" fontAlgn="base" hangingPunct="0">
        <a:lnSpc>
          <a:spcPct val="90000"/>
        </a:lnSpc>
        <a:spcBef>
          <a:spcPct val="50000"/>
        </a:spcBef>
        <a:spcAft>
          <a:spcPct val="0"/>
        </a:spcAft>
        <a:buFont typeface="Arial" pitchFamily="34" charset="0"/>
        <a:buChar char="-"/>
        <a:tabLst>
          <a:tab pos="196454" algn="l"/>
        </a:tabLst>
        <a:defRPr sz="1500">
          <a:solidFill>
            <a:schemeClr val="tx1"/>
          </a:solidFill>
          <a:latin typeface="+mn-lt"/>
          <a:ea typeface="MS PGothic" pitchFamily="34" charset="-128"/>
        </a:defRPr>
      </a:lvl3pPr>
      <a:lvl4pPr marL="1220391" indent="-214313" algn="l" rtl="0" eaLnBrk="0" fontAlgn="base" hangingPunct="0">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S PGothic" pitchFamily="34" charset="-128"/>
        </a:defRPr>
      </a:lvl4pPr>
      <a:lvl5pPr marL="1565672" indent="-210741" algn="l" rtl="0" eaLnBrk="0" fontAlgn="base" hangingPunct="0">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S PGothic" pitchFamily="34" charset="-128"/>
        </a:defRPr>
      </a:lvl5pPr>
      <a:lvl6pPr marL="19085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6pPr>
      <a:lvl7pPr marL="22514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7pPr>
      <a:lvl8pPr marL="25943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8pPr>
      <a:lvl9pPr marL="29372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1" y="1604640"/>
            <a:ext cx="822923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2"/>
            <a:ext cx="9144000" cy="561879"/>
          </a:xfrm>
          <a:prstGeom prst="rect">
            <a:avLst/>
          </a:prstGeom>
          <a:solidFill>
            <a:srgbClr val="5F2861"/>
          </a:solidFill>
          <a:ln>
            <a:noFill/>
          </a:ln>
        </p:spPr>
        <p:txBody>
          <a:bodyPr lIns="91425" tIns="91425" rIns="91425" bIns="91425" anchor="ctr" anchorCtr="0">
            <a:noAutofit/>
          </a:bodyPr>
          <a:lstStyle/>
          <a:p>
            <a:pPr>
              <a:spcBef>
                <a:spcPts val="0"/>
              </a:spcBef>
              <a:buNone/>
            </a:pPr>
            <a:endParaRPr sz="18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28384" y="6405331"/>
            <a:ext cx="1008112" cy="425364"/>
          </a:xfrm>
          <a:prstGeom prst="rect">
            <a:avLst/>
          </a:prstGeom>
        </p:spPr>
      </p:pic>
    </p:spTree>
    <p:extLst>
      <p:ext uri="{BB962C8B-B14F-4D97-AF65-F5344CB8AC3E}">
        <p14:creationId xmlns:p14="http://schemas.microsoft.com/office/powerpoint/2010/main" val="3512290979"/>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qc.org.uk/publications/maternity-services-2022-202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ternityaudit.org.uk/FilesUploaded/RCOG_Inequalities%20Report_Lay_Summary.pdf" TargetMode="External"/><Relationship Id="rId2" Type="http://schemas.openxmlformats.org/officeDocument/2006/relationships/hyperlink" Target="https://www.npeu.ox.ac.uk/mbrrace-uk/data-brief/maternal-mortality-2020-2022#:~:text=Maternal%20mortality%20rates%20UK%202020%2D2022,-Overall%20293%20women&amp;text=Thus%2C%20in%20this%20triennium%20272,%25%20CI%2011.86%2D15.1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quityandRights@cqc.org.uk" TargetMode="External"/><Relationship Id="rId2" Type="http://schemas.openxmlformats.org/officeDocument/2006/relationships/hyperlink" Target="mailto:Helyn.aris@cqc.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qc.org.uk/about-us/our-strategy-plans/our-equality-objectives-2021-20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egislation.gov.uk/ukpga/2022/31/contents/enact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hyperlink" Target="https://www.sqw.co.uk/about-us/news/Tackling_inequalities_rapid_review" TargetMode="External"/><Relationship Id="rId7" Type="http://schemas.openxmlformats.org/officeDocument/2006/relationships/image" Target="../media/image22.svg"/><Relationship Id="rId12" Type="http://schemas.microsoft.com/office/2007/relationships/diagramDrawing" Target="../diagrams/drawing2.xml"/><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diagramColors" Target="../diagrams/colors2.xml"/><Relationship Id="rId5" Type="http://schemas.openxmlformats.org/officeDocument/2006/relationships/image" Target="../media/image20.svg"/><Relationship Id="rId15" Type="http://schemas.openxmlformats.org/officeDocument/2006/relationships/image" Target="../media/image25.png"/><Relationship Id="rId10" Type="http://schemas.openxmlformats.org/officeDocument/2006/relationships/diagramQuickStyle" Target="../diagrams/quickStyle2.xml"/><Relationship Id="rId19"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diagramLayout" Target="../diagrams/layout2.xml"/><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a:extLst>
              <a:ext uri="{FF2B5EF4-FFF2-40B4-BE49-F238E27FC236}">
                <a16:creationId xmlns:a16="http://schemas.microsoft.com/office/drawing/2014/main" id="{06E112A7-409E-47B9-8DA1-30E33C53294E}"/>
              </a:ext>
            </a:extLst>
          </p:cNvPr>
          <p:cNvSpPr>
            <a:spLocks noGrp="1" noChangeArrowheads="1"/>
          </p:cNvSpPr>
          <p:nvPr>
            <p:ph type="ctrTitle"/>
          </p:nvPr>
        </p:nvSpPr>
        <p:spPr>
          <a:xfrm>
            <a:off x="619080" y="1632066"/>
            <a:ext cx="5808845" cy="1876925"/>
          </a:xfrm>
        </p:spPr>
        <p:txBody>
          <a:bodyPr/>
          <a:lstStyle/>
          <a:p>
            <a:pPr>
              <a:lnSpc>
                <a:spcPct val="120000"/>
              </a:lnSpc>
            </a:pPr>
            <a:r>
              <a:rPr lang="en-US" sz="2000" b="1" dirty="0"/>
              <a:t>Equity – CQCs approach on inequalities, Regulating health &amp; social care in England December </a:t>
            </a:r>
            <a:r>
              <a:rPr lang="en-GB" altLang="en-US" sz="2000" b="1" dirty="0">
                <a:solidFill>
                  <a:srgbClr val="FFFFFF"/>
                </a:solidFill>
                <a:latin typeface="Calibri" panose="020F0502020204030204" pitchFamily="34" charset="0"/>
                <a:cs typeface="Calibri" panose="020F0502020204030204" pitchFamily="34" charset="0"/>
              </a:rPr>
              <a:t>2024</a:t>
            </a:r>
            <a:br>
              <a:rPr lang="en-GB" altLang="en-US" sz="2000" b="1" dirty="0">
                <a:solidFill>
                  <a:srgbClr val="FFFFFF"/>
                </a:solidFill>
                <a:latin typeface="Calibri" panose="020F0502020204030204" pitchFamily="34" charset="0"/>
                <a:cs typeface="Calibri" panose="020F0502020204030204" pitchFamily="34" charset="0"/>
              </a:rPr>
            </a:br>
            <a:br>
              <a:rPr lang="en-GB" altLang="en-US" sz="2000" b="1" dirty="0">
                <a:solidFill>
                  <a:srgbClr val="FFFFFF"/>
                </a:solidFill>
                <a:latin typeface="Calibri" panose="020F0502020204030204" pitchFamily="34" charset="0"/>
                <a:cs typeface="Calibri" panose="020F0502020204030204" pitchFamily="34" charset="0"/>
              </a:rPr>
            </a:br>
            <a:r>
              <a:rPr lang="en-GB" altLang="en-US" sz="2000" dirty="0">
                <a:solidFill>
                  <a:srgbClr val="FFFFFF"/>
                </a:solidFill>
                <a:latin typeface="Arial" panose="020B0604020202020204" pitchFamily="34" charset="0"/>
                <a:cs typeface="Arial" panose="020B0604020202020204" pitchFamily="34" charset="0"/>
              </a:rPr>
              <a:t>Helyn Aris Equity </a:t>
            </a:r>
            <a:r>
              <a:rPr lang="en-GB" altLang="en-US" sz="2000">
                <a:solidFill>
                  <a:srgbClr val="FFFFFF"/>
                </a:solidFill>
                <a:latin typeface="Arial" panose="020B0604020202020204" pitchFamily="34" charset="0"/>
                <a:cs typeface="Arial" panose="020B0604020202020204" pitchFamily="34" charset="0"/>
              </a:rPr>
              <a:t>and Rights </a:t>
            </a:r>
            <a:r>
              <a:rPr lang="en-GB" altLang="en-US" sz="2000" dirty="0">
                <a:solidFill>
                  <a:srgbClr val="FFFFFF"/>
                </a:solidFill>
                <a:latin typeface="Arial" panose="020B0604020202020204" pitchFamily="34" charset="0"/>
                <a:cs typeface="Arial" panose="020B0604020202020204" pitchFamily="34" charset="0"/>
              </a:rPr>
              <a:t>Manager</a:t>
            </a:r>
            <a:br>
              <a:rPr lang="en-GB" altLang="en-US" sz="2100" b="1" dirty="0">
                <a:solidFill>
                  <a:srgbClr val="FFFFFF"/>
                </a:solidFill>
                <a:latin typeface="Calibri" panose="020F0502020204030204" pitchFamily="34" charset="0"/>
                <a:cs typeface="Calibri" panose="020F0502020204030204" pitchFamily="34" charset="0"/>
              </a:rPr>
            </a:br>
            <a:br>
              <a:rPr lang="en-GB" altLang="en-US" sz="2100" b="1" dirty="0">
                <a:solidFill>
                  <a:srgbClr val="FFFFFF"/>
                </a:solidFill>
                <a:latin typeface="Calibri" panose="020F0502020204030204" pitchFamily="34" charset="0"/>
                <a:cs typeface="Calibri" panose="020F0502020204030204" pitchFamily="34" charset="0"/>
              </a:rPr>
            </a:br>
            <a:br>
              <a:rPr lang="en-GB" altLang="en-US" sz="2100" b="1" dirty="0">
                <a:solidFill>
                  <a:srgbClr val="FFFFFF"/>
                </a:solidFill>
                <a:latin typeface="Calibri" panose="020F0502020204030204" pitchFamily="34" charset="0"/>
                <a:cs typeface="Calibri" panose="020F0502020204030204" pitchFamily="34" charset="0"/>
              </a:rPr>
            </a:br>
            <a:br>
              <a:rPr lang="en-GB" altLang="en-US" sz="2100" b="1" dirty="0"/>
            </a:br>
            <a:br>
              <a:rPr lang="en-GB" altLang="en-US" sz="2100" b="1" dirty="0"/>
            </a:br>
            <a:br>
              <a:rPr lang="en-GB" altLang="en-US" sz="1500" b="1" dirty="0"/>
            </a:br>
            <a:endParaRPr lang="en-GB" altLang="en-US" sz="15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893E-259C-D6C8-6A47-105464D7F999}"/>
              </a:ext>
            </a:extLst>
          </p:cNvPr>
          <p:cNvSpPr>
            <a:spLocks noGrp="1"/>
          </p:cNvSpPr>
          <p:nvPr>
            <p:ph type="title"/>
          </p:nvPr>
        </p:nvSpPr>
        <p:spPr/>
        <p:txBody>
          <a:bodyPr anchor="ctr">
            <a:normAutofit fontScale="90000"/>
          </a:bodyPr>
          <a:lstStyle/>
          <a:p>
            <a:r>
              <a:rPr lang="en-GB" sz="3200" b="1" dirty="0"/>
              <a:t>Necessary conditions required to implement approaches</a:t>
            </a:r>
          </a:p>
        </p:txBody>
      </p:sp>
      <p:graphicFrame>
        <p:nvGraphicFramePr>
          <p:cNvPr id="5" name="Content Placeholder 2">
            <a:extLst>
              <a:ext uri="{FF2B5EF4-FFF2-40B4-BE49-F238E27FC236}">
                <a16:creationId xmlns:a16="http://schemas.microsoft.com/office/drawing/2014/main" id="{034493E3-825A-B16C-8A80-43B343D2B2F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27748002"/>
              </p:ext>
            </p:extLst>
          </p:nvPr>
        </p:nvGraphicFramePr>
        <p:xfrm>
          <a:off x="471638" y="1597747"/>
          <a:ext cx="8340289" cy="4519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8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9C4AE6C-DB61-4969-AA6D-1DDA1FFA5D68}"/>
              </a:ext>
            </a:extLst>
          </p:cNvPr>
          <p:cNvSpPr txBox="1">
            <a:spLocks noChangeArrowheads="1"/>
          </p:cNvSpPr>
          <p:nvPr/>
        </p:nvSpPr>
        <p:spPr bwMode="auto">
          <a:xfrm>
            <a:off x="0" y="6147140"/>
            <a:ext cx="8630505" cy="68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0" marR="0" indent="0" algn="l" rtl="0" eaLnBrk="0" fontAlgn="base" hangingPunct="0">
              <a:lnSpc>
                <a:spcPct val="90000"/>
              </a:lnSpc>
              <a:spcBef>
                <a:spcPts val="0"/>
              </a:spcBef>
              <a:spcAft>
                <a:spcPct val="0"/>
              </a:spcAft>
              <a:buClr>
                <a:srgbClr val="5F2861"/>
              </a:buClr>
              <a:buSzPct val="120000"/>
              <a:tabLst>
                <a:tab pos="261938" algn="l"/>
              </a:tabLst>
              <a:defRPr sz="4267" b="0" i="0">
                <a:solidFill>
                  <a:schemeClr val="tx1"/>
                </a:solidFill>
                <a:latin typeface="+mn-lt"/>
                <a:ea typeface="MS PGothic" pitchFamily="34" charset="-128"/>
                <a:cs typeface="+mn-cs"/>
              </a:defRPr>
            </a:lvl1pPr>
            <a:lvl2pPr marL="0" marR="0" indent="0" algn="l" rtl="0" eaLnBrk="0" fontAlgn="base" hangingPunct="0">
              <a:lnSpc>
                <a:spcPct val="90000"/>
              </a:lnSpc>
              <a:spcBef>
                <a:spcPts val="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0" marR="0" indent="0" algn="l" rtl="0" eaLnBrk="0" fontAlgn="base" hangingPunct="0">
              <a:lnSpc>
                <a:spcPct val="90000"/>
              </a:lnSpc>
              <a:spcBef>
                <a:spcPts val="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0" marR="0" indent="0" algn="l" rtl="0" eaLnBrk="0" fontAlgn="base" hangingPunct="0">
              <a:lnSpc>
                <a:spcPct val="90000"/>
              </a:lnSpc>
              <a:spcBef>
                <a:spcPts val="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0" marR="0" indent="0" algn="l" rtl="0" eaLnBrk="0" fontAlgn="base" hangingPunct="0">
              <a:lnSpc>
                <a:spcPct val="90000"/>
              </a:lnSpc>
              <a:spcBef>
                <a:spcPts val="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6pPr>
            <a:lvl7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7pPr>
            <a:lvl8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8pPr>
            <a:lvl9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9pPr>
          </a:lstStyle>
          <a:p>
            <a:pPr defTabSz="914378">
              <a:tabLst>
                <a:tab pos="261932" algn="l"/>
              </a:tabLst>
              <a:defRPr/>
            </a:pPr>
            <a:r>
              <a:rPr lang="en-GB" sz="900" kern="0">
                <a:solidFill>
                  <a:srgbClr val="000000"/>
                </a:solidFill>
                <a:latin typeface="Arial"/>
              </a:rPr>
              <a:t>Our framework will assess providers, local authorities and integrated </a:t>
            </a:r>
            <a:br>
              <a:rPr lang="en-GB" sz="900" kern="0">
                <a:solidFill>
                  <a:srgbClr val="000000"/>
                </a:solidFill>
                <a:latin typeface="Arial"/>
              </a:rPr>
            </a:br>
            <a:r>
              <a:rPr lang="en-GB" sz="1800" kern="0">
                <a:solidFill>
                  <a:srgbClr val="000000"/>
                </a:solidFill>
                <a:latin typeface="Arial"/>
              </a:rPr>
              <a:t> </a:t>
            </a:r>
            <a:endParaRPr lang="en-GB" altLang="en-US" sz="1800" kern="0">
              <a:solidFill>
                <a:srgbClr val="000000"/>
              </a:solidFill>
              <a:latin typeface="Arial"/>
            </a:endParaRPr>
          </a:p>
        </p:txBody>
      </p:sp>
      <p:graphicFrame>
        <p:nvGraphicFramePr>
          <p:cNvPr id="7" name="Diagram 6" descr="A graphic showing CQC's single assessment framework">
            <a:extLst>
              <a:ext uri="{FF2B5EF4-FFF2-40B4-BE49-F238E27FC236}">
                <a16:creationId xmlns:a16="http://schemas.microsoft.com/office/drawing/2014/main" id="{EDD7B67E-2976-4F6C-B7EA-F9F1E7C1F45E}"/>
              </a:ext>
            </a:extLst>
          </p:cNvPr>
          <p:cNvGraphicFramePr/>
          <p:nvPr>
            <p:extLst>
              <p:ext uri="{D42A27DB-BD31-4B8C-83A1-F6EECF244321}">
                <p14:modId xmlns:p14="http://schemas.microsoft.com/office/powerpoint/2010/main" val="1110139212"/>
              </p:ext>
            </p:extLst>
          </p:nvPr>
        </p:nvGraphicFramePr>
        <p:xfrm>
          <a:off x="4635609" y="2203813"/>
          <a:ext cx="4541204" cy="3486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4751E583-F5FF-42BD-BDFC-666461BD4D08}"/>
              </a:ext>
            </a:extLst>
          </p:cNvPr>
          <p:cNvSpPr/>
          <p:nvPr/>
        </p:nvSpPr>
        <p:spPr bwMode="auto">
          <a:xfrm>
            <a:off x="281832" y="2260756"/>
            <a:ext cx="5030398" cy="842970"/>
          </a:xfrm>
          <a:prstGeom prst="roundRect">
            <a:avLst/>
          </a:prstGeom>
          <a:solidFill>
            <a:srgbClr val="F2EAC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a:defRPr/>
            </a:pPr>
            <a:r>
              <a:rPr lang="en-US" sz="1600">
                <a:solidFill>
                  <a:srgbClr val="000000"/>
                </a:solidFill>
                <a:latin typeface="Arial"/>
                <a:ea typeface="ＭＳ Ｐゴシック"/>
              </a:rPr>
              <a:t>Aligned with “I” statements, based on what people expect and need, to bring these questions to life and as a basis for gathering structured feedback​</a:t>
            </a:r>
            <a:endParaRPr lang="en-GB" sz="2800">
              <a:solidFill>
                <a:srgbClr val="000000"/>
              </a:solidFill>
              <a:latin typeface="Arial" panose="020B0604020202020204" pitchFamily="34" charset="0"/>
              <a:ea typeface="ヒラギノ角ゴ Pro W3" pitchFamily="-16" charset="-128"/>
            </a:endParaRPr>
          </a:p>
        </p:txBody>
      </p:sp>
      <p:sp>
        <p:nvSpPr>
          <p:cNvPr id="10" name="Rectangle: Rounded Corners 9">
            <a:extLst>
              <a:ext uri="{FF2B5EF4-FFF2-40B4-BE49-F238E27FC236}">
                <a16:creationId xmlns:a16="http://schemas.microsoft.com/office/drawing/2014/main" id="{A1E74E3E-8F1B-43D1-9855-112AB0BF14EE}"/>
              </a:ext>
            </a:extLst>
          </p:cNvPr>
          <p:cNvSpPr/>
          <p:nvPr/>
        </p:nvSpPr>
        <p:spPr bwMode="auto">
          <a:xfrm>
            <a:off x="281833" y="3168014"/>
            <a:ext cx="4743796" cy="726681"/>
          </a:xfrm>
          <a:prstGeom prst="roundRect">
            <a:avLst/>
          </a:prstGeom>
          <a:solidFill>
            <a:srgbClr val="666E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a:defRPr/>
            </a:pPr>
            <a:r>
              <a:rPr lang="en-US" sz="1600">
                <a:solidFill>
                  <a:srgbClr val="FFFFFF"/>
                </a:solidFill>
                <a:latin typeface="Arial"/>
                <a:ea typeface="ＭＳ Ｐゴシック"/>
              </a:rPr>
              <a:t>Expressed as “We” statements; the standards against which we hold providers, Local Authorities and Integrated Care Systems to account​</a:t>
            </a:r>
            <a:endParaRPr lang="en-GB" sz="1600">
              <a:solidFill>
                <a:srgbClr val="FFFFFF"/>
              </a:solidFill>
              <a:latin typeface="Arial" panose="020B0604020202020204" pitchFamily="34" charset="0"/>
              <a:ea typeface="ヒラギノ角ゴ Pro W3" pitchFamily="-16" charset="-128"/>
            </a:endParaRPr>
          </a:p>
        </p:txBody>
      </p:sp>
      <p:sp>
        <p:nvSpPr>
          <p:cNvPr id="11" name="Rectangle: Rounded Corners 10">
            <a:extLst>
              <a:ext uri="{FF2B5EF4-FFF2-40B4-BE49-F238E27FC236}">
                <a16:creationId xmlns:a16="http://schemas.microsoft.com/office/drawing/2014/main" id="{8A2AC23E-1AA2-4761-93C4-36E0BB5AEA57}"/>
              </a:ext>
            </a:extLst>
          </p:cNvPr>
          <p:cNvSpPr/>
          <p:nvPr/>
        </p:nvSpPr>
        <p:spPr bwMode="auto">
          <a:xfrm>
            <a:off x="281832" y="3946954"/>
            <a:ext cx="4188568" cy="829524"/>
          </a:xfrm>
          <a:prstGeom prst="roundRect">
            <a:avLst/>
          </a:prstGeom>
          <a:solidFill>
            <a:srgbClr val="D628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a:defRPr/>
            </a:pPr>
            <a:r>
              <a:rPr lang="en-GB" sz="1600">
                <a:solidFill>
                  <a:srgbClr val="FFFFFF"/>
                </a:solidFill>
                <a:latin typeface="Arial"/>
                <a:ea typeface="ＭＳ Ｐゴシック"/>
              </a:rPr>
              <a:t>People’s experience</a:t>
            </a:r>
            <a:r>
              <a:rPr lang="en-US" sz="1600">
                <a:solidFill>
                  <a:srgbClr val="FFFFFF"/>
                </a:solidFill>
                <a:latin typeface="Arial"/>
                <a:ea typeface="ＭＳ Ｐゴシック"/>
              </a:rPr>
              <a:t>​, f</a:t>
            </a:r>
            <a:r>
              <a:rPr lang="en-GB" sz="1600" err="1">
                <a:solidFill>
                  <a:srgbClr val="FFFFFF"/>
                </a:solidFill>
                <a:latin typeface="Arial"/>
                <a:ea typeface="ＭＳ Ｐゴシック"/>
              </a:rPr>
              <a:t>eedback</a:t>
            </a:r>
            <a:r>
              <a:rPr lang="en-GB" sz="1600">
                <a:solidFill>
                  <a:srgbClr val="FFFFFF"/>
                </a:solidFill>
                <a:latin typeface="Arial"/>
                <a:ea typeface="ＭＳ Ｐゴシック"/>
              </a:rPr>
              <a:t> from staff and leaders</a:t>
            </a:r>
            <a:r>
              <a:rPr lang="en-US" sz="1600">
                <a:solidFill>
                  <a:srgbClr val="FFFFFF"/>
                </a:solidFill>
                <a:latin typeface="Arial"/>
                <a:ea typeface="ＭＳ Ｐゴシック"/>
              </a:rPr>
              <a:t>​, f</a:t>
            </a:r>
            <a:r>
              <a:rPr lang="en-GB" sz="1600" err="1">
                <a:solidFill>
                  <a:srgbClr val="FFFFFF"/>
                </a:solidFill>
                <a:latin typeface="Arial"/>
                <a:ea typeface="ＭＳ Ｐゴシック"/>
              </a:rPr>
              <a:t>eedback</a:t>
            </a:r>
            <a:r>
              <a:rPr lang="en-GB" sz="1600">
                <a:solidFill>
                  <a:srgbClr val="FFFFFF"/>
                </a:solidFill>
                <a:latin typeface="Arial"/>
                <a:ea typeface="ＭＳ Ｐゴシック"/>
              </a:rPr>
              <a:t> from partners, observation, processes, outcomes</a:t>
            </a:r>
            <a:endParaRPr lang="en-GB" sz="2000">
              <a:solidFill>
                <a:srgbClr val="FFFFFF"/>
              </a:solidFill>
              <a:latin typeface="Arial" panose="020B0604020202020204" pitchFamily="34" charset="0"/>
              <a:ea typeface="ヒラギノ角ゴ Pro W3" pitchFamily="-16" charset="-128"/>
            </a:endParaRPr>
          </a:p>
        </p:txBody>
      </p:sp>
      <p:sp>
        <p:nvSpPr>
          <p:cNvPr id="12" name="Rectangle: Rounded Corners 11">
            <a:extLst>
              <a:ext uri="{FF2B5EF4-FFF2-40B4-BE49-F238E27FC236}">
                <a16:creationId xmlns:a16="http://schemas.microsoft.com/office/drawing/2014/main" id="{28C06520-EB8C-4530-A61D-9194D46CD02E}"/>
              </a:ext>
            </a:extLst>
          </p:cNvPr>
          <p:cNvSpPr/>
          <p:nvPr/>
        </p:nvSpPr>
        <p:spPr bwMode="auto">
          <a:xfrm>
            <a:off x="281833" y="4823932"/>
            <a:ext cx="3840225" cy="726681"/>
          </a:xfrm>
          <a:prstGeom prst="roundRect">
            <a:avLst/>
          </a:prstGeom>
          <a:solidFill>
            <a:srgbClr val="6B2861">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a:defRPr/>
            </a:pPr>
            <a:r>
              <a:rPr lang="en-GB" sz="1600">
                <a:solidFill>
                  <a:srgbClr val="FFFFFF"/>
                </a:solidFill>
                <a:latin typeface="Arial"/>
                <a:ea typeface="ＭＳ Ｐゴシック"/>
              </a:rPr>
              <a:t>Data and information specific to the scope of assessment, delivery model or population group</a:t>
            </a:r>
            <a:endParaRPr lang="en-GB" sz="1600">
              <a:solidFill>
                <a:srgbClr val="FFFFFF"/>
              </a:solidFill>
              <a:latin typeface="Arial" panose="020B0604020202020204" pitchFamily="34" charset="0"/>
              <a:ea typeface="ヒラギノ角ゴ Pro W3" pitchFamily="-16" charset="-128"/>
            </a:endParaRPr>
          </a:p>
        </p:txBody>
      </p:sp>
      <p:sp>
        <p:nvSpPr>
          <p:cNvPr id="13" name="Rectangle 12">
            <a:extLst>
              <a:ext uri="{FF2B5EF4-FFF2-40B4-BE49-F238E27FC236}">
                <a16:creationId xmlns:a16="http://schemas.microsoft.com/office/drawing/2014/main" id="{16728355-1A8E-4EE9-B91A-E9B2003E11B7}"/>
              </a:ext>
            </a:extLst>
          </p:cNvPr>
          <p:cNvSpPr>
            <a:spLocks noChangeAspect="1"/>
          </p:cNvSpPr>
          <p:nvPr/>
        </p:nvSpPr>
        <p:spPr>
          <a:xfrm>
            <a:off x="4706609" y="5650121"/>
            <a:ext cx="4320480" cy="584775"/>
          </a:xfrm>
          <a:prstGeom prst="rect">
            <a:avLst/>
          </a:prstGeom>
          <a:scene3d>
            <a:camera prst="isometricOffAxis2Left">
              <a:rot lat="1080000" lon="1500000" rev="0"/>
            </a:camera>
            <a:lightRig rig="threePt" dir="t"/>
          </a:scene3d>
        </p:spPr>
        <p:txBody>
          <a:bodyPr wrap="square">
            <a:spAutoFit/>
            <a:scene3d>
              <a:camera prst="isometricOffAxis2Left">
                <a:rot lat="1200000" lon="1200000" rev="0"/>
              </a:camera>
              <a:lightRig rig="threePt" dir="t"/>
            </a:scene3d>
          </a:bodyPr>
          <a:lstStyle/>
          <a:p>
            <a:pPr algn="ctr" defTabSz="457189">
              <a:defRPr/>
            </a:pPr>
            <a:r>
              <a:rPr lang="en-US" sz="1600">
                <a:solidFill>
                  <a:srgbClr val="000000"/>
                </a:solidFill>
                <a:latin typeface="Arial"/>
                <a:ea typeface="ＭＳ Ｐゴシック"/>
              </a:rPr>
              <a:t>Underpinned by best practice standards and guidance​</a:t>
            </a:r>
            <a:endParaRPr lang="en-GB" sz="1600">
              <a:solidFill>
                <a:srgbClr val="000000"/>
              </a:solidFill>
              <a:latin typeface="Arial"/>
              <a:ea typeface="ＭＳ Ｐゴシック"/>
            </a:endParaRPr>
          </a:p>
        </p:txBody>
      </p:sp>
      <p:sp>
        <p:nvSpPr>
          <p:cNvPr id="3" name="Rectangle 2">
            <a:extLst>
              <a:ext uri="{FF2B5EF4-FFF2-40B4-BE49-F238E27FC236}">
                <a16:creationId xmlns:a16="http://schemas.microsoft.com/office/drawing/2014/main" id="{A2BD77BE-2B93-49C9-B4BD-61E8847A4A45}"/>
              </a:ext>
            </a:extLst>
          </p:cNvPr>
          <p:cNvSpPr/>
          <p:nvPr/>
        </p:nvSpPr>
        <p:spPr>
          <a:xfrm>
            <a:off x="281832" y="5665510"/>
            <a:ext cx="6045276" cy="276999"/>
          </a:xfrm>
          <a:prstGeom prst="rect">
            <a:avLst/>
          </a:prstGeom>
        </p:spPr>
        <p:txBody>
          <a:bodyPr wrap="square">
            <a:spAutoFit/>
          </a:bodyPr>
          <a:lstStyle/>
          <a:p>
            <a:pPr defTabSz="685800"/>
            <a:r>
              <a:rPr lang="en-GB" sz="1200">
                <a:solidFill>
                  <a:srgbClr val="FFFFFF"/>
                </a:solidFill>
                <a:latin typeface="Arial" panose="020B0604020202020204"/>
              </a:rPr>
              <a:t>https://www.cqc.org.uk/page/single-assessment-framework</a:t>
            </a:r>
          </a:p>
        </p:txBody>
      </p:sp>
      <p:sp>
        <p:nvSpPr>
          <p:cNvPr id="15" name="TextBox 14">
            <a:extLst>
              <a:ext uri="{FF2B5EF4-FFF2-40B4-BE49-F238E27FC236}">
                <a16:creationId xmlns:a16="http://schemas.microsoft.com/office/drawing/2014/main" id="{F0A001B2-9893-5554-E31A-09C3F39609C9}"/>
              </a:ext>
            </a:extLst>
          </p:cNvPr>
          <p:cNvSpPr txBox="1"/>
          <p:nvPr/>
        </p:nvSpPr>
        <p:spPr>
          <a:xfrm>
            <a:off x="612663" y="1503268"/>
            <a:ext cx="8187891" cy="877163"/>
          </a:xfrm>
          <a:prstGeom prst="rect">
            <a:avLst/>
          </a:prstGeom>
          <a:noFill/>
        </p:spPr>
        <p:txBody>
          <a:bodyPr wrap="square">
            <a:spAutoFit/>
          </a:bodyPr>
          <a:lstStyle/>
          <a:p>
            <a:pPr defTabSz="914378">
              <a:tabLst>
                <a:tab pos="261932" algn="l"/>
              </a:tabLst>
              <a:defRPr/>
            </a:pPr>
            <a:r>
              <a:rPr lang="en-GB" sz="1100" kern="0">
                <a:solidFill>
                  <a:srgbClr val="000000"/>
                </a:solidFill>
                <a:latin typeface="Arial"/>
              </a:rPr>
              <a:t>Our framework will assess providers, local authorities and integrated </a:t>
            </a:r>
            <a:br>
              <a:rPr lang="en-GB" sz="1100" kern="0">
                <a:solidFill>
                  <a:srgbClr val="000000"/>
                </a:solidFill>
                <a:latin typeface="Arial"/>
              </a:rPr>
            </a:br>
            <a:r>
              <a:rPr lang="en-GB" sz="1100" kern="0">
                <a:solidFill>
                  <a:srgbClr val="000000"/>
                </a:solidFill>
                <a:latin typeface="Arial"/>
              </a:rPr>
              <a:t>care systems with a consistent set of key themes, from registration </a:t>
            </a:r>
            <a:br>
              <a:rPr lang="en-GB" sz="1100" kern="0">
                <a:solidFill>
                  <a:srgbClr val="000000"/>
                </a:solidFill>
                <a:latin typeface="Arial"/>
              </a:rPr>
            </a:br>
            <a:r>
              <a:rPr lang="en-GB" sz="1100" kern="0">
                <a:solidFill>
                  <a:srgbClr val="000000"/>
                </a:solidFill>
                <a:latin typeface="Arial"/>
              </a:rPr>
              <a:t>through to ongoing assessment</a:t>
            </a:r>
          </a:p>
          <a:p>
            <a:pPr defTabSz="914378">
              <a:tabLst>
                <a:tab pos="261932" algn="l"/>
              </a:tabLst>
              <a:defRPr/>
            </a:pPr>
            <a:endParaRPr lang="en-GB" sz="1800" kern="0">
              <a:solidFill>
                <a:srgbClr val="000000"/>
              </a:solidFill>
              <a:latin typeface="Arial"/>
            </a:endParaRPr>
          </a:p>
        </p:txBody>
      </p:sp>
      <p:sp>
        <p:nvSpPr>
          <p:cNvPr id="16" name="Title 15">
            <a:extLst>
              <a:ext uri="{FF2B5EF4-FFF2-40B4-BE49-F238E27FC236}">
                <a16:creationId xmlns:a16="http://schemas.microsoft.com/office/drawing/2014/main" id="{CCEE13E7-A20E-899F-1828-66A2945BBC3C}"/>
              </a:ext>
            </a:extLst>
          </p:cNvPr>
          <p:cNvSpPr>
            <a:spLocks noGrp="1"/>
          </p:cNvSpPr>
          <p:nvPr>
            <p:ph type="title"/>
          </p:nvPr>
        </p:nvSpPr>
        <p:spPr/>
        <p:txBody>
          <a:bodyPr/>
          <a:lstStyle/>
          <a:p>
            <a:r>
              <a:rPr lang="en-US" sz="2800" b="1"/>
              <a:t>Our assessment framework</a:t>
            </a:r>
            <a:endParaRPr lang="en-GB" sz="2800" b="1"/>
          </a:p>
        </p:txBody>
      </p:sp>
    </p:spTree>
    <p:extLst>
      <p:ext uri="{BB962C8B-B14F-4D97-AF65-F5344CB8AC3E}">
        <p14:creationId xmlns:p14="http://schemas.microsoft.com/office/powerpoint/2010/main" val="398260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40D94F-910E-4C4F-BB9F-C6CA1502525A}"/>
              </a:ext>
            </a:extLst>
          </p:cNvPr>
          <p:cNvSpPr txBox="1">
            <a:spLocks/>
          </p:cNvSpPr>
          <p:nvPr/>
        </p:nvSpPr>
        <p:spPr bwMode="auto">
          <a:xfrm>
            <a:off x="863602" y="485775"/>
            <a:ext cx="5559366"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5000"/>
              </a:lnSpc>
              <a:spcBef>
                <a:spcPct val="0"/>
              </a:spcBef>
              <a:spcAft>
                <a:spcPct val="0"/>
              </a:spcAft>
              <a:defRPr sz="1425">
                <a:solidFill>
                  <a:schemeClr val="bg1"/>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2pPr>
            <a:lvl3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3pPr>
            <a:lvl4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4pPr>
            <a:lvl5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5pPr>
            <a:lvl6pPr marL="25717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6pPr>
            <a:lvl7pPr marL="51435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7pPr>
            <a:lvl8pPr marL="77152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8pPr>
            <a:lvl9pPr marL="102870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9pPr>
          </a:lstStyle>
          <a:p>
            <a:r>
              <a:rPr lang="en-GB" sz="2800" b="1" kern="0"/>
              <a:t>The Equity Related Quality Statements </a:t>
            </a:r>
          </a:p>
        </p:txBody>
      </p:sp>
      <p:sp>
        <p:nvSpPr>
          <p:cNvPr id="3" name="Content Placeholder 2">
            <a:extLst>
              <a:ext uri="{FF2B5EF4-FFF2-40B4-BE49-F238E27FC236}">
                <a16:creationId xmlns:a16="http://schemas.microsoft.com/office/drawing/2014/main" id="{7CE233C5-BDB5-4A3B-BCE6-5544B72B4221}"/>
              </a:ext>
            </a:extLst>
          </p:cNvPr>
          <p:cNvSpPr>
            <a:spLocks noGrp="1"/>
          </p:cNvSpPr>
          <p:nvPr>
            <p:ph type="title" idx="4294967295"/>
          </p:nvPr>
        </p:nvSpPr>
        <p:spPr bwMode="auto">
          <a:xfrm>
            <a:off x="219075" y="1476375"/>
            <a:ext cx="8705850" cy="52292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Equity in access:</a:t>
            </a:r>
            <a:r>
              <a:rPr kumimoji="0" lang="en-US" sz="24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We ensure everyone can access care they need when they need it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Equity in experiences and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We actively seek out and listen to information about people most likely to experience inequality in care. We tailor the care in response.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1"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Workforce equality, diversity and inclusion: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rPr>
              <a:t>We value diversity in our workforce. We work towards an inclusive and fair culture by improving equality and equity for people who work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sym typeface="Arial"/>
              <a:rtl val="0"/>
            </a:endParaRPr>
          </a:p>
          <a:p>
            <a:pPr marL="200025" marR="0" lvl="1" indent="0" algn="l" defTabSz="914400" rtl="0" eaLnBrk="0" fontAlgn="base" latinLnBrk="0" hangingPunct="0">
              <a:lnSpc>
                <a:spcPct val="100000"/>
              </a:lnSpc>
              <a:spcBef>
                <a:spcPct val="50000"/>
              </a:spcBef>
              <a:spcAft>
                <a:spcPct val="0"/>
              </a:spcAft>
              <a:buClr>
                <a:srgbClr val="5F2861"/>
              </a:buClr>
              <a:buSzPct val="120000"/>
              <a:buFontTx/>
              <a:buNone/>
              <a:tabLst>
                <a:tab pos="146447" algn="l"/>
              </a:tabLst>
              <a:defRPr/>
            </a:pPr>
            <a:endParaRPr kumimoji="0" lang="en-GB" sz="1400" b="0" i="0" u="none" strike="noStrike" kern="0" cap="none" spc="0" normalizeH="0" baseline="0" noProof="0" dirty="0">
              <a:ln>
                <a:noFill/>
              </a:ln>
              <a:solidFill>
                <a:schemeClr val="tx1"/>
              </a:solidFill>
              <a:effectLst/>
              <a:uLnTx/>
              <a:uFillTx/>
              <a:latin typeface="+mn-lt"/>
              <a:ea typeface="MS PGothic" pitchFamily="34" charset="-128"/>
              <a:cs typeface="MS PGothic" charset="0"/>
            </a:endParaRPr>
          </a:p>
        </p:txBody>
      </p:sp>
    </p:spTree>
    <p:extLst>
      <p:ext uri="{BB962C8B-B14F-4D97-AF65-F5344CB8AC3E}">
        <p14:creationId xmlns:p14="http://schemas.microsoft.com/office/powerpoint/2010/main" val="291833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CE4-CA7E-01FE-4890-8980CD08BFDA}"/>
              </a:ext>
            </a:extLst>
          </p:cNvPr>
          <p:cNvSpPr>
            <a:spLocks noGrp="1"/>
          </p:cNvSpPr>
          <p:nvPr>
            <p:ph type="title"/>
          </p:nvPr>
        </p:nvSpPr>
        <p:spPr>
          <a:xfrm>
            <a:off x="591955" y="485775"/>
            <a:ext cx="5634222" cy="859943"/>
          </a:xfrm>
        </p:spPr>
        <p:txBody>
          <a:bodyPr/>
          <a:lstStyle/>
          <a:p>
            <a:r>
              <a:rPr lang="en-GB" sz="2800" b="1" dirty="0">
                <a:latin typeface="+mn-lt"/>
              </a:rPr>
              <a:t>Regulation in action: Maternity Review  </a:t>
            </a:r>
          </a:p>
        </p:txBody>
      </p:sp>
      <p:sp>
        <p:nvSpPr>
          <p:cNvPr id="3" name="Content Placeholder 2">
            <a:extLst>
              <a:ext uri="{FF2B5EF4-FFF2-40B4-BE49-F238E27FC236}">
                <a16:creationId xmlns:a16="http://schemas.microsoft.com/office/drawing/2014/main" id="{C7113240-08B0-3169-6F40-627688FA9BB5}"/>
              </a:ext>
            </a:extLst>
          </p:cNvPr>
          <p:cNvSpPr>
            <a:spLocks noGrp="1"/>
          </p:cNvSpPr>
          <p:nvPr>
            <p:ph idx="1"/>
          </p:nvPr>
        </p:nvSpPr>
        <p:spPr>
          <a:xfrm>
            <a:off x="105878" y="1477479"/>
            <a:ext cx="8965933" cy="4639160"/>
          </a:xfrm>
        </p:spPr>
        <p:txBody>
          <a:bodyPr/>
          <a:lstStyle/>
          <a:p>
            <a:pPr marL="0" indent="0"/>
            <a:r>
              <a:rPr lang="en-US" sz="1800" b="0" i="0" dirty="0">
                <a:solidFill>
                  <a:srgbClr val="212121"/>
                </a:solidFill>
                <a:effectLst/>
                <a:latin typeface="Arial" panose="020B0604020202020204" pitchFamily="34" charset="0"/>
                <a:cs typeface="Arial" panose="020B0604020202020204" pitchFamily="34" charset="0"/>
                <a:hlinkClick r:id="rId2"/>
              </a:rPr>
              <a:t>National Maternity Review</a:t>
            </a:r>
            <a:r>
              <a:rPr lang="en-US" sz="1800" b="0" i="0" dirty="0">
                <a:solidFill>
                  <a:srgbClr val="212121"/>
                </a:solidFill>
                <a:effectLst/>
                <a:latin typeface="Arial" panose="020B0604020202020204" pitchFamily="34" charset="0"/>
                <a:cs typeface="Arial" panose="020B0604020202020204" pitchFamily="34" charset="0"/>
              </a:rPr>
              <a:t> conducted between 2022- 2024 aims were to:</a:t>
            </a:r>
          </a:p>
          <a:p>
            <a:pPr marL="285750" indent="-28575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show how services are responding to current challenges and what extra help they may need</a:t>
            </a:r>
          </a:p>
          <a:p>
            <a:pPr marL="285750" indent="-28575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give women and their families an up-to-date view of the quality of maternity care at their local hospital trust</a:t>
            </a:r>
          </a:p>
          <a:p>
            <a:pPr marL="285750" indent="-28575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show hospitals an objective assessment of what they are doing well and how they can improve</a:t>
            </a:r>
          </a:p>
          <a:p>
            <a:pPr marL="285750" indent="-28575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help CQC understand what is working well so we can share good practice to help services learn and improve</a:t>
            </a:r>
          </a:p>
          <a:p>
            <a:pPr marL="285750" indent="-28575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show where national action is needed to combat the challenges facing services.</a:t>
            </a:r>
          </a:p>
          <a:p>
            <a:pPr marL="0" indent="0"/>
            <a:r>
              <a:rPr lang="en-US" sz="1800" b="1" i="0" dirty="0">
                <a:solidFill>
                  <a:srgbClr val="212121"/>
                </a:solidFill>
                <a:effectLst/>
                <a:latin typeface="Arial" panose="020B0604020202020204" pitchFamily="34" charset="0"/>
                <a:cs typeface="Arial" panose="020B0604020202020204" pitchFamily="34" charset="0"/>
              </a:rPr>
              <a:t>131 locations inspected </a:t>
            </a:r>
          </a:p>
          <a:p>
            <a:pPr marL="342900" indent="-34290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36% requires improvement </a:t>
            </a:r>
          </a:p>
          <a:p>
            <a:pPr marL="342900" indent="-34290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12% inadequate  </a:t>
            </a:r>
          </a:p>
          <a:p>
            <a:pPr marL="342900" indent="-342900">
              <a:buFont typeface="Wingdings" panose="05000000000000000000" pitchFamily="2" charset="2"/>
              <a:buChar char="Ø"/>
            </a:pPr>
            <a:r>
              <a:rPr lang="en-US" sz="1800" b="0" i="0" dirty="0">
                <a:solidFill>
                  <a:srgbClr val="212121"/>
                </a:solidFill>
                <a:effectLst/>
                <a:latin typeface="Arial" panose="020B0604020202020204" pitchFamily="34" charset="0"/>
                <a:cs typeface="Arial" panose="020B0604020202020204" pitchFamily="34" charset="0"/>
              </a:rPr>
              <a:t>48% were rated as good.</a:t>
            </a:r>
          </a:p>
          <a:p>
            <a:pPr marL="342900" marR="0" lvl="0" indent="-342900" algn="l"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r>
              <a:rPr kumimoji="0" lang="en-US" sz="1800" b="0" i="0" u="none" strike="noStrike" kern="0" cap="none" spc="0" normalizeH="0" baseline="0" noProof="0" dirty="0">
                <a:ln>
                  <a:noFill/>
                </a:ln>
                <a:solidFill>
                  <a:srgbClr val="212121"/>
                </a:solidFill>
                <a:effectLst/>
                <a:uLnTx/>
                <a:uFillTx/>
                <a:latin typeface="Arial" panose="020B0604020202020204" pitchFamily="34" charset="0"/>
                <a:ea typeface="MS PGothic" pitchFamily="34" charset="-128"/>
                <a:cs typeface="Arial" panose="020B0604020202020204" pitchFamily="34" charset="0"/>
              </a:rPr>
              <a:t>4% of services were rated as outstanding</a:t>
            </a:r>
          </a:p>
          <a:p>
            <a:pPr marL="342900" marR="0" lvl="0" indent="-342900" algn="l"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endParaRPr lang="en-US" sz="1800" b="0" i="0" dirty="0">
              <a:solidFill>
                <a:srgbClr val="212121"/>
              </a:solidFill>
              <a:effectLst/>
              <a:latin typeface="Open Sans" panose="020B0606030504020204" pitchFamily="34" charset="0"/>
            </a:endParaRPr>
          </a:p>
          <a:p>
            <a:pPr marL="0" marR="0" lvl="0" indent="0" algn="l" defTabSz="914400" rtl="0" eaLnBrk="0" fontAlgn="base" latinLnBrk="0" hangingPunct="0">
              <a:lnSpc>
                <a:spcPct val="90000"/>
              </a:lnSpc>
              <a:spcBef>
                <a:spcPct val="60000"/>
              </a:spcBef>
              <a:spcAft>
                <a:spcPct val="0"/>
              </a:spcAft>
              <a:buClr>
                <a:srgbClr val="5F2861"/>
              </a:buClr>
              <a:buSzPct val="120000"/>
              <a:tabLst>
                <a:tab pos="146447" algn="l"/>
              </a:tabLst>
              <a:defRPr/>
            </a:pPr>
            <a:r>
              <a:rPr lang="en-US" sz="1800" b="0" i="0" dirty="0">
                <a:solidFill>
                  <a:srgbClr val="212121"/>
                </a:solidFill>
                <a:effectLst/>
                <a:latin typeface="Open Sans" panose="020B0606030504020204" pitchFamily="34" charset="0"/>
              </a:rPr>
              <a:t>.</a:t>
            </a:r>
            <a:endParaRPr lang="en-US" sz="1800" dirty="0">
              <a:solidFill>
                <a:srgbClr val="21212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90000"/>
              </a:lnSpc>
              <a:spcBef>
                <a:spcPct val="60000"/>
              </a:spcBef>
              <a:spcAft>
                <a:spcPct val="0"/>
              </a:spcAft>
              <a:buClr>
                <a:srgbClr val="5F2861"/>
              </a:buClr>
              <a:buSzPct val="120000"/>
              <a:tabLst>
                <a:tab pos="146447" algn="l"/>
              </a:tabLst>
              <a:defRPr/>
            </a:pPr>
            <a:endParaRPr kumimoji="0" lang="en-US" sz="1600" b="0" i="0" u="none" strike="noStrike" kern="0" cap="none" spc="0" normalizeH="0" baseline="0" noProof="0" dirty="0">
              <a:ln>
                <a:noFill/>
              </a:ln>
              <a:solidFill>
                <a:srgbClr val="212121"/>
              </a:solidFill>
              <a:effectLst/>
              <a:uLnTx/>
              <a:uFillTx/>
              <a:latin typeface="Arial" panose="020B0604020202020204" pitchFamily="34" charset="0"/>
              <a:ea typeface="MS PGothic" pitchFamily="34" charset="-128"/>
              <a:cs typeface="Arial" panose="020B0604020202020204" pitchFamily="34" charset="0"/>
            </a:endParaRPr>
          </a:p>
          <a:p>
            <a:pPr marL="0" indent="0"/>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D5478D9-2108-DEE3-D315-B6086C8AFF22}"/>
              </a:ext>
            </a:extLst>
          </p:cNvPr>
          <p:cNvSpPr>
            <a:spLocks noGrp="1"/>
          </p:cNvSpPr>
          <p:nvPr>
            <p:ph type="sldNum" sz="quarter" idx="10"/>
          </p:nvPr>
        </p:nvSpPr>
        <p:spPr/>
        <p:txBody>
          <a:bodyPr/>
          <a:lstStyle/>
          <a:p>
            <a:pPr>
              <a:defRPr/>
            </a:pPr>
            <a:fld id="{F59B3931-56FB-4EA1-8F84-B221CF2BD340}" type="slidenum">
              <a:rPr lang="en-US" altLang="en-US" smtClean="0"/>
              <a:pPr>
                <a:defRPr/>
              </a:pPr>
              <a:t>13</a:t>
            </a:fld>
            <a:endParaRPr lang="en-US" altLang="en-US" sz="788">
              <a:solidFill>
                <a:srgbClr val="6D2E69"/>
              </a:solidFill>
            </a:endParaRPr>
          </a:p>
        </p:txBody>
      </p:sp>
    </p:spTree>
    <p:extLst>
      <p:ext uri="{BB962C8B-B14F-4D97-AF65-F5344CB8AC3E}">
        <p14:creationId xmlns:p14="http://schemas.microsoft.com/office/powerpoint/2010/main" val="148798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B80C-E264-03A5-B6FD-DFDE4B939EF9}"/>
              </a:ext>
            </a:extLst>
          </p:cNvPr>
          <p:cNvSpPr>
            <a:spLocks noGrp="1"/>
          </p:cNvSpPr>
          <p:nvPr>
            <p:ph type="title"/>
          </p:nvPr>
        </p:nvSpPr>
        <p:spPr>
          <a:xfrm>
            <a:off x="647701" y="485775"/>
            <a:ext cx="5834914" cy="906463"/>
          </a:xfrm>
        </p:spPr>
        <p:txBody>
          <a:bodyPr/>
          <a:lstStyle/>
          <a:p>
            <a:r>
              <a:rPr lang="en-GB" sz="2800" b="1" dirty="0"/>
              <a:t>Maternity report: Some background facts  </a:t>
            </a:r>
          </a:p>
        </p:txBody>
      </p:sp>
      <p:sp>
        <p:nvSpPr>
          <p:cNvPr id="3" name="Content Placeholder 2">
            <a:extLst>
              <a:ext uri="{FF2B5EF4-FFF2-40B4-BE49-F238E27FC236}">
                <a16:creationId xmlns:a16="http://schemas.microsoft.com/office/drawing/2014/main" id="{F4747FCC-AE68-4DA9-2F61-9F0941F994AB}"/>
              </a:ext>
            </a:extLst>
          </p:cNvPr>
          <p:cNvSpPr>
            <a:spLocks noGrp="1"/>
          </p:cNvSpPr>
          <p:nvPr>
            <p:ph idx="1"/>
          </p:nvPr>
        </p:nvSpPr>
        <p:spPr>
          <a:xfrm>
            <a:off x="141357" y="1798638"/>
            <a:ext cx="8680197" cy="4318000"/>
          </a:xfrm>
        </p:spPr>
        <p:txBody>
          <a:bodyPr/>
          <a:lstStyle/>
          <a:p>
            <a:pPr algn="l"/>
            <a:r>
              <a:rPr lang="en-US" b="0" i="0" dirty="0">
                <a:solidFill>
                  <a:srgbClr val="212121"/>
                </a:solidFill>
                <a:effectLst/>
                <a:latin typeface="Open Sans" panose="020B0606030504020204" pitchFamily="34" charset="0"/>
              </a:rPr>
              <a:t>     </a:t>
            </a:r>
            <a:r>
              <a:rPr lang="en-US" sz="2000" b="0" i="0" u="sng" dirty="0">
                <a:solidFill>
                  <a:srgbClr val="004D90"/>
                </a:solidFill>
                <a:effectLst/>
                <a:hlinkClick r:id="rId2"/>
              </a:rPr>
              <a:t>MBRRACE-UK data</a:t>
            </a:r>
            <a:r>
              <a:rPr lang="en-US" sz="2000" b="0" i="0" dirty="0">
                <a:solidFill>
                  <a:srgbClr val="212121"/>
                </a:solidFill>
                <a:effectLst/>
              </a:rPr>
              <a:t>, published in January 2024, showed that, compared with women from white ethnic groups, Black women were 2.8 times more likely to die during or up to 6 weeks after pregnancy, and Asian women were 1.7 more times likely to die during the same period. The National Maternity and Perinatal Audit’s </a:t>
            </a:r>
            <a:r>
              <a:rPr lang="en-US" sz="2000" b="0" i="0" u="sng" dirty="0">
                <a:solidFill>
                  <a:srgbClr val="004D90"/>
                </a:solidFill>
                <a:effectLst/>
                <a:hlinkClick r:id="rId3"/>
              </a:rPr>
              <a:t>report on inequalities</a:t>
            </a:r>
            <a:r>
              <a:rPr lang="en-US" sz="2000" b="0" i="0" dirty="0">
                <a:solidFill>
                  <a:srgbClr val="212121"/>
                </a:solidFill>
                <a:effectLst/>
              </a:rPr>
              <a:t> highlighted further disparities. It showed that compared with women in white ethnic groups:</a:t>
            </a:r>
          </a:p>
          <a:p>
            <a:pPr algn="l">
              <a:buFont typeface="Arial" panose="020B0604020202020204" pitchFamily="34" charset="0"/>
              <a:buChar char="•"/>
            </a:pPr>
            <a:r>
              <a:rPr lang="en-US" sz="2000" b="0" i="0" dirty="0">
                <a:solidFill>
                  <a:srgbClr val="212121"/>
                </a:solidFill>
                <a:effectLst/>
              </a:rPr>
              <a:t>South Asian or Black women were more likely to have babies born early or small for gestational age (SGA)</a:t>
            </a:r>
          </a:p>
          <a:p>
            <a:pPr algn="l">
              <a:buFont typeface="Arial" panose="020B0604020202020204" pitchFamily="34" charset="0"/>
              <a:buChar char="•"/>
            </a:pPr>
            <a:r>
              <a:rPr lang="en-US" sz="2000" b="0" i="0" dirty="0">
                <a:solidFill>
                  <a:srgbClr val="212121"/>
                </a:solidFill>
                <a:effectLst/>
              </a:rPr>
              <a:t>Stillbirth rates were high for babies born to women from South Asian and Black ethnic groups and for those in the most deprived areas</a:t>
            </a:r>
          </a:p>
          <a:p>
            <a:pPr algn="l">
              <a:buFont typeface="Arial" panose="020B0604020202020204" pitchFamily="34" charset="0"/>
              <a:buChar char="•"/>
            </a:pPr>
            <a:r>
              <a:rPr lang="en-US" sz="2000" b="0" i="0" dirty="0">
                <a:solidFill>
                  <a:srgbClr val="212121"/>
                </a:solidFill>
                <a:effectLst/>
              </a:rPr>
              <a:t>South Asian women are also at higher risk of perineal tears and major obstetric </a:t>
            </a:r>
            <a:r>
              <a:rPr lang="en-US" sz="2000" b="0" i="0" dirty="0" err="1">
                <a:solidFill>
                  <a:srgbClr val="212121"/>
                </a:solidFill>
                <a:effectLst/>
              </a:rPr>
              <a:t>haemorrhage</a:t>
            </a:r>
            <a:r>
              <a:rPr lang="en-US" sz="2000" b="0" i="0" dirty="0">
                <a:solidFill>
                  <a:srgbClr val="212121"/>
                </a:solidFill>
                <a:effectLst/>
              </a:rPr>
              <a:t>.</a:t>
            </a:r>
          </a:p>
          <a:p>
            <a:pPr marL="0" indent="0" algn="l"/>
            <a:endParaRPr lang="en-US" sz="1400" b="0" i="0" dirty="0">
              <a:solidFill>
                <a:srgbClr val="212121"/>
              </a:solidFill>
              <a:effectLst/>
            </a:endParaRPr>
          </a:p>
          <a:p>
            <a:pPr marL="0" indent="0" algn="l"/>
            <a:endParaRPr lang="en-US" sz="1400" b="1" dirty="0">
              <a:solidFill>
                <a:srgbClr val="212121"/>
              </a:solidFill>
            </a:endParaRPr>
          </a:p>
          <a:p>
            <a:pPr marL="0" indent="0" algn="l"/>
            <a:endParaRPr lang="en-US" sz="1400" b="1" i="0" dirty="0">
              <a:solidFill>
                <a:srgbClr val="212121"/>
              </a:solidFill>
              <a:effectLst/>
            </a:endParaRPr>
          </a:p>
          <a:p>
            <a:pPr marL="0" indent="0" algn="l"/>
            <a:r>
              <a:rPr lang="en-US" sz="1400" b="0" i="0" dirty="0">
                <a:solidFill>
                  <a:srgbClr val="212121"/>
                </a:solidFill>
                <a:effectLst/>
                <a:latin typeface="Arial" panose="020B0604020202020204" pitchFamily="34" charset="0"/>
                <a:cs typeface="Arial" panose="020B0604020202020204" pitchFamily="34" charset="0"/>
              </a:rPr>
              <a:t>.</a:t>
            </a:r>
          </a:p>
          <a:p>
            <a:endParaRPr lang="en-GB" dirty="0"/>
          </a:p>
        </p:txBody>
      </p:sp>
      <p:sp>
        <p:nvSpPr>
          <p:cNvPr id="4" name="Slide Number Placeholder 3">
            <a:extLst>
              <a:ext uri="{FF2B5EF4-FFF2-40B4-BE49-F238E27FC236}">
                <a16:creationId xmlns:a16="http://schemas.microsoft.com/office/drawing/2014/main" id="{CF50FFF2-C4A1-1AE4-9BCB-C480566278CB}"/>
              </a:ext>
            </a:extLst>
          </p:cNvPr>
          <p:cNvSpPr>
            <a:spLocks noGrp="1"/>
          </p:cNvSpPr>
          <p:nvPr>
            <p:ph type="sldNum" sz="quarter" idx="10"/>
          </p:nvPr>
        </p:nvSpPr>
        <p:spPr/>
        <p:txBody>
          <a:bodyPr/>
          <a:lstStyle/>
          <a:p>
            <a:pPr>
              <a:defRPr/>
            </a:pPr>
            <a:fld id="{F59B3931-56FB-4EA1-8F84-B221CF2BD340}" type="slidenum">
              <a:rPr lang="en-US" altLang="en-US" smtClean="0"/>
              <a:pPr>
                <a:defRPr/>
              </a:pPr>
              <a:t>14</a:t>
            </a:fld>
            <a:endParaRPr lang="en-US" altLang="en-US" sz="788">
              <a:solidFill>
                <a:srgbClr val="6D2E69"/>
              </a:solidFill>
            </a:endParaRPr>
          </a:p>
        </p:txBody>
      </p:sp>
    </p:spTree>
    <p:extLst>
      <p:ext uri="{BB962C8B-B14F-4D97-AF65-F5344CB8AC3E}">
        <p14:creationId xmlns:p14="http://schemas.microsoft.com/office/powerpoint/2010/main" val="220987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B39F-1F88-5C36-3310-3D32790E2527}"/>
              </a:ext>
            </a:extLst>
          </p:cNvPr>
          <p:cNvSpPr>
            <a:spLocks noGrp="1"/>
          </p:cNvSpPr>
          <p:nvPr>
            <p:ph type="title"/>
          </p:nvPr>
        </p:nvSpPr>
        <p:spPr/>
        <p:txBody>
          <a:bodyPr/>
          <a:lstStyle/>
          <a:p>
            <a:r>
              <a:rPr lang="en-GB" sz="3200" b="1" dirty="0"/>
              <a:t>What people told us </a:t>
            </a:r>
          </a:p>
        </p:txBody>
      </p:sp>
      <p:sp>
        <p:nvSpPr>
          <p:cNvPr id="3" name="Content Placeholder 2">
            <a:extLst>
              <a:ext uri="{FF2B5EF4-FFF2-40B4-BE49-F238E27FC236}">
                <a16:creationId xmlns:a16="http://schemas.microsoft.com/office/drawing/2014/main" id="{81BC2B18-0F52-466A-490E-5BD7C481D58C}"/>
              </a:ext>
            </a:extLst>
          </p:cNvPr>
          <p:cNvSpPr>
            <a:spLocks noGrp="1"/>
          </p:cNvSpPr>
          <p:nvPr>
            <p:ph idx="1"/>
          </p:nvPr>
        </p:nvSpPr>
        <p:spPr>
          <a:xfrm>
            <a:off x="471638" y="1708484"/>
            <a:ext cx="7913539" cy="4408154"/>
          </a:xfrm>
        </p:spPr>
        <p:txBody>
          <a:bodyPr/>
          <a:lstStyle/>
          <a:p>
            <a:pPr marL="0" marR="0" lvl="0" indent="0" algn="l" defTabSz="914400" rtl="0" eaLnBrk="0" fontAlgn="base" latinLnBrk="0" hangingPunct="0">
              <a:lnSpc>
                <a:spcPct val="90000"/>
              </a:lnSpc>
              <a:spcBef>
                <a:spcPct val="60000"/>
              </a:spcBef>
              <a:spcAft>
                <a:spcPct val="0"/>
              </a:spcAft>
              <a:buClr>
                <a:srgbClr val="5F2861"/>
              </a:buClr>
              <a:buSzPct val="120000"/>
              <a:buFontTx/>
              <a:buNone/>
              <a:tabLst>
                <a:tab pos="146447" algn="l"/>
              </a:tabLst>
              <a:defRPr/>
            </a:pPr>
            <a:r>
              <a:rPr kumimoji="0" lang="en-US" sz="2400" b="1" i="0" u="none" strike="noStrike" kern="0" cap="none" spc="0" normalizeH="0" baseline="0" noProof="0" dirty="0">
                <a:ln>
                  <a:noFill/>
                </a:ln>
                <a:solidFill>
                  <a:srgbClr val="212121"/>
                </a:solidFill>
                <a:effectLst/>
                <a:uLnTx/>
                <a:uFillTx/>
                <a:latin typeface="Arial"/>
                <a:ea typeface="MS PGothic" pitchFamily="34" charset="-128"/>
              </a:rPr>
              <a:t>Women's experience of racism: </a:t>
            </a:r>
          </a:p>
          <a:p>
            <a:pPr marL="0" marR="0" lvl="0" indent="0" algn="l" defTabSz="914400" rtl="0" eaLnBrk="0" fontAlgn="base" latinLnBrk="0" hangingPunct="0">
              <a:lnSpc>
                <a:spcPct val="90000"/>
              </a:lnSpc>
              <a:spcBef>
                <a:spcPct val="60000"/>
              </a:spcBef>
              <a:spcAft>
                <a:spcPct val="0"/>
              </a:spcAft>
              <a:buClr>
                <a:srgbClr val="5F2861"/>
              </a:buClr>
              <a:buSzPct val="120000"/>
              <a:buFontTx/>
              <a:buNone/>
              <a:tabLst>
                <a:tab pos="146447" algn="l"/>
              </a:tabLst>
              <a:defRPr/>
            </a:pPr>
            <a:r>
              <a:rPr kumimoji="0" lang="en-US" sz="2000" b="0" i="1" u="none" strike="noStrike" kern="0" cap="none" spc="0" normalizeH="0" baseline="0" noProof="0" dirty="0">
                <a:ln>
                  <a:noFill/>
                </a:ln>
                <a:solidFill>
                  <a:srgbClr val="212121"/>
                </a:solidFill>
                <a:effectLst/>
                <a:uLnTx/>
                <a:uFillTx/>
                <a:latin typeface="Arial"/>
                <a:ea typeface="MS PGothic" pitchFamily="34" charset="-128"/>
              </a:rPr>
              <a:t>“The problems started when I was moved to the postnatal ward. Staff were racist, rude and couldn't care less. They didn't listen to my concerns as a new mum and were desperate to discharge me even when I told them that my baby had only fed once in 36 hours since birth…”</a:t>
            </a:r>
          </a:p>
          <a:p>
            <a:pPr marL="0" marR="0" lvl="0" indent="0" algn="l" defTabSz="914400" rtl="0" eaLnBrk="0" fontAlgn="base" latinLnBrk="0" hangingPunct="0">
              <a:lnSpc>
                <a:spcPct val="90000"/>
              </a:lnSpc>
              <a:spcBef>
                <a:spcPct val="60000"/>
              </a:spcBef>
              <a:spcAft>
                <a:spcPct val="0"/>
              </a:spcAft>
              <a:buClr>
                <a:srgbClr val="5F2861"/>
              </a:buClr>
              <a:buSzPct val="120000"/>
              <a:buFontTx/>
              <a:buNone/>
              <a:tabLst>
                <a:tab pos="146447" algn="l"/>
              </a:tabLst>
              <a:defRPr/>
            </a:pPr>
            <a:r>
              <a:rPr kumimoji="0" lang="en-US" sz="2000" b="0" i="1" u="none" strike="noStrike" kern="0" cap="none" spc="0" normalizeH="0" baseline="0" noProof="0" dirty="0">
                <a:ln>
                  <a:noFill/>
                </a:ln>
                <a:solidFill>
                  <a:srgbClr val="212121"/>
                </a:solidFill>
                <a:effectLst/>
                <a:uLnTx/>
                <a:uFillTx/>
                <a:latin typeface="Arial"/>
                <a:ea typeface="MS PGothic" pitchFamily="34" charset="-128"/>
              </a:rPr>
              <a:t>“One nurse even told me I'm over-reacting after having some concerns over my baby knowing full well, I'm a first-time mother, my clothes were all over the floor because I couldn't bend. However, another woman who happened to be White across the room got every help she could get. I feel this was very disheartening because I was there suffering. I believe it was racial abuse. A Black woman on the same ward got the same treatment as me. I felt ignored, neglected and ridiculed.”</a:t>
            </a:r>
          </a:p>
          <a:p>
            <a:endParaRPr lang="en-GB" dirty="0"/>
          </a:p>
        </p:txBody>
      </p:sp>
      <p:sp>
        <p:nvSpPr>
          <p:cNvPr id="4" name="Slide Number Placeholder 3">
            <a:extLst>
              <a:ext uri="{FF2B5EF4-FFF2-40B4-BE49-F238E27FC236}">
                <a16:creationId xmlns:a16="http://schemas.microsoft.com/office/drawing/2014/main" id="{78C87135-66C6-C7D9-B728-E6F8BB19C28B}"/>
              </a:ext>
            </a:extLst>
          </p:cNvPr>
          <p:cNvSpPr>
            <a:spLocks noGrp="1"/>
          </p:cNvSpPr>
          <p:nvPr>
            <p:ph type="sldNum" sz="quarter" idx="10"/>
          </p:nvPr>
        </p:nvSpPr>
        <p:spPr/>
        <p:txBody>
          <a:bodyPr/>
          <a:lstStyle/>
          <a:p>
            <a:pPr>
              <a:defRPr/>
            </a:pPr>
            <a:fld id="{F59B3931-56FB-4EA1-8F84-B221CF2BD340}" type="slidenum">
              <a:rPr lang="en-US" altLang="en-US" smtClean="0"/>
              <a:pPr>
                <a:defRPr/>
              </a:pPr>
              <a:t>15</a:t>
            </a:fld>
            <a:endParaRPr lang="en-US" altLang="en-US" sz="788">
              <a:solidFill>
                <a:srgbClr val="6D2E69"/>
              </a:solidFill>
            </a:endParaRPr>
          </a:p>
        </p:txBody>
      </p:sp>
    </p:spTree>
    <p:extLst>
      <p:ext uri="{BB962C8B-B14F-4D97-AF65-F5344CB8AC3E}">
        <p14:creationId xmlns:p14="http://schemas.microsoft.com/office/powerpoint/2010/main" val="162345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435D-3E2C-7669-99D7-CFA8DE6C8288}"/>
              </a:ext>
            </a:extLst>
          </p:cNvPr>
          <p:cNvSpPr>
            <a:spLocks noGrp="1"/>
          </p:cNvSpPr>
          <p:nvPr>
            <p:ph type="title"/>
          </p:nvPr>
        </p:nvSpPr>
        <p:spPr/>
        <p:txBody>
          <a:bodyPr/>
          <a:lstStyle/>
          <a:p>
            <a:r>
              <a:rPr lang="en-GB" sz="2800" b="1" dirty="0"/>
              <a:t>Key equity findings </a:t>
            </a:r>
          </a:p>
        </p:txBody>
      </p:sp>
      <p:sp>
        <p:nvSpPr>
          <p:cNvPr id="3" name="Content Placeholder 2">
            <a:extLst>
              <a:ext uri="{FF2B5EF4-FFF2-40B4-BE49-F238E27FC236}">
                <a16:creationId xmlns:a16="http://schemas.microsoft.com/office/drawing/2014/main" id="{5D9488C5-095E-B4C1-E96B-C2DA2FCE1588}"/>
              </a:ext>
            </a:extLst>
          </p:cNvPr>
          <p:cNvSpPr>
            <a:spLocks noGrp="1"/>
          </p:cNvSpPr>
          <p:nvPr>
            <p:ph idx="1"/>
          </p:nvPr>
        </p:nvSpPr>
        <p:spPr/>
        <p:txBody>
          <a:bodyPr/>
          <a:lstStyle/>
          <a:p>
            <a:pPr marL="285750" indent="-285750">
              <a:buFont typeface="Wingdings" panose="05000000000000000000" pitchFamily="2" charset="2"/>
              <a:buChar char="Ø"/>
            </a:pPr>
            <a:r>
              <a:rPr lang="en-US" sz="2000" b="1" i="0" dirty="0">
                <a:solidFill>
                  <a:srgbClr val="212121"/>
                </a:solidFill>
                <a:effectLst/>
                <a:latin typeface="Arial" panose="020B0604020202020204" pitchFamily="34" charset="0"/>
                <a:cs typeface="Arial" panose="020B0604020202020204" pitchFamily="34" charset="0"/>
              </a:rPr>
              <a:t>Equity in access to pain </a:t>
            </a:r>
            <a:r>
              <a:rPr lang="en-US" sz="2000" b="1" i="0" dirty="0">
                <a:solidFill>
                  <a:srgbClr val="212121"/>
                </a:solidFill>
                <a:effectLst/>
                <a:cs typeface="Arial" panose="020B0604020202020204" pitchFamily="34" charset="0"/>
              </a:rPr>
              <a:t>relief </a:t>
            </a:r>
            <a:r>
              <a:rPr lang="en-US" sz="2000" b="0" i="0" dirty="0">
                <a:solidFill>
                  <a:srgbClr val="212121"/>
                </a:solidFill>
                <a:effectLst/>
              </a:rPr>
              <a:t>Caribbean (Black or Black British) women were x 5 more likely than British White women to be given general anesthesia instead of Spinal block.  </a:t>
            </a:r>
            <a:endParaRPr lang="en-US" sz="2000" b="1" i="0" dirty="0">
              <a:solidFill>
                <a:srgbClr val="212121"/>
              </a:solidFill>
              <a:effectLst/>
              <a:cs typeface="Arial" panose="020B0604020202020204" pitchFamily="34" charset="0"/>
            </a:endParaRPr>
          </a:p>
          <a:p>
            <a:pPr marL="285750" indent="-285750">
              <a:buFont typeface="Wingdings" panose="05000000000000000000" pitchFamily="2" charset="2"/>
              <a:buChar char="Ø"/>
            </a:pPr>
            <a:r>
              <a:rPr lang="en-US" sz="2000" b="1" i="0" dirty="0">
                <a:solidFill>
                  <a:srgbClr val="212121"/>
                </a:solidFill>
                <a:effectLst/>
                <a:latin typeface="+mj-lt"/>
              </a:rPr>
              <a:t>Failing to listen to women </a:t>
            </a:r>
            <a:r>
              <a:rPr lang="en-US" sz="2000" b="0" i="0" dirty="0">
                <a:solidFill>
                  <a:srgbClr val="212121"/>
                </a:solidFill>
                <a:effectLst/>
                <a:latin typeface="+mj-lt"/>
              </a:rPr>
              <a:t>can have devastating consequences.</a:t>
            </a:r>
          </a:p>
          <a:p>
            <a:pPr marL="285750" marR="0" lvl="0" indent="-285750"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r>
              <a:rPr kumimoji="0" lang="en-US" sz="2000" b="1" i="0" u="none" strike="noStrike" kern="0" cap="none" spc="0" normalizeH="0" baseline="0" noProof="0" dirty="0">
                <a:ln>
                  <a:noFill/>
                </a:ln>
                <a:solidFill>
                  <a:srgbClr val="212121"/>
                </a:solidFill>
                <a:effectLst/>
                <a:uLnTx/>
                <a:uFillTx/>
                <a:latin typeface="Arial"/>
                <a:ea typeface="MS PGothic" pitchFamily="34" charset="-128"/>
              </a:rPr>
              <a:t>Access to interpreting services – </a:t>
            </a:r>
            <a:r>
              <a:rPr kumimoji="0" lang="en-US" sz="2000" i="0" u="none" strike="noStrike" kern="0" cap="none" spc="0" normalizeH="0" baseline="0" noProof="0" dirty="0">
                <a:ln>
                  <a:noFill/>
                </a:ln>
                <a:solidFill>
                  <a:srgbClr val="212121"/>
                </a:solidFill>
                <a:effectLst/>
                <a:uLnTx/>
                <a:uFillTx/>
                <a:latin typeface="Arial"/>
                <a:ea typeface="MS PGothic" pitchFamily="34" charset="-128"/>
              </a:rPr>
              <a:t>essential to people being informed and empowered  </a:t>
            </a:r>
          </a:p>
          <a:p>
            <a:pPr marL="285750" marR="0" lvl="0" indent="-285750"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r>
              <a:rPr kumimoji="0" lang="en-US" sz="2000" b="1" i="0" u="none" strike="noStrike" kern="0" cap="none" spc="0" normalizeH="0" baseline="0" noProof="0" dirty="0">
                <a:ln>
                  <a:noFill/>
                </a:ln>
                <a:solidFill>
                  <a:srgbClr val="212121"/>
                </a:solidFill>
                <a:effectLst/>
                <a:uLnTx/>
                <a:uFillTx/>
                <a:latin typeface="Arial"/>
                <a:ea typeface="MS PGothic" pitchFamily="34" charset="-128"/>
              </a:rPr>
              <a:t>Staff experiences of racism in maternity services – </a:t>
            </a:r>
            <a:r>
              <a:rPr kumimoji="0" lang="en-US" sz="2000" i="0" u="none" strike="noStrike" kern="0" cap="none" spc="0" normalizeH="0" baseline="0" noProof="0" dirty="0">
                <a:ln>
                  <a:noFill/>
                </a:ln>
                <a:solidFill>
                  <a:srgbClr val="212121"/>
                </a:solidFill>
                <a:effectLst/>
                <a:uLnTx/>
                <a:uFillTx/>
                <a:latin typeface="Arial"/>
                <a:ea typeface="MS PGothic" pitchFamily="34" charset="-128"/>
              </a:rPr>
              <a:t>reported but not acted upon </a:t>
            </a:r>
          </a:p>
          <a:p>
            <a:pPr marL="285750" marR="0" lvl="0" indent="-285750"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r>
              <a:rPr lang="en-US" sz="2000" b="1" dirty="0">
                <a:solidFill>
                  <a:srgbClr val="212121"/>
                </a:solidFill>
                <a:latin typeface="+mj-lt"/>
              </a:rPr>
              <a:t>Demographic monitoring </a:t>
            </a:r>
            <a:r>
              <a:rPr lang="en-US" sz="2000" b="1" dirty="0">
                <a:solidFill>
                  <a:srgbClr val="212121"/>
                </a:solidFill>
              </a:rPr>
              <a:t>– </a:t>
            </a:r>
            <a:r>
              <a:rPr lang="en-US" sz="2000" b="0" i="0" dirty="0">
                <a:solidFill>
                  <a:srgbClr val="212121"/>
                </a:solidFill>
                <a:effectLst/>
              </a:rPr>
              <a:t>understanding the needs of local populations to provide everyone with safe and effective care.</a:t>
            </a:r>
          </a:p>
          <a:p>
            <a:pPr marL="285750" marR="0" lvl="0" indent="-285750" defTabSz="914400" rtl="0" eaLnBrk="0" fontAlgn="base" latinLnBrk="0" hangingPunct="0">
              <a:lnSpc>
                <a:spcPct val="90000"/>
              </a:lnSpc>
              <a:spcBef>
                <a:spcPct val="60000"/>
              </a:spcBef>
              <a:spcAft>
                <a:spcPct val="0"/>
              </a:spcAft>
              <a:buClr>
                <a:srgbClr val="5F2861"/>
              </a:buClr>
              <a:buSzPct val="120000"/>
              <a:buFont typeface="Wingdings" panose="05000000000000000000" pitchFamily="2" charset="2"/>
              <a:buChar char="Ø"/>
              <a:tabLst>
                <a:tab pos="146447" algn="l"/>
              </a:tabLst>
              <a:defRPr/>
            </a:pPr>
            <a:r>
              <a:rPr lang="en-US" sz="2000" b="1" dirty="0">
                <a:solidFill>
                  <a:srgbClr val="212121"/>
                </a:solidFill>
                <a:latin typeface="+mj-lt"/>
              </a:rPr>
              <a:t>Engagement with local communities’ - </a:t>
            </a:r>
            <a:r>
              <a:rPr lang="en-US" sz="2000" b="0" i="0" dirty="0">
                <a:solidFill>
                  <a:srgbClr val="212121"/>
                </a:solidFill>
                <a:effectLst/>
              </a:rPr>
              <a:t>services must be proactive in gathering feedback from all women who use services.</a:t>
            </a:r>
          </a:p>
          <a:p>
            <a:pPr marL="192881" marR="0" lvl="0" indent="-192881" defTabSz="914400" rtl="0" eaLnBrk="0" fontAlgn="base" latinLnBrk="0" hangingPunct="0">
              <a:lnSpc>
                <a:spcPct val="90000"/>
              </a:lnSpc>
              <a:spcBef>
                <a:spcPct val="60000"/>
              </a:spcBef>
              <a:spcAft>
                <a:spcPct val="0"/>
              </a:spcAft>
              <a:buClr>
                <a:srgbClr val="5F2861"/>
              </a:buClr>
              <a:buSzPct val="120000"/>
              <a:buFontTx/>
              <a:buNone/>
              <a:tabLst>
                <a:tab pos="146447" algn="l"/>
              </a:tabLst>
              <a:defRPr/>
            </a:pPr>
            <a:endParaRPr kumimoji="0" lang="en-US" sz="1600" b="0" i="0" u="none" strike="noStrike" kern="0" cap="none" spc="0" normalizeH="0" baseline="0" noProof="0" dirty="0">
              <a:ln>
                <a:noFill/>
              </a:ln>
              <a:solidFill>
                <a:srgbClr val="212121"/>
              </a:solidFill>
              <a:effectLst/>
              <a:uLnTx/>
              <a:uFillTx/>
              <a:latin typeface="+mj-lt"/>
              <a:ea typeface="MS PGothic" pitchFamily="34" charset="-128"/>
            </a:endParaRPr>
          </a:p>
          <a:p>
            <a:endParaRPr lang="en-GB"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26483F2-57E3-5C9B-B690-EB03F566F278}"/>
              </a:ext>
            </a:extLst>
          </p:cNvPr>
          <p:cNvSpPr>
            <a:spLocks noGrp="1"/>
          </p:cNvSpPr>
          <p:nvPr>
            <p:ph type="sldNum" sz="quarter" idx="10"/>
          </p:nvPr>
        </p:nvSpPr>
        <p:spPr/>
        <p:txBody>
          <a:bodyPr/>
          <a:lstStyle/>
          <a:p>
            <a:pPr>
              <a:defRPr/>
            </a:pPr>
            <a:fld id="{F59B3931-56FB-4EA1-8F84-B221CF2BD340}" type="slidenum">
              <a:rPr lang="en-US" altLang="en-US" smtClean="0"/>
              <a:pPr>
                <a:defRPr/>
              </a:pPr>
              <a:t>16</a:t>
            </a:fld>
            <a:endParaRPr lang="en-US" altLang="en-US" sz="788">
              <a:solidFill>
                <a:srgbClr val="6D2E69"/>
              </a:solidFill>
            </a:endParaRPr>
          </a:p>
        </p:txBody>
      </p:sp>
    </p:spTree>
    <p:extLst>
      <p:ext uri="{BB962C8B-B14F-4D97-AF65-F5344CB8AC3E}">
        <p14:creationId xmlns:p14="http://schemas.microsoft.com/office/powerpoint/2010/main" val="362480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7000-A3D3-DCF9-09B6-E4BC7C7C1974}"/>
              </a:ext>
            </a:extLst>
          </p:cNvPr>
          <p:cNvSpPr>
            <a:spLocks noGrp="1"/>
          </p:cNvSpPr>
          <p:nvPr>
            <p:ph type="title"/>
          </p:nvPr>
        </p:nvSpPr>
        <p:spPr/>
        <p:txBody>
          <a:bodyPr/>
          <a:lstStyle/>
          <a:p>
            <a:r>
              <a:rPr lang="en-GB" sz="2400" b="1" dirty="0">
                <a:latin typeface="+mn-lt"/>
              </a:rPr>
              <a:t>Research evaluation of the programme: Learning Opportunities </a:t>
            </a:r>
          </a:p>
        </p:txBody>
      </p:sp>
      <p:sp>
        <p:nvSpPr>
          <p:cNvPr id="3" name="Content Placeholder 2">
            <a:extLst>
              <a:ext uri="{FF2B5EF4-FFF2-40B4-BE49-F238E27FC236}">
                <a16:creationId xmlns:a16="http://schemas.microsoft.com/office/drawing/2014/main" id="{303FDFFA-B8DC-5384-14CD-B3DA8D27742B}"/>
              </a:ext>
            </a:extLst>
          </p:cNvPr>
          <p:cNvSpPr>
            <a:spLocks noGrp="1"/>
          </p:cNvSpPr>
          <p:nvPr>
            <p:ph idx="1"/>
          </p:nvPr>
        </p:nvSpPr>
        <p:spPr>
          <a:xfrm>
            <a:off x="134754" y="1737359"/>
            <a:ext cx="8845616" cy="4634865"/>
          </a:xfrm>
        </p:spPr>
        <p:txBody>
          <a:bodyPr/>
          <a:lstStyle/>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Improve the alignment with other oversight bodies</a:t>
            </a:r>
            <a:r>
              <a:rPr lang="en-US" sz="1800" b="0" i="0" dirty="0">
                <a:solidFill>
                  <a:srgbClr val="212121"/>
                </a:solidFill>
                <a:effectLst/>
                <a:latin typeface="Arial" panose="020B0604020202020204" pitchFamily="34" charset="0"/>
                <a:cs typeface="Arial" panose="020B0604020202020204" pitchFamily="34" charset="0"/>
              </a:rPr>
              <a:t>, including those who provide improvement support, to reduce demands on services. </a:t>
            </a:r>
          </a:p>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Identify opportunities to use data that is specific to maternity services </a:t>
            </a:r>
            <a:r>
              <a:rPr lang="en-US" sz="1800" b="0" i="0" dirty="0">
                <a:solidFill>
                  <a:srgbClr val="212121"/>
                </a:solidFill>
                <a:effectLst/>
                <a:latin typeface="Arial" panose="020B0604020202020204" pitchFamily="34" charset="0"/>
                <a:cs typeface="Arial" panose="020B0604020202020204" pitchFamily="34" charset="0"/>
              </a:rPr>
              <a:t>and distinct from data at trust level to help us delve deeper into risks and issues in a more targeted way. </a:t>
            </a:r>
          </a:p>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Continue to improve how we assess equality and diversity in maternity settings </a:t>
            </a:r>
            <a:r>
              <a:rPr lang="en-US" sz="1800" b="0" i="0" dirty="0">
                <a:solidFill>
                  <a:srgbClr val="212121"/>
                </a:solidFill>
                <a:effectLst/>
                <a:latin typeface="Arial" panose="020B0604020202020204" pitchFamily="34" charset="0"/>
                <a:cs typeface="Arial" panose="020B0604020202020204" pitchFamily="34" charset="0"/>
              </a:rPr>
              <a:t>to ensure this remains a central focus and key priority for services. </a:t>
            </a:r>
          </a:p>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Focus on building trust and positive relationships with maternity settings </a:t>
            </a:r>
            <a:r>
              <a:rPr lang="en-US" sz="1800" b="0" i="0" dirty="0">
                <a:solidFill>
                  <a:srgbClr val="212121"/>
                </a:solidFill>
                <a:effectLst/>
                <a:latin typeface="Arial" panose="020B0604020202020204" pitchFamily="34" charset="0"/>
                <a:cs typeface="Arial" panose="020B0604020202020204" pitchFamily="34" charset="0"/>
              </a:rPr>
              <a:t>to encourage regulation to be seen as a factor that contributes to improvement. </a:t>
            </a:r>
          </a:p>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Share more information with providers</a:t>
            </a:r>
            <a:r>
              <a:rPr lang="en-US" sz="1800" b="0" i="0" dirty="0">
                <a:solidFill>
                  <a:srgbClr val="212121"/>
                </a:solidFill>
                <a:effectLst/>
                <a:latin typeface="Arial" panose="020B0604020202020204" pitchFamily="34" charset="0"/>
                <a:cs typeface="Arial" panose="020B0604020202020204" pitchFamily="34" charset="0"/>
              </a:rPr>
              <a:t> due to be inspected as part of focused </a:t>
            </a:r>
            <a:r>
              <a:rPr lang="en-US" sz="1800" b="0" i="0" dirty="0" err="1">
                <a:solidFill>
                  <a:srgbClr val="212121"/>
                </a:solidFill>
                <a:effectLst/>
                <a:latin typeface="Arial" panose="020B0604020202020204" pitchFamily="34" charset="0"/>
                <a:cs typeface="Arial" panose="020B0604020202020204" pitchFamily="34" charset="0"/>
              </a:rPr>
              <a:t>programmes</a:t>
            </a:r>
            <a:r>
              <a:rPr lang="en-US" sz="1800" b="0" i="0" dirty="0">
                <a:solidFill>
                  <a:srgbClr val="212121"/>
                </a:solidFill>
                <a:effectLst/>
                <a:latin typeface="Arial" panose="020B0604020202020204" pitchFamily="34" charset="0"/>
                <a:cs typeface="Arial" panose="020B0604020202020204" pitchFamily="34" charset="0"/>
              </a:rPr>
              <a:t> </a:t>
            </a:r>
          </a:p>
          <a:p>
            <a:pPr marL="285750" indent="-285750" algn="l">
              <a:buFont typeface="Wingdings" panose="05000000000000000000" pitchFamily="2" charset="2"/>
              <a:buChar char="Ø"/>
            </a:pPr>
            <a:r>
              <a:rPr lang="en-US" sz="1800" b="1" i="0" dirty="0">
                <a:solidFill>
                  <a:srgbClr val="212121"/>
                </a:solidFill>
                <a:effectLst/>
                <a:latin typeface="Arial" panose="020B0604020202020204" pitchFamily="34" charset="0"/>
                <a:cs typeface="Arial" panose="020B0604020202020204" pitchFamily="34" charset="0"/>
              </a:rPr>
              <a:t>Improve how we plan focused </a:t>
            </a:r>
            <a:r>
              <a:rPr lang="en-US" sz="1800" b="1" i="0" dirty="0" err="1">
                <a:solidFill>
                  <a:srgbClr val="212121"/>
                </a:solidFill>
                <a:effectLst/>
                <a:latin typeface="Arial" panose="020B0604020202020204" pitchFamily="34" charset="0"/>
                <a:cs typeface="Arial" panose="020B0604020202020204" pitchFamily="34" charset="0"/>
              </a:rPr>
              <a:t>programmes</a:t>
            </a:r>
            <a:r>
              <a:rPr lang="en-US" sz="1800" b="1" i="0" dirty="0">
                <a:solidFill>
                  <a:srgbClr val="212121"/>
                </a:solidFill>
                <a:effectLst/>
                <a:latin typeface="Arial" panose="020B0604020202020204" pitchFamily="34" charset="0"/>
                <a:cs typeface="Arial" panose="020B0604020202020204" pitchFamily="34" charset="0"/>
              </a:rPr>
              <a:t> </a:t>
            </a:r>
            <a:r>
              <a:rPr lang="en-US" sz="1800" b="0" i="0" dirty="0">
                <a:solidFill>
                  <a:srgbClr val="212121"/>
                </a:solidFill>
                <a:effectLst/>
                <a:latin typeface="Arial" panose="020B0604020202020204" pitchFamily="34" charset="0"/>
                <a:cs typeface="Arial" panose="020B0604020202020204" pitchFamily="34" charset="0"/>
              </a:rPr>
              <a:t>to ensure there is sufficient time to provide further learning and development opportunities to inspectors</a:t>
            </a:r>
          </a:p>
          <a:p>
            <a:endParaRPr lang="en-GB" dirty="0"/>
          </a:p>
        </p:txBody>
      </p:sp>
      <p:sp>
        <p:nvSpPr>
          <p:cNvPr id="4" name="Slide Number Placeholder 3">
            <a:extLst>
              <a:ext uri="{FF2B5EF4-FFF2-40B4-BE49-F238E27FC236}">
                <a16:creationId xmlns:a16="http://schemas.microsoft.com/office/drawing/2014/main" id="{71731A64-4616-299E-6D0B-328C9A53B9E0}"/>
              </a:ext>
            </a:extLst>
          </p:cNvPr>
          <p:cNvSpPr>
            <a:spLocks noGrp="1"/>
          </p:cNvSpPr>
          <p:nvPr>
            <p:ph type="sldNum" sz="quarter" idx="10"/>
          </p:nvPr>
        </p:nvSpPr>
        <p:spPr/>
        <p:txBody>
          <a:bodyPr/>
          <a:lstStyle/>
          <a:p>
            <a:pPr>
              <a:defRPr/>
            </a:pPr>
            <a:fld id="{F59B3931-56FB-4EA1-8F84-B221CF2BD340}" type="slidenum">
              <a:rPr lang="en-US" altLang="en-US" smtClean="0"/>
              <a:pPr>
                <a:defRPr/>
              </a:pPr>
              <a:t>17</a:t>
            </a:fld>
            <a:endParaRPr lang="en-US" altLang="en-US" sz="788">
              <a:solidFill>
                <a:srgbClr val="6D2E69"/>
              </a:solidFill>
            </a:endParaRPr>
          </a:p>
        </p:txBody>
      </p:sp>
    </p:spTree>
    <p:extLst>
      <p:ext uri="{BB962C8B-B14F-4D97-AF65-F5344CB8AC3E}">
        <p14:creationId xmlns:p14="http://schemas.microsoft.com/office/powerpoint/2010/main" val="266159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2FA0-E49B-2AE4-2515-0919E5CC0028}"/>
              </a:ext>
            </a:extLst>
          </p:cNvPr>
          <p:cNvSpPr>
            <a:spLocks noGrp="1"/>
          </p:cNvSpPr>
          <p:nvPr>
            <p:ph type="title"/>
          </p:nvPr>
        </p:nvSpPr>
        <p:spPr/>
        <p:txBody>
          <a:bodyPr/>
          <a:lstStyle/>
          <a:p>
            <a:r>
              <a:rPr lang="en-GB" sz="2400" b="1"/>
              <a:t>Top tips from the research of what works  </a:t>
            </a:r>
            <a:endParaRPr lang="en-GB" sz="2400" b="1" dirty="0"/>
          </a:p>
        </p:txBody>
      </p:sp>
      <p:sp>
        <p:nvSpPr>
          <p:cNvPr id="3" name="Content Placeholder 2">
            <a:extLst>
              <a:ext uri="{FF2B5EF4-FFF2-40B4-BE49-F238E27FC236}">
                <a16:creationId xmlns:a16="http://schemas.microsoft.com/office/drawing/2014/main" id="{039300E7-966E-DC8D-54BA-081A0C8DD9A1}"/>
              </a:ext>
            </a:extLst>
          </p:cNvPr>
          <p:cNvSpPr>
            <a:spLocks noGrp="1"/>
          </p:cNvSpPr>
          <p:nvPr>
            <p:ph idx="1"/>
          </p:nvPr>
        </p:nvSpPr>
        <p:spPr>
          <a:xfrm>
            <a:off x="262219" y="1761565"/>
            <a:ext cx="8464270" cy="3899647"/>
          </a:xfrm>
        </p:spPr>
        <p:txBody>
          <a:bodyPr/>
          <a:lstStyle/>
          <a:p>
            <a:pPr marL="0" indent="0"/>
            <a:r>
              <a:rPr lang="en-GB" sz="2000" b="1" dirty="0"/>
              <a:t>Implementation:</a:t>
            </a:r>
          </a:p>
          <a:p>
            <a:pPr marL="457200" indent="-457200">
              <a:buFont typeface="Wingdings" panose="05000000000000000000" pitchFamily="2" charset="2"/>
              <a:buChar char="ü"/>
            </a:pPr>
            <a:r>
              <a:rPr lang="en-GB" sz="2000" dirty="0"/>
              <a:t>Communicate your vision with clarity </a:t>
            </a:r>
          </a:p>
          <a:p>
            <a:pPr marL="457200" indent="-457200">
              <a:buFont typeface="Wingdings" panose="05000000000000000000" pitchFamily="2" charset="2"/>
              <a:buChar char="ü"/>
            </a:pPr>
            <a:r>
              <a:rPr lang="en-GB" sz="2000" dirty="0"/>
              <a:t>Keep a clear focus and take a long view</a:t>
            </a:r>
          </a:p>
          <a:p>
            <a:pPr marL="457200" indent="-457200">
              <a:buFont typeface="Wingdings" panose="05000000000000000000" pitchFamily="2" charset="2"/>
              <a:buChar char="ü"/>
            </a:pPr>
            <a:r>
              <a:rPr lang="en-GB" sz="2000" dirty="0"/>
              <a:t>Use what you already have well</a:t>
            </a:r>
          </a:p>
          <a:p>
            <a:pPr marL="0" indent="0"/>
            <a:r>
              <a:rPr lang="en-GB" sz="2000" b="1" dirty="0"/>
              <a:t>Engagement:</a:t>
            </a:r>
          </a:p>
          <a:p>
            <a:pPr marL="457200" indent="-457200">
              <a:buFont typeface="Wingdings" panose="05000000000000000000" pitchFamily="2" charset="2"/>
              <a:buChar char="ü"/>
            </a:pPr>
            <a:r>
              <a:rPr lang="en-GB" sz="2000" dirty="0"/>
              <a:t>Work collaboratively across systems</a:t>
            </a:r>
          </a:p>
          <a:p>
            <a:pPr marL="457200" indent="-457200">
              <a:buFont typeface="Wingdings" panose="05000000000000000000" pitchFamily="2" charset="2"/>
              <a:buChar char="ü"/>
            </a:pPr>
            <a:r>
              <a:rPr lang="en-GB" sz="2000" dirty="0"/>
              <a:t>Be the change you want to see – user voice/ representation </a:t>
            </a:r>
          </a:p>
          <a:p>
            <a:pPr marL="0" indent="0"/>
            <a:r>
              <a:rPr lang="en-GB" sz="2000" b="1" dirty="0"/>
              <a:t>Data, evidence and impact: </a:t>
            </a:r>
          </a:p>
          <a:p>
            <a:pPr marL="342900" indent="-342900">
              <a:buFont typeface="Wingdings" panose="05000000000000000000" pitchFamily="2" charset="2"/>
              <a:buChar char="ü"/>
            </a:pPr>
            <a:r>
              <a:rPr kumimoji="0" lang="en-GB" sz="2000" b="0" i="0" u="none" strike="noStrike" kern="1200" cap="none" spc="0" normalizeH="0" baseline="0" noProof="0" dirty="0">
                <a:ln>
                  <a:noFill/>
                </a:ln>
                <a:solidFill>
                  <a:srgbClr val="000000"/>
                </a:solidFill>
                <a:effectLst/>
                <a:uLnTx/>
                <a:uFillTx/>
                <a:latin typeface="Arial"/>
                <a:ea typeface="ＭＳ Ｐゴシック"/>
              </a:rPr>
              <a:t>Test and implement approaches to measure impact on equalities</a:t>
            </a:r>
            <a:endParaRPr lang="en-GB" sz="2000" kern="1200" dirty="0">
              <a:solidFill>
                <a:srgbClr val="000000"/>
              </a:solidFill>
              <a:latin typeface="Arial"/>
              <a:ea typeface="ＭＳ Ｐゴシック"/>
            </a:endParaRPr>
          </a:p>
          <a:p>
            <a:pPr marL="342900" indent="-342900">
              <a:buFont typeface="Wingdings" panose="05000000000000000000" pitchFamily="2" charset="2"/>
              <a:buChar char="ü"/>
            </a:pPr>
            <a:r>
              <a:rPr lang="en-GB" sz="2000" kern="1200" dirty="0">
                <a:solidFill>
                  <a:srgbClr val="000000"/>
                </a:solidFill>
                <a:latin typeface="Arial"/>
                <a:ea typeface="ＭＳ Ｐゴシック"/>
              </a:rPr>
              <a:t>Continue to add to the evidence base </a:t>
            </a:r>
            <a:endParaRPr kumimoji="0" lang="en-GB" sz="2000" b="0" i="0" u="none" strike="noStrike" kern="1200" cap="none" spc="0" normalizeH="0" baseline="0" noProof="0" dirty="0">
              <a:ln>
                <a:noFill/>
              </a:ln>
              <a:solidFill>
                <a:srgbClr val="000000"/>
              </a:solidFill>
              <a:effectLst/>
              <a:uLnTx/>
              <a:uFillTx/>
              <a:latin typeface="Arial"/>
              <a:ea typeface="ＭＳ Ｐゴシック"/>
            </a:endParaRPr>
          </a:p>
          <a:p>
            <a:pPr marL="342900" indent="-342900">
              <a:buFont typeface="Wingdings" panose="05000000000000000000" pitchFamily="2" charset="2"/>
              <a:buChar char="ü"/>
            </a:pPr>
            <a:endParaRPr lang="en-GB" sz="2000" b="1" dirty="0"/>
          </a:p>
          <a:p>
            <a:pPr marL="457200" indent="-457200">
              <a:buFont typeface="Wingdings" panose="05000000000000000000" pitchFamily="2" charset="2"/>
              <a:buChar char="ü"/>
            </a:pPr>
            <a:endParaRPr lang="en-GB" sz="2800" dirty="0"/>
          </a:p>
        </p:txBody>
      </p:sp>
      <p:sp>
        <p:nvSpPr>
          <p:cNvPr id="4" name="Star: 5 Points 3">
            <a:extLst>
              <a:ext uri="{FF2B5EF4-FFF2-40B4-BE49-F238E27FC236}">
                <a16:creationId xmlns:a16="http://schemas.microsoft.com/office/drawing/2014/main" id="{54AE5FB6-3093-D61C-CF47-98C9EF501A7C}"/>
              </a:ext>
            </a:extLst>
          </p:cNvPr>
          <p:cNvSpPr/>
          <p:nvPr/>
        </p:nvSpPr>
        <p:spPr bwMode="auto">
          <a:xfrm>
            <a:off x="6744585" y="2638646"/>
            <a:ext cx="914400" cy="9144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6" name="Star: 5 Points 5">
            <a:extLst>
              <a:ext uri="{FF2B5EF4-FFF2-40B4-BE49-F238E27FC236}">
                <a16:creationId xmlns:a16="http://schemas.microsoft.com/office/drawing/2014/main" id="{650909C0-9E36-BB3C-BBB4-37A599E85253}"/>
              </a:ext>
            </a:extLst>
          </p:cNvPr>
          <p:cNvSpPr/>
          <p:nvPr/>
        </p:nvSpPr>
        <p:spPr bwMode="auto">
          <a:xfrm>
            <a:off x="7191153" y="3113567"/>
            <a:ext cx="914400" cy="914400"/>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Star: 5 Points 6">
            <a:extLst>
              <a:ext uri="{FF2B5EF4-FFF2-40B4-BE49-F238E27FC236}">
                <a16:creationId xmlns:a16="http://schemas.microsoft.com/office/drawing/2014/main" id="{7B23125B-8869-153C-2327-A6C35A886432}"/>
              </a:ext>
            </a:extLst>
          </p:cNvPr>
          <p:cNvSpPr/>
          <p:nvPr/>
        </p:nvSpPr>
        <p:spPr bwMode="auto">
          <a:xfrm>
            <a:off x="7325832" y="2381693"/>
            <a:ext cx="914400" cy="914400"/>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8" name="Star: 5 Points 7">
            <a:extLst>
              <a:ext uri="{FF2B5EF4-FFF2-40B4-BE49-F238E27FC236}">
                <a16:creationId xmlns:a16="http://schemas.microsoft.com/office/drawing/2014/main" id="{67DD201C-F2B8-6108-58FE-77877533A42A}"/>
              </a:ext>
            </a:extLst>
          </p:cNvPr>
          <p:cNvSpPr/>
          <p:nvPr/>
        </p:nvSpPr>
        <p:spPr bwMode="auto">
          <a:xfrm>
            <a:off x="6209414" y="3333307"/>
            <a:ext cx="914400" cy="914400"/>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Star: 5 Points 8">
            <a:extLst>
              <a:ext uri="{FF2B5EF4-FFF2-40B4-BE49-F238E27FC236}">
                <a16:creationId xmlns:a16="http://schemas.microsoft.com/office/drawing/2014/main" id="{046B7952-4710-4C8B-41E2-D0484DA1CBE7}"/>
              </a:ext>
            </a:extLst>
          </p:cNvPr>
          <p:cNvSpPr/>
          <p:nvPr/>
        </p:nvSpPr>
        <p:spPr bwMode="auto">
          <a:xfrm>
            <a:off x="7793664" y="3037315"/>
            <a:ext cx="627321" cy="51755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38311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CB21-E92D-F165-0E0F-F9808CCABE75}"/>
              </a:ext>
            </a:extLst>
          </p:cNvPr>
          <p:cNvSpPr>
            <a:spLocks noGrp="1"/>
          </p:cNvSpPr>
          <p:nvPr>
            <p:ph type="title"/>
          </p:nvPr>
        </p:nvSpPr>
        <p:spPr/>
        <p:txBody>
          <a:bodyPr/>
          <a:lstStyle/>
          <a:p>
            <a:r>
              <a:rPr lang="en-GB" sz="3600" b="1" dirty="0">
                <a:latin typeface="+mn-lt"/>
              </a:rPr>
              <a:t>Thank you </a:t>
            </a:r>
            <a:r>
              <a:rPr lang="en-GB" sz="3600" b="1">
                <a:latin typeface="+mn-lt"/>
              </a:rPr>
              <a:t>for listening!  </a:t>
            </a:r>
            <a:endParaRPr lang="en-GB" sz="3600" b="1" dirty="0">
              <a:latin typeface="+mn-lt"/>
            </a:endParaRPr>
          </a:p>
        </p:txBody>
      </p:sp>
      <p:sp>
        <p:nvSpPr>
          <p:cNvPr id="3" name="Content Placeholder 2">
            <a:extLst>
              <a:ext uri="{FF2B5EF4-FFF2-40B4-BE49-F238E27FC236}">
                <a16:creationId xmlns:a16="http://schemas.microsoft.com/office/drawing/2014/main" id="{FAF9CE40-8997-DFCB-7764-884ED5787DF6}"/>
              </a:ext>
            </a:extLst>
          </p:cNvPr>
          <p:cNvSpPr>
            <a:spLocks noGrp="1"/>
          </p:cNvSpPr>
          <p:nvPr>
            <p:ph idx="1"/>
          </p:nvPr>
        </p:nvSpPr>
        <p:spPr>
          <a:xfrm>
            <a:off x="414670" y="1798638"/>
            <a:ext cx="8240231" cy="4318000"/>
          </a:xfrm>
        </p:spPr>
        <p:txBody>
          <a:bodyPr/>
          <a:lstStyle/>
          <a:p>
            <a:r>
              <a:rPr lang="en-GB" sz="3200" dirty="0">
                <a:hlinkClick r:id="rId2"/>
              </a:rPr>
              <a:t>Helyn.aris@cqc.org.uk</a:t>
            </a:r>
            <a:endParaRPr lang="en-GB" sz="3200" dirty="0"/>
          </a:p>
          <a:p>
            <a:endParaRPr lang="en-GB" sz="3200" dirty="0"/>
          </a:p>
          <a:p>
            <a:r>
              <a:rPr lang="en-US" sz="3200" dirty="0">
                <a:hlinkClick r:id="rId3"/>
              </a:rPr>
              <a:t>EquityandRights@cqc.org.uk</a:t>
            </a:r>
            <a:endParaRPr lang="en-US" sz="3200" dirty="0"/>
          </a:p>
          <a:p>
            <a:endParaRPr lang="en-US" sz="3200" dirty="0"/>
          </a:p>
          <a:p>
            <a:endParaRPr lang="en-GB" sz="3200" dirty="0"/>
          </a:p>
        </p:txBody>
      </p:sp>
      <p:sp>
        <p:nvSpPr>
          <p:cNvPr id="4" name="Slide Number Placeholder 3">
            <a:extLst>
              <a:ext uri="{FF2B5EF4-FFF2-40B4-BE49-F238E27FC236}">
                <a16:creationId xmlns:a16="http://schemas.microsoft.com/office/drawing/2014/main" id="{35FD736F-589E-7CFB-D875-87D83BE2B580}"/>
              </a:ext>
            </a:extLst>
          </p:cNvPr>
          <p:cNvSpPr>
            <a:spLocks noGrp="1"/>
          </p:cNvSpPr>
          <p:nvPr>
            <p:ph type="sldNum" sz="quarter" idx="10"/>
          </p:nvPr>
        </p:nvSpPr>
        <p:spPr/>
        <p:txBody>
          <a:bodyPr/>
          <a:lstStyle/>
          <a:p>
            <a:pPr>
              <a:defRPr/>
            </a:pPr>
            <a:fld id="{F59B3931-56FB-4EA1-8F84-B221CF2BD340}" type="slidenum">
              <a:rPr lang="en-US" altLang="en-US" smtClean="0"/>
              <a:pPr>
                <a:defRPr/>
              </a:pPr>
              <a:t>19</a:t>
            </a:fld>
            <a:endParaRPr lang="en-US" altLang="en-US" sz="788">
              <a:solidFill>
                <a:srgbClr val="6D2E69"/>
              </a:solidFill>
            </a:endParaRPr>
          </a:p>
        </p:txBody>
      </p:sp>
    </p:spTree>
    <p:extLst>
      <p:ext uri="{BB962C8B-B14F-4D97-AF65-F5344CB8AC3E}">
        <p14:creationId xmlns:p14="http://schemas.microsoft.com/office/powerpoint/2010/main" val="193249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1B012-4F4B-4710-8835-4F6282C85BB9}"/>
              </a:ext>
              <a:ext uri="{C183D7F6-B498-43B3-948B-1728B52AA6E4}">
                <adec:decorative xmlns:adec="http://schemas.microsoft.com/office/drawing/2017/decorative" val="1"/>
              </a:ext>
            </a:extLst>
          </p:cNvPr>
          <p:cNvSpPr>
            <a:spLocks noGrp="1"/>
          </p:cNvSpPr>
          <p:nvPr>
            <p:ph type="sldNum" sz="quarter" idx="10"/>
          </p:nvPr>
        </p:nvSpPr>
        <p:spPr/>
        <p:txBody>
          <a:bodyPr/>
          <a:lstStyle/>
          <a:p>
            <a:pPr defTabSz="685800"/>
            <a:endParaRPr lang="en-US" altLang="en-US" sz="788">
              <a:solidFill>
                <a:srgbClr val="6D2E69"/>
              </a:solidFill>
              <a:latin typeface="Arial" panose="020B0604020202020204"/>
            </a:endParaRPr>
          </a:p>
        </p:txBody>
      </p:sp>
      <p:pic>
        <p:nvPicPr>
          <p:cNvPr id="7" name="Picture 6">
            <a:extLst>
              <a:ext uri="{FF2B5EF4-FFF2-40B4-BE49-F238E27FC236}">
                <a16:creationId xmlns:a16="http://schemas.microsoft.com/office/drawing/2014/main" id="{B7CCB940-458A-63BB-DDCF-2D7CA1C785A8}"/>
              </a:ext>
              <a:ext uri="{C183D7F6-B498-43B3-948B-1728B52AA6E4}">
                <adec:decorative xmlns:adec="http://schemas.microsoft.com/office/drawing/2017/decorative" val="1"/>
              </a:ext>
            </a:extLst>
          </p:cNvPr>
          <p:cNvPicPr>
            <a:picLocks noChangeAspect="1"/>
          </p:cNvPicPr>
          <p:nvPr/>
        </p:nvPicPr>
        <p:blipFill rotWithShape="1">
          <a:blip r:embed="rId3"/>
          <a:srcRect l="203" b="17059"/>
          <a:stretch/>
        </p:blipFill>
        <p:spPr>
          <a:xfrm>
            <a:off x="293571" y="813335"/>
            <a:ext cx="8407666" cy="4369869"/>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EDD7A9F6-D306-8BA2-FF8F-CD3B8CEDE177}"/>
              </a:ext>
              <a:ext uri="{C183D7F6-B498-43B3-948B-1728B52AA6E4}">
                <adec:decorative xmlns:adec="http://schemas.microsoft.com/office/drawing/2017/decorative" val="1"/>
              </a:ext>
            </a:extLst>
          </p:cNvPr>
          <p:cNvSpPr txBox="1">
            <a:spLocks noGrp="1"/>
          </p:cNvSpPr>
          <p:nvPr>
            <p:ph type="title" idx="4294967295"/>
          </p:nvPr>
        </p:nvSpPr>
        <p:spPr>
          <a:xfrm>
            <a:off x="3081435" y="5359470"/>
            <a:ext cx="4601415" cy="300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panose="020B0604020202020204"/>
                <a:ea typeface="+mn-ea"/>
                <a:cs typeface="+mn-cs"/>
              </a:rPr>
              <a:t>SOURCE: (Lee, 2002)</a:t>
            </a:r>
          </a:p>
        </p:txBody>
      </p:sp>
    </p:spTree>
    <p:extLst>
      <p:ext uri="{BB962C8B-B14F-4D97-AF65-F5344CB8AC3E}">
        <p14:creationId xmlns:p14="http://schemas.microsoft.com/office/powerpoint/2010/main" val="381275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3515-DAC1-7F60-8EA6-CB6F73723742}"/>
              </a:ext>
            </a:extLst>
          </p:cNvPr>
          <p:cNvSpPr>
            <a:spLocks noGrp="1"/>
          </p:cNvSpPr>
          <p:nvPr>
            <p:ph type="title"/>
          </p:nvPr>
        </p:nvSpPr>
        <p:spPr/>
        <p:txBody>
          <a:bodyPr/>
          <a:lstStyle/>
          <a:p>
            <a:r>
              <a:rPr lang="en-GB" sz="2800" b="1" dirty="0"/>
              <a:t>Appendix 1 Key implications for regulators </a:t>
            </a:r>
            <a:endParaRPr lang="en-GB" sz="2800" dirty="0"/>
          </a:p>
        </p:txBody>
      </p:sp>
      <p:sp>
        <p:nvSpPr>
          <p:cNvPr id="3" name="Content Placeholder 2">
            <a:extLst>
              <a:ext uri="{FF2B5EF4-FFF2-40B4-BE49-F238E27FC236}">
                <a16:creationId xmlns:a16="http://schemas.microsoft.com/office/drawing/2014/main" id="{40AFFA60-3507-182F-DFF2-F7FCB6FA6949}"/>
              </a:ext>
              <a:ext uri="{C183D7F6-B498-43B3-948B-1728B52AA6E4}">
                <adec:decorative xmlns:adec="http://schemas.microsoft.com/office/drawing/2017/decorative" val="1"/>
              </a:ext>
            </a:extLst>
          </p:cNvPr>
          <p:cNvSpPr>
            <a:spLocks noGrp="1"/>
          </p:cNvSpPr>
          <p:nvPr>
            <p:ph idx="1"/>
          </p:nvPr>
        </p:nvSpPr>
        <p:spPr>
          <a:xfrm>
            <a:off x="394637" y="1524000"/>
            <a:ext cx="7990540" cy="4592638"/>
          </a:xfrm>
        </p:spPr>
        <p:txBody>
          <a:bodyPr/>
          <a:lstStyle/>
          <a:p>
            <a:pPr lvl="0">
              <a:buFont typeface="+mj-lt"/>
              <a:buAutoNum type="arabicPeriod"/>
            </a:pPr>
            <a:endParaRPr lang="en-GB"/>
          </a:p>
          <a:p>
            <a:endParaRPr lang="en-GB"/>
          </a:p>
        </p:txBody>
      </p:sp>
      <p:sp>
        <p:nvSpPr>
          <p:cNvPr id="4" name="Slide Number Placeholder 3">
            <a:extLst>
              <a:ext uri="{FF2B5EF4-FFF2-40B4-BE49-F238E27FC236}">
                <a16:creationId xmlns:a16="http://schemas.microsoft.com/office/drawing/2014/main" id="{F126A329-E800-ED80-B7D2-E39553FF124C}"/>
              </a:ext>
            </a:extLst>
          </p:cNvPr>
          <p:cNvSpPr>
            <a:spLocks noGrp="1"/>
          </p:cNvSpPr>
          <p:nvPr>
            <p:ph type="sldNum" sz="quarter" idx="10"/>
          </p:nvPr>
        </p:nvSpPr>
        <p:spPr/>
        <p:txBody>
          <a:bodyPr/>
          <a:lstStyle/>
          <a:p>
            <a:pPr>
              <a:defRPr/>
            </a:pPr>
            <a:fld id="{F59B3931-56FB-4EA1-8F84-B221CF2BD340}" type="slidenum">
              <a:rPr lang="en-US" altLang="en-US" smtClean="0"/>
              <a:pPr>
                <a:defRPr/>
              </a:pPr>
              <a:t>20</a:t>
            </a:fld>
            <a:endParaRPr lang="en-US" altLang="en-US" sz="788">
              <a:solidFill>
                <a:srgbClr val="6D2E69"/>
              </a:solidFill>
            </a:endParaRPr>
          </a:p>
        </p:txBody>
      </p:sp>
      <p:graphicFrame>
        <p:nvGraphicFramePr>
          <p:cNvPr id="5" name="Table 4">
            <a:extLst>
              <a:ext uri="{FF2B5EF4-FFF2-40B4-BE49-F238E27FC236}">
                <a16:creationId xmlns:a16="http://schemas.microsoft.com/office/drawing/2014/main" id="{54BC4B46-0C77-C0EE-FF27-ED1CC3933F43}"/>
              </a:ext>
            </a:extLst>
          </p:cNvPr>
          <p:cNvGraphicFramePr>
            <a:graphicFrameLocks noGrp="1"/>
          </p:cNvGraphicFramePr>
          <p:nvPr>
            <p:extLst>
              <p:ext uri="{D42A27DB-BD31-4B8C-83A1-F6EECF244321}">
                <p14:modId xmlns:p14="http://schemas.microsoft.com/office/powerpoint/2010/main" val="818963290"/>
              </p:ext>
            </p:extLst>
          </p:nvPr>
        </p:nvGraphicFramePr>
        <p:xfrm>
          <a:off x="542060" y="1645921"/>
          <a:ext cx="8115864" cy="4470718"/>
        </p:xfrm>
        <a:graphic>
          <a:graphicData uri="http://schemas.openxmlformats.org/drawingml/2006/table">
            <a:tbl>
              <a:tblPr firstRow="1" bandRow="1">
                <a:tableStyleId>{5C22544A-7EE6-4342-B048-85BDC9FD1C3A}</a:tableStyleId>
              </a:tblPr>
              <a:tblGrid>
                <a:gridCol w="8115864">
                  <a:extLst>
                    <a:ext uri="{9D8B030D-6E8A-4147-A177-3AD203B41FA5}">
                      <a16:colId xmlns:a16="http://schemas.microsoft.com/office/drawing/2014/main" val="448789800"/>
                    </a:ext>
                  </a:extLst>
                </a:gridCol>
              </a:tblGrid>
              <a:tr h="420958">
                <a:tc>
                  <a:txBody>
                    <a:bodyPr/>
                    <a:lstStyle/>
                    <a:p>
                      <a:pPr algn="ctr"/>
                      <a:r>
                        <a:rPr lang="en-US" sz="2000"/>
                        <a:t>Implementation</a:t>
                      </a:r>
                      <a:endParaRPr lang="en-GB" sz="2000"/>
                    </a:p>
                  </a:txBody>
                  <a:tcPr>
                    <a:solidFill>
                      <a:srgbClr val="660066"/>
                    </a:solidFill>
                  </a:tcPr>
                </a:tc>
                <a:extLst>
                  <a:ext uri="{0D108BD9-81ED-4DB2-BD59-A6C34878D82A}">
                    <a16:rowId xmlns:a16="http://schemas.microsoft.com/office/drawing/2014/main" val="753372498"/>
                  </a:ext>
                </a:extLst>
              </a:tr>
              <a:tr h="4049760">
                <a:tc>
                  <a:txBody>
                    <a:bodyPr/>
                    <a:lstStyle/>
                    <a:p>
                      <a:pPr marL="228600" indent="-228600">
                        <a:buFont typeface="+mj-lt"/>
                        <a:buAutoNum type="arabicPeriod"/>
                      </a:pPr>
                      <a:r>
                        <a:rPr lang="en-US" sz="1800" dirty="0"/>
                        <a:t> Consider how multiple interventions and approaches can be combined and embedded</a:t>
                      </a:r>
                    </a:p>
                    <a:p>
                      <a:pPr marL="228600" indent="-228600">
                        <a:buFont typeface="+mj-lt"/>
                        <a:buAutoNum type="arabicPeriod"/>
                      </a:pPr>
                      <a:endParaRPr lang="en-US" sz="1800" dirty="0"/>
                    </a:p>
                    <a:p>
                      <a:pPr marL="228600" indent="-228600">
                        <a:buFont typeface="+mj-lt"/>
                        <a:buAutoNum type="arabicPeriod"/>
                      </a:pPr>
                      <a:r>
                        <a:rPr lang="en-US" sz="1800" dirty="0"/>
                        <a:t> Embed sustainable approaches to tackling inequalities</a:t>
                      </a:r>
                    </a:p>
                    <a:p>
                      <a:pPr marL="228600" indent="-228600">
                        <a:buFont typeface="+mj-lt"/>
                        <a:buAutoNum type="arabicPeriod"/>
                      </a:pPr>
                      <a:endParaRPr lang="en-US" sz="1800" dirty="0"/>
                    </a:p>
                    <a:p>
                      <a:pPr marL="228600" indent="-228600">
                        <a:buFont typeface="+mj-lt"/>
                        <a:buAutoNum type="arabicPeriod"/>
                      </a:pPr>
                      <a:r>
                        <a:rPr lang="en-US" sz="1800" dirty="0"/>
                        <a:t> Build mechanisms that are specifically focused on equality into existing regulatory frameworks</a:t>
                      </a:r>
                    </a:p>
                    <a:p>
                      <a:pPr marL="228600" indent="-228600">
                        <a:buFont typeface="+mj-lt"/>
                        <a:buAutoNum type="arabicPeriod"/>
                      </a:pPr>
                      <a:endParaRPr lang="en-US" sz="1800" dirty="0"/>
                    </a:p>
                    <a:p>
                      <a:pPr marL="228600" indent="-228600">
                        <a:buFont typeface="+mj-lt"/>
                        <a:buAutoNum type="arabicPeriod"/>
                      </a:pPr>
                      <a:r>
                        <a:rPr lang="en-US" sz="1800" dirty="0"/>
                        <a:t> Assign accountability and responsibility amongst the regulator workforce </a:t>
                      </a:r>
                    </a:p>
                    <a:p>
                      <a:pPr marL="228600" indent="-228600">
                        <a:buFont typeface="+mj-lt"/>
                        <a:buAutoNum type="arabicPeriod"/>
                      </a:pPr>
                      <a:endParaRPr lang="en-US" sz="1800" dirty="0"/>
                    </a:p>
                    <a:p>
                      <a:pPr marL="228600" indent="-228600">
                        <a:buFont typeface="+mj-lt"/>
                        <a:buAutoNum type="arabicPeriod"/>
                      </a:pPr>
                      <a:r>
                        <a:rPr lang="en-US" sz="1800" dirty="0"/>
                        <a:t> Ensure an agreed vision for tackling inequalities is communicated widely</a:t>
                      </a:r>
                    </a:p>
                    <a:p>
                      <a:pPr marL="228600" indent="-228600">
                        <a:buFont typeface="+mj-lt"/>
                        <a:buAutoNum type="arabicPeriod"/>
                      </a:pPr>
                      <a:endParaRPr lang="en-US" sz="1800" dirty="0"/>
                    </a:p>
                    <a:p>
                      <a:pPr marL="228600" indent="-228600">
                        <a:buFont typeface="+mj-lt"/>
                        <a:buAutoNum type="arabicPeriod"/>
                      </a:pPr>
                      <a:r>
                        <a:rPr lang="en-US" sz="1800" dirty="0"/>
                        <a:t> Remain realistic as to how far regulators can affect inequalities</a:t>
                      </a:r>
                    </a:p>
                    <a:p>
                      <a:endParaRPr lang="en-GB" dirty="0"/>
                    </a:p>
                  </a:txBody>
                  <a:tcPr>
                    <a:solidFill>
                      <a:schemeClr val="accent1"/>
                    </a:solidFill>
                  </a:tcPr>
                </a:tc>
                <a:extLst>
                  <a:ext uri="{0D108BD9-81ED-4DB2-BD59-A6C34878D82A}">
                    <a16:rowId xmlns:a16="http://schemas.microsoft.com/office/drawing/2014/main" val="4195675490"/>
                  </a:ext>
                </a:extLst>
              </a:tr>
            </a:tbl>
          </a:graphicData>
        </a:graphic>
      </p:graphicFrame>
    </p:spTree>
    <p:extLst>
      <p:ext uri="{BB962C8B-B14F-4D97-AF65-F5344CB8AC3E}">
        <p14:creationId xmlns:p14="http://schemas.microsoft.com/office/powerpoint/2010/main" val="368222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00AE-D796-0B65-C36E-5B2C49697934}"/>
              </a:ext>
            </a:extLst>
          </p:cNvPr>
          <p:cNvSpPr>
            <a:spLocks noGrp="1"/>
          </p:cNvSpPr>
          <p:nvPr>
            <p:ph type="title"/>
          </p:nvPr>
        </p:nvSpPr>
        <p:spPr/>
        <p:txBody>
          <a:bodyPr/>
          <a:lstStyle/>
          <a:p>
            <a:r>
              <a:rPr lang="en-GB" sz="2800" b="1" dirty="0"/>
              <a:t>Appendix 2 Key implications for regulators </a:t>
            </a:r>
          </a:p>
        </p:txBody>
      </p:sp>
      <p:graphicFrame>
        <p:nvGraphicFramePr>
          <p:cNvPr id="5" name="Content Placeholder 4">
            <a:extLst>
              <a:ext uri="{FF2B5EF4-FFF2-40B4-BE49-F238E27FC236}">
                <a16:creationId xmlns:a16="http://schemas.microsoft.com/office/drawing/2014/main" id="{454D6842-6B39-5437-FA39-9E3F2E3E6E1F}"/>
              </a:ext>
            </a:extLst>
          </p:cNvPr>
          <p:cNvGraphicFramePr>
            <a:graphicFrameLocks noGrp="1"/>
          </p:cNvGraphicFramePr>
          <p:nvPr>
            <p:ph idx="1"/>
            <p:extLst>
              <p:ext uri="{D42A27DB-BD31-4B8C-83A1-F6EECF244321}">
                <p14:modId xmlns:p14="http://schemas.microsoft.com/office/powerpoint/2010/main" val="139965819"/>
              </p:ext>
            </p:extLst>
          </p:nvPr>
        </p:nvGraphicFramePr>
        <p:xfrm>
          <a:off x="139566" y="1506354"/>
          <a:ext cx="8946681" cy="5415418"/>
        </p:xfrm>
        <a:graphic>
          <a:graphicData uri="http://schemas.openxmlformats.org/drawingml/2006/table">
            <a:tbl>
              <a:tblPr firstRow="1" bandRow="1">
                <a:tableStyleId>{5C22544A-7EE6-4342-B048-85BDC9FD1C3A}</a:tableStyleId>
              </a:tblPr>
              <a:tblGrid>
                <a:gridCol w="8946681">
                  <a:extLst>
                    <a:ext uri="{9D8B030D-6E8A-4147-A177-3AD203B41FA5}">
                      <a16:colId xmlns:a16="http://schemas.microsoft.com/office/drawing/2014/main" val="1754529917"/>
                    </a:ext>
                  </a:extLst>
                </a:gridCol>
              </a:tblGrid>
              <a:tr h="437018">
                <a:tc>
                  <a:txBody>
                    <a:bodyPr/>
                    <a:lstStyle/>
                    <a:p>
                      <a:pPr algn="ctr"/>
                      <a:r>
                        <a:rPr lang="en-US" sz="2000"/>
                        <a:t>Engagement</a:t>
                      </a:r>
                      <a:endParaRPr lang="en-GB" sz="2000"/>
                    </a:p>
                  </a:txBody>
                  <a:tcPr>
                    <a:solidFill>
                      <a:srgbClr val="660066"/>
                    </a:solidFill>
                  </a:tcPr>
                </a:tc>
                <a:extLst>
                  <a:ext uri="{0D108BD9-81ED-4DB2-BD59-A6C34878D82A}">
                    <a16:rowId xmlns:a16="http://schemas.microsoft.com/office/drawing/2014/main" val="521228155"/>
                  </a:ext>
                </a:extLst>
              </a:tr>
              <a:tr h="4866502">
                <a:tc>
                  <a:txBody>
                    <a:bodyPr/>
                    <a:lstStyle/>
                    <a:p>
                      <a:pPr lvl="0">
                        <a:lnSpc>
                          <a:spcPct val="150000"/>
                        </a:lnSpc>
                        <a:buFont typeface="+mj-lt"/>
                        <a:buAutoNum type="arabicPeriod" startAt="7"/>
                      </a:pPr>
                      <a:r>
                        <a:rPr lang="en-US" sz="1800" dirty="0"/>
                        <a:t> Embed a focus on shared learning with other regulators</a:t>
                      </a:r>
                      <a:endParaRPr lang="en-GB" sz="1800" dirty="0"/>
                    </a:p>
                    <a:p>
                      <a:pPr lvl="0">
                        <a:lnSpc>
                          <a:spcPct val="150000"/>
                        </a:lnSpc>
                        <a:buFont typeface="+mj-lt"/>
                        <a:buAutoNum type="arabicPeriod" startAt="7"/>
                      </a:pPr>
                      <a:r>
                        <a:rPr lang="en-US" sz="1800" dirty="0"/>
                        <a:t> Work collaboratively with partners to address inequalities</a:t>
                      </a:r>
                      <a:endParaRPr lang="en-GB" sz="1800" dirty="0"/>
                    </a:p>
                    <a:p>
                      <a:pPr lvl="0">
                        <a:lnSpc>
                          <a:spcPct val="150000"/>
                        </a:lnSpc>
                        <a:buFont typeface="+mj-lt"/>
                        <a:buAutoNum type="arabicPeriod" startAt="7"/>
                      </a:pPr>
                      <a:r>
                        <a:rPr lang="en-US" sz="1800" dirty="0"/>
                        <a:t> Demonstrate the </a:t>
                      </a:r>
                      <a:r>
                        <a:rPr lang="en-US" sz="1800" dirty="0" err="1"/>
                        <a:t>behaviours</a:t>
                      </a:r>
                      <a:r>
                        <a:rPr lang="en-US" sz="1800" dirty="0"/>
                        <a:t> and characteristics sought from regulated </a:t>
                      </a:r>
                      <a:r>
                        <a:rPr lang="en-US" sz="1800" dirty="0" err="1"/>
                        <a:t>organisations</a:t>
                      </a:r>
                      <a:r>
                        <a:rPr lang="en-US" sz="1800" dirty="0"/>
                        <a:t> </a:t>
                      </a:r>
                      <a:endParaRPr lang="en-GB" sz="1800" dirty="0"/>
                    </a:p>
                    <a:p>
                      <a:pPr lvl="0">
                        <a:lnSpc>
                          <a:spcPct val="150000"/>
                        </a:lnSpc>
                        <a:buFont typeface="+mj-lt"/>
                        <a:buAutoNum type="arabicPeriod" startAt="7"/>
                      </a:pPr>
                      <a:r>
                        <a:rPr lang="en-US" sz="1800" dirty="0"/>
                        <a:t> Consider how dual ‘encouragement and enforcement’ functions can best support effective engagement with regulated </a:t>
                      </a:r>
                      <a:r>
                        <a:rPr lang="en-US" sz="1800" dirty="0" err="1"/>
                        <a:t>organisations</a:t>
                      </a:r>
                      <a:endParaRPr lang="en-GB" sz="1800" dirty="0"/>
                    </a:p>
                    <a:p>
                      <a:pPr lvl="0">
                        <a:lnSpc>
                          <a:spcPct val="150000"/>
                        </a:lnSpc>
                        <a:buFont typeface="+mj-lt"/>
                        <a:buAutoNum type="arabicPeriod" startAt="7"/>
                      </a:pPr>
                      <a:r>
                        <a:rPr lang="en-US" sz="1800" dirty="0"/>
                        <a:t> Continually assess the transparency of communications with regulated </a:t>
                      </a:r>
                      <a:r>
                        <a:rPr lang="en-US" sz="1800" dirty="0" err="1"/>
                        <a:t>organisations</a:t>
                      </a:r>
                      <a:r>
                        <a:rPr lang="en-US" sz="1800" dirty="0"/>
                        <a:t>, to ensure clear expectations are set</a:t>
                      </a:r>
                      <a:endParaRPr lang="en-GB" sz="1800" dirty="0"/>
                    </a:p>
                    <a:p>
                      <a:pPr lvl="0">
                        <a:lnSpc>
                          <a:spcPct val="150000"/>
                        </a:lnSpc>
                        <a:buFont typeface="+mj-lt"/>
                        <a:buAutoNum type="arabicPeriod" startAt="7"/>
                      </a:pPr>
                      <a:r>
                        <a:rPr lang="en-US" sz="1800" dirty="0"/>
                        <a:t> Ensure processes and communications are as accessible as possible</a:t>
                      </a:r>
                      <a:endParaRPr lang="en-GB" sz="1800" dirty="0"/>
                    </a:p>
                    <a:p>
                      <a:pPr lvl="0">
                        <a:lnSpc>
                          <a:spcPct val="150000"/>
                        </a:lnSpc>
                        <a:buFont typeface="+mj-lt"/>
                        <a:buAutoNum type="arabicPeriod" startAt="7"/>
                      </a:pPr>
                      <a:r>
                        <a:rPr lang="en-US" sz="1800" dirty="0"/>
                        <a:t> Ensure service user voices are adequately reflected in approaches</a:t>
                      </a:r>
                      <a:endParaRPr lang="en-GB" sz="1800" dirty="0"/>
                    </a:p>
                    <a:p>
                      <a:pPr lvl="0">
                        <a:lnSpc>
                          <a:spcPct val="150000"/>
                        </a:lnSpc>
                        <a:buFont typeface="+mj-lt"/>
                        <a:buAutoNum type="arabicPeriod" startAt="7"/>
                      </a:pPr>
                      <a:r>
                        <a:rPr lang="en-US" sz="1800" dirty="0"/>
                        <a:t> Assess the extent to which services effectively capture and </a:t>
                      </a:r>
                      <a:r>
                        <a:rPr lang="en-US" sz="1800" dirty="0" err="1"/>
                        <a:t>utilise</a:t>
                      </a:r>
                      <a:r>
                        <a:rPr lang="en-US" sz="1800" dirty="0"/>
                        <a:t> a diverse range of lived experience voices</a:t>
                      </a:r>
                      <a:endParaRPr lang="en-GB" dirty="0"/>
                    </a:p>
                  </a:txBody>
                  <a:tcPr>
                    <a:solidFill>
                      <a:schemeClr val="accent1"/>
                    </a:solidFill>
                  </a:tcPr>
                </a:tc>
                <a:extLst>
                  <a:ext uri="{0D108BD9-81ED-4DB2-BD59-A6C34878D82A}">
                    <a16:rowId xmlns:a16="http://schemas.microsoft.com/office/drawing/2014/main" val="701156720"/>
                  </a:ext>
                </a:extLst>
              </a:tr>
            </a:tbl>
          </a:graphicData>
        </a:graphic>
      </p:graphicFrame>
      <p:sp>
        <p:nvSpPr>
          <p:cNvPr id="4" name="Slide Number Placeholder 3">
            <a:extLst>
              <a:ext uri="{FF2B5EF4-FFF2-40B4-BE49-F238E27FC236}">
                <a16:creationId xmlns:a16="http://schemas.microsoft.com/office/drawing/2014/main" id="{BDA7C1C3-BD44-167A-1CED-CD548497F12F}"/>
              </a:ext>
            </a:extLst>
          </p:cNvPr>
          <p:cNvSpPr>
            <a:spLocks noGrp="1"/>
          </p:cNvSpPr>
          <p:nvPr>
            <p:ph type="sldNum" sz="quarter" idx="10"/>
          </p:nvPr>
        </p:nvSpPr>
        <p:spPr/>
        <p:txBody>
          <a:bodyPr/>
          <a:lstStyle/>
          <a:p>
            <a:pPr>
              <a:defRPr/>
            </a:pPr>
            <a:fld id="{F59B3931-56FB-4EA1-8F84-B221CF2BD340}" type="slidenum">
              <a:rPr lang="en-US" altLang="en-US" smtClean="0"/>
              <a:pPr>
                <a:defRPr/>
              </a:pPr>
              <a:t>21</a:t>
            </a:fld>
            <a:endParaRPr lang="en-US" altLang="en-US" sz="788">
              <a:solidFill>
                <a:srgbClr val="6D2E69"/>
              </a:solidFill>
            </a:endParaRPr>
          </a:p>
        </p:txBody>
      </p:sp>
    </p:spTree>
    <p:extLst>
      <p:ext uri="{BB962C8B-B14F-4D97-AF65-F5344CB8AC3E}">
        <p14:creationId xmlns:p14="http://schemas.microsoft.com/office/powerpoint/2010/main" val="284958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6962-8DDB-439B-5BCA-7EC97DA1F4E2}"/>
              </a:ext>
            </a:extLst>
          </p:cNvPr>
          <p:cNvSpPr>
            <a:spLocks noGrp="1"/>
          </p:cNvSpPr>
          <p:nvPr>
            <p:ph type="title"/>
          </p:nvPr>
        </p:nvSpPr>
        <p:spPr/>
        <p:txBody>
          <a:bodyPr/>
          <a:lstStyle/>
          <a:p>
            <a:r>
              <a:rPr lang="en-GB" sz="2800" b="1" dirty="0"/>
              <a:t>Appendix 3 Key implications for regulators</a:t>
            </a:r>
          </a:p>
        </p:txBody>
      </p:sp>
      <p:graphicFrame>
        <p:nvGraphicFramePr>
          <p:cNvPr id="5" name="Content Placeholder 4">
            <a:extLst>
              <a:ext uri="{FF2B5EF4-FFF2-40B4-BE49-F238E27FC236}">
                <a16:creationId xmlns:a16="http://schemas.microsoft.com/office/drawing/2014/main" id="{52052D45-A6D9-82EE-0BE2-6A2AB68B5E2C}"/>
              </a:ext>
            </a:extLst>
          </p:cNvPr>
          <p:cNvGraphicFramePr>
            <a:graphicFrameLocks noGrp="1"/>
          </p:cNvGraphicFramePr>
          <p:nvPr>
            <p:ph idx="1"/>
            <p:extLst>
              <p:ext uri="{D42A27DB-BD31-4B8C-83A1-F6EECF244321}">
                <p14:modId xmlns:p14="http://schemas.microsoft.com/office/powerpoint/2010/main" val="2374205054"/>
              </p:ext>
            </p:extLst>
          </p:nvPr>
        </p:nvGraphicFramePr>
        <p:xfrm>
          <a:off x="647700" y="1798638"/>
          <a:ext cx="7737475" cy="2990978"/>
        </p:xfrm>
        <a:graphic>
          <a:graphicData uri="http://schemas.openxmlformats.org/drawingml/2006/table">
            <a:tbl>
              <a:tblPr firstRow="1" bandRow="1">
                <a:tableStyleId>{5C22544A-7EE6-4342-B048-85BDC9FD1C3A}</a:tableStyleId>
              </a:tblPr>
              <a:tblGrid>
                <a:gridCol w="7737475">
                  <a:extLst>
                    <a:ext uri="{9D8B030D-6E8A-4147-A177-3AD203B41FA5}">
                      <a16:colId xmlns:a16="http://schemas.microsoft.com/office/drawing/2014/main" val="3417185023"/>
                    </a:ext>
                  </a:extLst>
                </a:gridCol>
              </a:tblGrid>
              <a:tr h="370840">
                <a:tc>
                  <a:txBody>
                    <a:bodyPr/>
                    <a:lstStyle/>
                    <a:p>
                      <a:pPr algn="ctr"/>
                      <a:r>
                        <a:rPr lang="en-GB" sz="2000"/>
                        <a:t>Data, evidence and impact</a:t>
                      </a:r>
                    </a:p>
                    <a:p>
                      <a:endParaRPr lang="en-GB"/>
                    </a:p>
                  </a:txBody>
                  <a:tcPr>
                    <a:solidFill>
                      <a:srgbClr val="660066"/>
                    </a:solidFill>
                  </a:tcPr>
                </a:tc>
                <a:extLst>
                  <a:ext uri="{0D108BD9-81ED-4DB2-BD59-A6C34878D82A}">
                    <a16:rowId xmlns:a16="http://schemas.microsoft.com/office/drawing/2014/main" val="530810281"/>
                  </a:ext>
                </a:extLst>
              </a:tr>
              <a:tr h="370840">
                <a:tc>
                  <a:txBody>
                    <a:bodyPr/>
                    <a:lstStyle/>
                    <a:p>
                      <a:pPr lvl="0">
                        <a:buFont typeface="+mj-lt"/>
                        <a:buAutoNum type="arabicPeriod" startAt="15"/>
                      </a:pPr>
                      <a:r>
                        <a:rPr lang="en-GB" sz="1800" dirty="0"/>
                        <a:t> Test and implement approaches to measure impact on equalities</a:t>
                      </a:r>
                    </a:p>
                    <a:p>
                      <a:pPr lvl="0">
                        <a:buFont typeface="+mj-lt"/>
                        <a:buAutoNum type="arabicPeriod" startAt="15"/>
                      </a:pPr>
                      <a:endParaRPr lang="en-GB" sz="1800" dirty="0"/>
                    </a:p>
                    <a:p>
                      <a:pPr lvl="0">
                        <a:buFont typeface="+mj-lt"/>
                        <a:buAutoNum type="arabicPeriod" startAt="15"/>
                      </a:pPr>
                      <a:r>
                        <a:rPr lang="en-GB" sz="1800" dirty="0"/>
                        <a:t> Continue to contribute to the evidence base </a:t>
                      </a:r>
                    </a:p>
                    <a:p>
                      <a:pPr lvl="0">
                        <a:buFont typeface="+mj-lt"/>
                        <a:buAutoNum type="arabicPeriod" startAt="15"/>
                      </a:pPr>
                      <a:endParaRPr lang="en-GB" sz="1800" dirty="0"/>
                    </a:p>
                    <a:p>
                      <a:pPr lvl="0">
                        <a:buFont typeface="+mj-lt"/>
                        <a:buAutoNum type="arabicPeriod" startAt="15"/>
                      </a:pPr>
                      <a:r>
                        <a:rPr lang="en-GB" sz="1800" dirty="0"/>
                        <a:t> Identify the trajectory that a regulated organisation is on and ensure the reasons for any changing performance are fully understood</a:t>
                      </a:r>
                    </a:p>
                    <a:p>
                      <a:pPr lvl="0">
                        <a:buFont typeface="+mj-lt"/>
                        <a:buAutoNum type="arabicPeriod" startAt="15"/>
                      </a:pPr>
                      <a:endParaRPr lang="en-GB" sz="1800" dirty="0"/>
                    </a:p>
                    <a:p>
                      <a:pPr lvl="0">
                        <a:buFont typeface="+mj-lt"/>
                        <a:buAutoNum type="arabicPeriod" startAt="15"/>
                      </a:pPr>
                      <a:r>
                        <a:rPr lang="en-GB" sz="1800" dirty="0"/>
                        <a:t> Identify expected interim outcomes to ensure realistic expectations</a:t>
                      </a:r>
                    </a:p>
                    <a:p>
                      <a:endParaRPr lang="en-GB" dirty="0"/>
                    </a:p>
                  </a:txBody>
                  <a:tcPr>
                    <a:solidFill>
                      <a:schemeClr val="accent1"/>
                    </a:solidFill>
                  </a:tcPr>
                </a:tc>
                <a:extLst>
                  <a:ext uri="{0D108BD9-81ED-4DB2-BD59-A6C34878D82A}">
                    <a16:rowId xmlns:a16="http://schemas.microsoft.com/office/drawing/2014/main" val="2861497931"/>
                  </a:ext>
                </a:extLst>
              </a:tr>
            </a:tbl>
          </a:graphicData>
        </a:graphic>
      </p:graphicFrame>
      <p:sp>
        <p:nvSpPr>
          <p:cNvPr id="4" name="Slide Number Placeholder 3">
            <a:extLst>
              <a:ext uri="{FF2B5EF4-FFF2-40B4-BE49-F238E27FC236}">
                <a16:creationId xmlns:a16="http://schemas.microsoft.com/office/drawing/2014/main" id="{06166AE4-F445-A74C-F0E4-61ED00780BA7}"/>
              </a:ext>
            </a:extLst>
          </p:cNvPr>
          <p:cNvSpPr>
            <a:spLocks noGrp="1"/>
          </p:cNvSpPr>
          <p:nvPr>
            <p:ph type="sldNum" sz="quarter" idx="10"/>
          </p:nvPr>
        </p:nvSpPr>
        <p:spPr/>
        <p:txBody>
          <a:bodyPr/>
          <a:lstStyle/>
          <a:p>
            <a:pPr>
              <a:defRPr/>
            </a:pPr>
            <a:fld id="{F59B3931-56FB-4EA1-8F84-B221CF2BD340}" type="slidenum">
              <a:rPr lang="en-US" altLang="en-US" smtClean="0"/>
              <a:pPr>
                <a:defRPr/>
              </a:pPr>
              <a:t>22</a:t>
            </a:fld>
            <a:endParaRPr lang="en-US" altLang="en-US" sz="788">
              <a:solidFill>
                <a:srgbClr val="6D2E69"/>
              </a:solidFill>
            </a:endParaRPr>
          </a:p>
        </p:txBody>
      </p:sp>
    </p:spTree>
    <p:extLst>
      <p:ext uri="{BB962C8B-B14F-4D97-AF65-F5344CB8AC3E}">
        <p14:creationId xmlns:p14="http://schemas.microsoft.com/office/powerpoint/2010/main" val="107687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E80BC0-3581-44E7-B3D0-A27FBEC8BF92}"/>
              </a:ext>
            </a:extLst>
          </p:cNvPr>
          <p:cNvSpPr txBox="1">
            <a:spLocks noGrp="1"/>
          </p:cNvSpPr>
          <p:nvPr>
            <p:ph type="title" idx="4294967295"/>
          </p:nvPr>
        </p:nvSpPr>
        <p:spPr bwMode="auto">
          <a:xfrm>
            <a:off x="863601" y="485775"/>
            <a:ext cx="7837267" cy="9064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0" fontAlgn="base" hangingPunct="0">
              <a:lnSpc>
                <a:spcPct val="85000"/>
              </a:lnSpc>
              <a:spcBef>
                <a:spcPct val="0"/>
              </a:spcBef>
              <a:spcAft>
                <a:spcPct val="0"/>
              </a:spcAft>
              <a:defRPr sz="1425">
                <a:solidFill>
                  <a:schemeClr val="bg1"/>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2pPr>
            <a:lvl3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3pPr>
            <a:lvl4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4pPr>
            <a:lvl5pPr algn="l" rtl="0" eaLnBrk="0" fontAlgn="base" hangingPunct="0">
              <a:lnSpc>
                <a:spcPct val="85000"/>
              </a:lnSpc>
              <a:spcBef>
                <a:spcPct val="0"/>
              </a:spcBef>
              <a:spcAft>
                <a:spcPct val="0"/>
              </a:spcAft>
              <a:defRPr sz="1425">
                <a:solidFill>
                  <a:schemeClr val="bg1"/>
                </a:solidFill>
                <a:latin typeface="Arial" charset="0"/>
                <a:ea typeface="MS PGothic" pitchFamily="34" charset="-128"/>
                <a:cs typeface="MS PGothic" charset="0"/>
              </a:defRPr>
            </a:lvl5pPr>
            <a:lvl6pPr marL="25717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6pPr>
            <a:lvl7pPr marL="51435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7pPr>
            <a:lvl8pPr marL="771525"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8pPr>
            <a:lvl9pPr marL="1028700" algn="l" rtl="0" fontAlgn="base">
              <a:lnSpc>
                <a:spcPct val="85000"/>
              </a:lnSpc>
              <a:spcBef>
                <a:spcPct val="0"/>
              </a:spcBef>
              <a:spcAft>
                <a:spcPct val="0"/>
              </a:spcAft>
              <a:defRPr sz="1463">
                <a:solidFill>
                  <a:schemeClr val="bg1"/>
                </a:solidFill>
                <a:latin typeface="Arial" charset="0"/>
                <a:ea typeface="ＭＳ Ｐゴシック" charset="0"/>
                <a:cs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FFFFFF"/>
                </a:solidFill>
                <a:effectLst/>
                <a:uLnTx/>
                <a:uFillTx/>
                <a:latin typeface="+mj-lt"/>
                <a:ea typeface="+mj-lt"/>
                <a:cs typeface="Arial"/>
                <a:sym typeface="Arial"/>
                <a:rtl val="0"/>
              </a:rPr>
              <a:t>CQC’s role and purpose</a:t>
            </a:r>
            <a:endParaRPr kumimoji="0" lang="en-GB" sz="2800" b="1" i="0" u="none" strike="noStrike" kern="0" cap="none" spc="0" normalizeH="0" baseline="0" noProof="0" dirty="0">
              <a:ln>
                <a:noFill/>
              </a:ln>
              <a:solidFill>
                <a:srgbClr val="FFFFFF"/>
              </a:solidFill>
              <a:effectLst/>
              <a:uLnTx/>
              <a:uFillTx/>
              <a:latin typeface="Arial"/>
              <a:ea typeface="MS PGothic" pitchFamily="34" charset="-128"/>
              <a:cs typeface="MS PGothic" charset="0"/>
            </a:endParaRPr>
          </a:p>
        </p:txBody>
      </p:sp>
      <p:sp>
        <p:nvSpPr>
          <p:cNvPr id="15" name="TextBox 14">
            <a:extLst>
              <a:ext uri="{FF2B5EF4-FFF2-40B4-BE49-F238E27FC236}">
                <a16:creationId xmlns:a16="http://schemas.microsoft.com/office/drawing/2014/main" id="{8D713C7C-6B3D-463D-BDA1-97BFDE8B49BC}"/>
              </a:ext>
            </a:extLst>
          </p:cNvPr>
          <p:cNvSpPr txBox="1"/>
          <p:nvPr/>
        </p:nvSpPr>
        <p:spPr>
          <a:xfrm>
            <a:off x="264696" y="1586518"/>
            <a:ext cx="5972476"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panose="020B0604020202020204"/>
                <a:ea typeface="Calibri"/>
                <a:cs typeface="Arial"/>
                <a:sym typeface="Arial"/>
                <a:rtl val="0"/>
              </a:rPr>
              <a:t>CQC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ea typeface="Calibri"/>
                <a:cs typeface="Arial"/>
                <a:sym typeface="Arial"/>
                <a:rtl val="0"/>
              </a:rPr>
              <a:t>As the independent regulator of health and adult social care in England we make sure health and social care services provide people with safe, effective, compassionate, high-quality care and we encourage care services to 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a:solidFill>
                <a:srgbClr val="000000"/>
              </a:solidFill>
              <a:latin typeface="Arial" panose="020B0604020202020204"/>
              <a:ea typeface="Calibri"/>
              <a:cs typeface="Arial"/>
              <a:sym typeface="Arial"/>
              <a:rtl val="0"/>
            </a:endParaRPr>
          </a:p>
          <a:p>
            <a:pPr algn="l"/>
            <a:r>
              <a:rPr lang="en-US" b="1" i="0">
                <a:solidFill>
                  <a:srgbClr val="212121"/>
                </a:solidFill>
                <a:effectLst/>
                <a:latin typeface="Arial" panose="020B0604020202020204" pitchFamily="34" charset="0"/>
                <a:cs typeface="Arial" panose="020B0604020202020204" pitchFamily="34" charset="0"/>
              </a:rPr>
              <a:t>Core ambition: Tackling inequalities in health and care</a:t>
            </a:r>
            <a:r>
              <a:rPr lang="en-US" b="0" i="0">
                <a:solidFill>
                  <a:srgbClr val="212121"/>
                </a:solidFill>
                <a:effectLst/>
                <a:latin typeface="Arial" panose="020B0604020202020204" pitchFamily="34" charset="0"/>
                <a:cs typeface="Arial" panose="020B0604020202020204" pitchFamily="34" charset="0"/>
              </a:rPr>
              <a:t>: Pushing for equality of access, experiences and outcomes from health and social care services</a:t>
            </a:r>
          </a:p>
          <a:p>
            <a:pPr algn="l"/>
            <a:endParaRPr lang="en-US">
              <a:solidFill>
                <a:srgbClr val="212121"/>
              </a:solidFill>
              <a:latin typeface="Arial" panose="020B0604020202020204" pitchFamily="34" charset="0"/>
              <a:cs typeface="Arial" panose="020B0604020202020204" pitchFamily="34" charset="0"/>
            </a:endParaRPr>
          </a:p>
          <a:p>
            <a:pPr algn="l"/>
            <a:r>
              <a:rPr lang="en-US" b="0" i="0">
                <a:solidFill>
                  <a:srgbClr val="212121"/>
                </a:solidFill>
                <a:effectLst/>
                <a:latin typeface="+mj-lt"/>
              </a:rPr>
              <a:t>..We’re committed to our ambition of regulating to advance equality and protect people’s Human Rights. Everyone in health and social care has a role to play in tackling the inequalities in health and care…</a:t>
            </a:r>
            <a:endParaRPr lang="en-US" b="0" i="0">
              <a:solidFill>
                <a:srgbClr val="212121"/>
              </a:solidFill>
              <a:effectLst/>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Calibri"/>
              <a:cs typeface="Arial"/>
              <a:sym typeface="Arial"/>
              <a:rtl val="0"/>
            </a:endParaRPr>
          </a:p>
        </p:txBody>
      </p:sp>
      <p:pic>
        <p:nvPicPr>
          <p:cNvPr id="2" name="Picture 1" descr="The front cover of CQC's strategy">
            <a:extLst>
              <a:ext uri="{FF2B5EF4-FFF2-40B4-BE49-F238E27FC236}">
                <a16:creationId xmlns:a16="http://schemas.microsoft.com/office/drawing/2014/main" id="{4780B20D-9C39-9472-6E0F-7CE04C645148}"/>
              </a:ext>
            </a:extLst>
          </p:cNvPr>
          <p:cNvPicPr>
            <a:picLocks noChangeAspect="1"/>
          </p:cNvPicPr>
          <p:nvPr/>
        </p:nvPicPr>
        <p:blipFill>
          <a:blip r:embed="rId3"/>
          <a:stretch>
            <a:fillRect/>
          </a:stretch>
        </p:blipFill>
        <p:spPr>
          <a:xfrm>
            <a:off x="6023713" y="2287888"/>
            <a:ext cx="2990401" cy="3767906"/>
          </a:xfrm>
          <a:prstGeom prst="rect">
            <a:avLst/>
          </a:prstGeom>
        </p:spPr>
      </p:pic>
    </p:spTree>
    <p:extLst>
      <p:ext uri="{BB962C8B-B14F-4D97-AF65-F5344CB8AC3E}">
        <p14:creationId xmlns:p14="http://schemas.microsoft.com/office/powerpoint/2010/main" val="264559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1661-37C0-263D-E417-4A0AA28998FB}"/>
              </a:ext>
              <a:ext uri="{C183D7F6-B498-43B3-948B-1728B52AA6E4}">
                <adec:decorative xmlns:adec="http://schemas.microsoft.com/office/drawing/2017/decorative" val="0"/>
              </a:ext>
            </a:extLst>
          </p:cNvPr>
          <p:cNvSpPr>
            <a:spLocks noGrp="1"/>
          </p:cNvSpPr>
          <p:nvPr>
            <p:ph type="title"/>
          </p:nvPr>
        </p:nvSpPr>
        <p:spPr/>
        <p:txBody>
          <a:bodyPr/>
          <a:lstStyle/>
          <a:p>
            <a:r>
              <a:rPr kumimoji="0" lang="en-US" sz="2800" b="1" i="0" u="none" strike="noStrike" kern="0" cap="none" spc="0" normalizeH="0" baseline="0" noProof="0" dirty="0">
                <a:ln>
                  <a:noFill/>
                </a:ln>
                <a:effectLst/>
                <a:uLnTx/>
                <a:uFillTx/>
                <a:latin typeface="Arial"/>
                <a:cs typeface="Arial"/>
                <a:sym typeface="Arial"/>
                <a:rtl val="0"/>
              </a:rPr>
              <a:t>Our unique oversight of care</a:t>
            </a:r>
            <a:endParaRPr lang="en-GB" sz="2800" dirty="0"/>
          </a:p>
        </p:txBody>
      </p:sp>
      <p:sp>
        <p:nvSpPr>
          <p:cNvPr id="3" name="Content Placeholder 2">
            <a:extLst>
              <a:ext uri="{FF2B5EF4-FFF2-40B4-BE49-F238E27FC236}">
                <a16:creationId xmlns:a16="http://schemas.microsoft.com/office/drawing/2014/main" id="{32AC8DE7-0AEE-58B5-F0C5-405B6291A128}"/>
              </a:ext>
              <a:ext uri="{C183D7F6-B498-43B3-948B-1728B52AA6E4}">
                <adec:decorative xmlns:adec="http://schemas.microsoft.com/office/drawing/2017/decorative" val="0"/>
              </a:ext>
            </a:extLst>
          </p:cNvPr>
          <p:cNvSpPr>
            <a:spLocks noGrp="1"/>
          </p:cNvSpPr>
          <p:nvPr>
            <p:ph idx="1"/>
          </p:nvPr>
        </p:nvSpPr>
        <p:spPr>
          <a:xfrm>
            <a:off x="301593" y="1813214"/>
            <a:ext cx="8083584" cy="4303424"/>
          </a:xfrm>
        </p:spPr>
        <p:txBody>
          <a:bodyPr/>
          <a:lstStyle/>
          <a:p>
            <a:pPr marL="0" marR="0" lvl="0" indent="0" algn="l" defTabSz="1410891" rtl="0" eaLnBrk="1" fontAlgn="auto" latinLnBrk="0" hangingPunct="1">
              <a:lnSpc>
                <a:spcPct val="100000"/>
              </a:lnSpc>
              <a:spcBef>
                <a:spcPts val="0"/>
              </a:spcBef>
              <a:spcAft>
                <a:spcPts val="0"/>
              </a:spcAft>
              <a:buClrTx/>
              <a:buSzTx/>
              <a:buFontTx/>
              <a:buNone/>
              <a:tabLst>
                <a:tab pos="1004888" algn="l"/>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Aptos" panose="020B0004020202020204" pitchFamily="34" charset="0"/>
                <a:cs typeface="Arial"/>
              </a:rPr>
              <a:t>29,733</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Adult social care services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136</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acute hospital trusts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10</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ambulance trusts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268</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Independent Ambulance providers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212</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Hospices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49 </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mental health trusts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274</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Independent mental health locations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11,632</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Dental practices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6,383 </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GP practices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1,515</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Independent acute locations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255</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or independent community health providers</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273</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Out of hours and urgent care </a:t>
            </a: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29</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Slimming clinics </a:t>
            </a:r>
            <a:endParaRPr kumimoji="0" lang="en-US" sz="1500" b="0" i="0" u="none" strike="noStrike" kern="1200" cap="none" spc="0" normalizeH="0" baseline="0" noProof="0">
              <a:ln>
                <a:noFill/>
              </a:ln>
              <a:solidFill>
                <a:prstClr val="black"/>
              </a:solidFill>
              <a:effectLst/>
              <a:uLnTx/>
              <a:uFillTx/>
              <a:latin typeface="Arial" panose="020B0604020202020204"/>
              <a:ea typeface="ヒラギノ角ゴ Pro W3" pitchFamily="1" charset="-128"/>
              <a:cs typeface="Arial"/>
            </a:endParaRPr>
          </a:p>
          <a:p>
            <a:pPr marL="0" marR="0" lvl="0" indent="0" algn="l" defTabSz="1004888"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E0007A"/>
                </a:solidFill>
                <a:effectLst/>
                <a:uLnTx/>
                <a:uFillTx/>
                <a:latin typeface="Arial" panose="020B0604020202020204"/>
                <a:ea typeface="+mn-ea"/>
                <a:cs typeface="Arial"/>
              </a:rPr>
              <a:t>149</a:t>
            </a:r>
            <a:r>
              <a:rPr kumimoji="0" lang="en-GB" sz="165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Prison healthcare locations</a:t>
            </a:r>
            <a:endParaRPr lang="en-GB"/>
          </a:p>
        </p:txBody>
      </p:sp>
      <p:sp>
        <p:nvSpPr>
          <p:cNvPr id="4" name="Slide Number Placeholder 3">
            <a:extLst>
              <a:ext uri="{FF2B5EF4-FFF2-40B4-BE49-F238E27FC236}">
                <a16:creationId xmlns:a16="http://schemas.microsoft.com/office/drawing/2014/main" id="{69ED5F34-6270-7A5F-7A4F-2F686384E831}"/>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F59B3931-56FB-4EA1-8F84-B221CF2BD340}" type="slidenum">
              <a:rPr lang="en-US" altLang="en-US" smtClean="0"/>
              <a:pPr>
                <a:defRPr/>
              </a:pPr>
              <a:t>4</a:t>
            </a:fld>
            <a:endParaRPr lang="en-US" altLang="en-US" sz="788">
              <a:solidFill>
                <a:srgbClr val="6D2E69"/>
              </a:solidFill>
            </a:endParaRPr>
          </a:p>
        </p:txBody>
      </p:sp>
      <p:pic>
        <p:nvPicPr>
          <p:cNvPr id="5" name="Picture 4">
            <a:extLst>
              <a:ext uri="{FF2B5EF4-FFF2-40B4-BE49-F238E27FC236}">
                <a16:creationId xmlns:a16="http://schemas.microsoft.com/office/drawing/2014/main" id="{6A627E9F-6DCB-FDC6-3E02-BC318D39F197}"/>
              </a:ext>
              <a:ext uri="{C183D7F6-B498-43B3-948B-1728B52AA6E4}">
                <adec:decorative xmlns:adec="http://schemas.microsoft.com/office/drawing/2017/decorative" val="0"/>
              </a:ext>
            </a:extLst>
          </p:cNvPr>
          <p:cNvPicPr>
            <a:picLocks noChangeAspect="1"/>
          </p:cNvPicPr>
          <p:nvPr/>
        </p:nvPicPr>
        <p:blipFill>
          <a:blip r:embed="rId2"/>
          <a:srcRect r="5030"/>
          <a:stretch/>
        </p:blipFill>
        <p:spPr>
          <a:xfrm>
            <a:off x="5521780" y="1666877"/>
            <a:ext cx="3320628" cy="3294782"/>
          </a:xfrm>
          <a:prstGeom prst="rect">
            <a:avLst/>
          </a:prstGeom>
        </p:spPr>
      </p:pic>
      <p:sp>
        <p:nvSpPr>
          <p:cNvPr id="6" name="TextBox 5">
            <a:extLst>
              <a:ext uri="{FF2B5EF4-FFF2-40B4-BE49-F238E27FC236}">
                <a16:creationId xmlns:a16="http://schemas.microsoft.com/office/drawing/2014/main" id="{DE8B0BEE-5A92-A57D-C776-84463D051DF9}"/>
              </a:ext>
              <a:ext uri="{C183D7F6-B498-43B3-948B-1728B52AA6E4}">
                <adec:decorative xmlns:adec="http://schemas.microsoft.com/office/drawing/2017/decorative" val="0"/>
              </a:ext>
            </a:extLst>
          </p:cNvPr>
          <p:cNvSpPr txBox="1"/>
          <p:nvPr/>
        </p:nvSpPr>
        <p:spPr>
          <a:xfrm>
            <a:off x="5603071" y="4961659"/>
            <a:ext cx="3320628" cy="1477328"/>
          </a:xfrm>
          <a:prstGeom prst="rect">
            <a:avLst/>
          </a:prstGeom>
          <a:noFill/>
        </p:spPr>
        <p:txBody>
          <a:bodyPr wrap="square">
            <a:spAutoFit/>
          </a:bodyPr>
          <a:lstStyle/>
          <a:p>
            <a:pPr marL="134541" indent="-134541" defTabSz="342900">
              <a:buClr>
                <a:srgbClr val="FFFFFF"/>
              </a:buClr>
              <a:buFont typeface="Arial"/>
              <a:buChar char="•"/>
              <a:defRPr/>
            </a:pPr>
            <a:r>
              <a:rPr lang="en-GB" b="1">
                <a:solidFill>
                  <a:srgbClr val="000000"/>
                </a:solidFill>
                <a:ea typeface="ヒラギノ角ゴ Pro W3" pitchFamily="1" charset="-128"/>
                <a:cs typeface="Arial" panose="020B0604020202020204" pitchFamily="34" charset="0"/>
              </a:rPr>
              <a:t>Is it safe? </a:t>
            </a:r>
          </a:p>
          <a:p>
            <a:pPr marL="134541" indent="-134541" defTabSz="342900">
              <a:buClr>
                <a:srgbClr val="FFFFFF"/>
              </a:buClr>
              <a:buFont typeface="Arial"/>
              <a:buChar char="•"/>
              <a:defRPr/>
            </a:pPr>
            <a:r>
              <a:rPr lang="en-GB" b="1">
                <a:solidFill>
                  <a:srgbClr val="000000"/>
                </a:solidFill>
                <a:ea typeface="ヒラギノ角ゴ Pro W3" pitchFamily="1" charset="-128"/>
                <a:cs typeface="Arial" panose="020B0604020202020204" pitchFamily="34" charset="0"/>
              </a:rPr>
              <a:t>Is it effective? </a:t>
            </a:r>
          </a:p>
          <a:p>
            <a:pPr marL="134541" indent="-134541" defTabSz="342900">
              <a:buClr>
                <a:srgbClr val="FFFFFF"/>
              </a:buClr>
              <a:buFont typeface="Arial"/>
              <a:buChar char="•"/>
              <a:defRPr/>
            </a:pPr>
            <a:r>
              <a:rPr lang="en-GB" b="1">
                <a:solidFill>
                  <a:srgbClr val="000000"/>
                </a:solidFill>
                <a:ea typeface="ヒラギノ角ゴ Pro W3" pitchFamily="1" charset="-128"/>
                <a:cs typeface="Arial" panose="020B0604020202020204" pitchFamily="34" charset="0"/>
              </a:rPr>
              <a:t>Is it caring? </a:t>
            </a:r>
          </a:p>
          <a:p>
            <a:pPr marL="134541" indent="-134541" defTabSz="342900">
              <a:buClr>
                <a:srgbClr val="FFFFFF"/>
              </a:buClr>
              <a:buFont typeface="Arial"/>
              <a:buChar char="•"/>
              <a:defRPr/>
            </a:pPr>
            <a:r>
              <a:rPr lang="en-GB" b="1">
                <a:solidFill>
                  <a:srgbClr val="000000"/>
                </a:solidFill>
                <a:ea typeface="ヒラギノ角ゴ Pro W3" pitchFamily="1" charset="-128"/>
                <a:cs typeface="Arial" panose="020B0604020202020204" pitchFamily="34" charset="0"/>
              </a:rPr>
              <a:t>Is it responsive? </a:t>
            </a:r>
          </a:p>
          <a:p>
            <a:pPr marL="134541" indent="-134541" defTabSz="342900">
              <a:buClr>
                <a:srgbClr val="FFFFFF"/>
              </a:buClr>
              <a:buFont typeface="Arial"/>
              <a:buChar char="•"/>
              <a:defRPr/>
            </a:pPr>
            <a:r>
              <a:rPr lang="en-GB" b="1">
                <a:solidFill>
                  <a:srgbClr val="000000"/>
                </a:solidFill>
                <a:ea typeface="ヒラギノ角ゴ Pro W3" pitchFamily="1" charset="-128"/>
                <a:cs typeface="Arial" panose="020B0604020202020204" pitchFamily="34" charset="0"/>
              </a:rPr>
              <a:t>Is it well-led? </a:t>
            </a:r>
          </a:p>
        </p:txBody>
      </p:sp>
    </p:spTree>
    <p:extLst>
      <p:ext uri="{BB962C8B-B14F-4D97-AF65-F5344CB8AC3E}">
        <p14:creationId xmlns:p14="http://schemas.microsoft.com/office/powerpoint/2010/main" val="293233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59E0-9C1D-C8EA-262C-F868D196C320}"/>
              </a:ext>
            </a:extLst>
          </p:cNvPr>
          <p:cNvSpPr>
            <a:spLocks noGrp="1"/>
          </p:cNvSpPr>
          <p:nvPr>
            <p:ph type="title"/>
          </p:nvPr>
        </p:nvSpPr>
        <p:spPr/>
        <p:txBody>
          <a:bodyPr lIns="68580" tIns="34290" rIns="68580" bIns="34290" anchor="t"/>
          <a:lstStyle/>
          <a:p>
            <a:pPr>
              <a:lnSpc>
                <a:spcPct val="150000"/>
              </a:lnSpc>
            </a:pPr>
            <a:r>
              <a:rPr lang="en-GB" sz="2800" b="1" dirty="0">
                <a:cs typeface="Calibri"/>
              </a:rPr>
              <a:t>Key drivers for change</a:t>
            </a:r>
          </a:p>
        </p:txBody>
      </p:sp>
      <p:sp>
        <p:nvSpPr>
          <p:cNvPr id="3" name="Text Placeholder 2">
            <a:extLst>
              <a:ext uri="{FF2B5EF4-FFF2-40B4-BE49-F238E27FC236}">
                <a16:creationId xmlns:a16="http://schemas.microsoft.com/office/drawing/2014/main" id="{DA00B5CB-25E1-296E-DF3E-32689CB8DFC0}"/>
              </a:ext>
              <a:ext uri="{C183D7F6-B498-43B3-948B-1728B52AA6E4}">
                <adec:decorative xmlns:adec="http://schemas.microsoft.com/office/drawing/2017/decorative" val="0"/>
              </a:ext>
            </a:extLst>
          </p:cNvPr>
          <p:cNvSpPr>
            <a:spLocks noGrp="1"/>
          </p:cNvSpPr>
          <p:nvPr>
            <p:ph idx="1"/>
          </p:nvPr>
        </p:nvSpPr>
        <p:spPr/>
        <p:txBody>
          <a:bodyPr/>
          <a:lstStyle/>
          <a:p>
            <a:pPr>
              <a:lnSpc>
                <a:spcPct val="107000"/>
              </a:lnSpc>
              <a:spcAft>
                <a:spcPts val="600"/>
              </a:spcAft>
            </a:pPr>
            <a:endParaRPr lang="en-GB" sz="1350" u="sng" dirty="0">
              <a:solidFill>
                <a:srgbClr val="0563C1"/>
              </a:solidFill>
              <a:latin typeface="Arial" panose="020B0604020202020204" pitchFamily="34" charset="0"/>
              <a:cs typeface="Arial" panose="020B0604020202020204" pitchFamily="34" charset="0"/>
            </a:endParaRPr>
          </a:p>
          <a:p>
            <a:pPr>
              <a:lnSpc>
                <a:spcPct val="107000"/>
              </a:lnSpc>
              <a:spcAft>
                <a:spcPts val="600"/>
              </a:spcAft>
            </a:pPr>
            <a:endParaRPr lang="en-GB" sz="1350" u="sng" dirty="0">
              <a:solidFill>
                <a:srgbClr val="0563C1"/>
              </a:solidFill>
              <a:latin typeface="Arial" panose="020B0604020202020204" pitchFamily="34" charset="0"/>
              <a:cs typeface="Arial" panose="020B0604020202020204" pitchFamily="34" charset="0"/>
            </a:endParaRPr>
          </a:p>
          <a:p>
            <a:pPr>
              <a:lnSpc>
                <a:spcPct val="107000"/>
              </a:lnSpc>
              <a:spcAft>
                <a:spcPts val="600"/>
              </a:spcAft>
            </a:pPr>
            <a:endParaRPr lang="en-GB" sz="1350" u="sng" dirty="0">
              <a:solidFill>
                <a:srgbClr val="0563C1"/>
              </a:solidFill>
              <a:latin typeface="Arial" panose="020B0604020202020204" pitchFamily="34" charset="0"/>
              <a:cs typeface="Arial" panose="020B0604020202020204" pitchFamily="34" charset="0"/>
            </a:endParaRPr>
          </a:p>
          <a:p>
            <a:pPr>
              <a:lnSpc>
                <a:spcPct val="107000"/>
              </a:lnSpc>
              <a:spcAft>
                <a:spcPts val="600"/>
              </a:spcAft>
            </a:pPr>
            <a:endParaRPr lang="en-GB" sz="1350" u="sng" dirty="0">
              <a:solidFill>
                <a:srgbClr val="0563C1"/>
              </a:solidFill>
              <a:latin typeface="Arial" panose="020B0604020202020204" pitchFamily="34" charset="0"/>
              <a:cs typeface="Arial" panose="020B0604020202020204" pitchFamily="34" charset="0"/>
            </a:endParaRPr>
          </a:p>
          <a:p>
            <a:pPr>
              <a:lnSpc>
                <a:spcPct val="107000"/>
              </a:lnSpc>
              <a:spcAft>
                <a:spcPts val="600"/>
              </a:spcAft>
            </a:pPr>
            <a:endParaRPr lang="en-GB" sz="1350" dirty="0">
              <a:latin typeface="Arial" panose="020B0604020202020204" pitchFamily="34" charset="0"/>
              <a:cs typeface="Arial" panose="020B0604020202020204" pitchFamily="34" charset="0"/>
            </a:endParaRPr>
          </a:p>
          <a:p>
            <a:pPr>
              <a:lnSpc>
                <a:spcPct val="107000"/>
              </a:lnSpc>
              <a:spcAft>
                <a:spcPts val="600"/>
              </a:spcAft>
            </a:pPr>
            <a:endParaRPr lang="en-GB" sz="1350" dirty="0">
              <a:latin typeface="Arial" panose="020B0604020202020204" pitchFamily="34" charset="0"/>
              <a:cs typeface="Arial" panose="020B0604020202020204" pitchFamily="34" charset="0"/>
            </a:endParaRPr>
          </a:p>
          <a:p>
            <a:pPr>
              <a:lnSpc>
                <a:spcPct val="107000"/>
              </a:lnSpc>
              <a:spcAft>
                <a:spcPts val="600"/>
              </a:spcAft>
            </a:pPr>
            <a:endParaRPr lang="en-GB" sz="1350" dirty="0">
              <a:latin typeface="Arial" panose="020B0604020202020204" pitchFamily="34" charset="0"/>
              <a:cs typeface="Arial" panose="020B0604020202020204" pitchFamily="34" charset="0"/>
            </a:endParaRPr>
          </a:p>
          <a:p>
            <a:pPr>
              <a:lnSpc>
                <a:spcPct val="107000"/>
              </a:lnSpc>
              <a:spcAft>
                <a:spcPts val="600"/>
              </a:spcAft>
            </a:pPr>
            <a:endParaRPr lang="en-GB" sz="1350" dirty="0">
              <a:latin typeface="Arial" panose="020B0604020202020204" pitchFamily="34" charset="0"/>
              <a:cs typeface="Arial" panose="020B0604020202020204" pitchFamily="34" charset="0"/>
            </a:endParaRPr>
          </a:p>
          <a:p>
            <a:endParaRPr lang="en-GB" sz="1350" dirty="0"/>
          </a:p>
        </p:txBody>
      </p:sp>
      <p:sp>
        <p:nvSpPr>
          <p:cNvPr id="5" name="Speech Bubble: Oval 4">
            <a:extLst>
              <a:ext uri="{FF2B5EF4-FFF2-40B4-BE49-F238E27FC236}">
                <a16:creationId xmlns:a16="http://schemas.microsoft.com/office/drawing/2014/main" id="{D9A0D6A0-68A6-2866-A9FE-09B6D38959F0}"/>
              </a:ext>
            </a:extLst>
          </p:cNvPr>
          <p:cNvSpPr/>
          <p:nvPr/>
        </p:nvSpPr>
        <p:spPr>
          <a:xfrm>
            <a:off x="3355027" y="1530405"/>
            <a:ext cx="4509032" cy="2053293"/>
          </a:xfrm>
          <a:prstGeom prst="wedgeEllipseCallou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07000"/>
              </a:lnSpc>
              <a:spcAft>
                <a:spcPts val="600"/>
              </a:spcAft>
              <a:defRPr/>
            </a:pPr>
            <a:r>
              <a:rPr lang="en-GB" sz="1500" b="1" kern="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rPr>
              <a:t>CQC Strategy 2021</a:t>
            </a:r>
          </a:p>
          <a:p>
            <a:pPr algn="ctr" defTabSz="685800">
              <a:lnSpc>
                <a:spcPct val="107000"/>
              </a:lnSpc>
              <a:spcAft>
                <a:spcPts val="600"/>
              </a:spcAft>
              <a:defRPr/>
            </a:pPr>
            <a:r>
              <a:rPr lang="en-GB" sz="1350" kern="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rPr>
              <a:t>Strategic ambition on tackling inequality</a:t>
            </a:r>
          </a:p>
        </p:txBody>
      </p:sp>
      <p:sp>
        <p:nvSpPr>
          <p:cNvPr id="6" name="Speech Bubble: Rectangle with Corners Rounded 5">
            <a:extLst>
              <a:ext uri="{FF2B5EF4-FFF2-40B4-BE49-F238E27FC236}">
                <a16:creationId xmlns:a16="http://schemas.microsoft.com/office/drawing/2014/main" id="{EA2DF22D-EA23-D552-5382-A41EEE7B447F}"/>
              </a:ext>
            </a:extLst>
          </p:cNvPr>
          <p:cNvSpPr/>
          <p:nvPr/>
        </p:nvSpPr>
        <p:spPr>
          <a:xfrm>
            <a:off x="386810" y="1932353"/>
            <a:ext cx="3778059" cy="1654342"/>
          </a:xfrm>
          <a:prstGeom prst="wedgeRoundRectCallout">
            <a:avLst>
              <a:gd name="adj1" fmla="val -20563"/>
              <a:gd name="adj2" fmla="val 929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07000"/>
              </a:lnSpc>
              <a:spcAft>
                <a:spcPts val="600"/>
              </a:spcAft>
              <a:defRPr/>
            </a:pPr>
            <a:r>
              <a:rPr lang="en-GB" sz="1350" b="1" u="sng" kern="0">
                <a:solidFill>
                  <a:srgbClr val="0563C1"/>
                </a:solidFill>
                <a:latin typeface="Arial" panose="020B0604020202020204" pitchFamily="34" charset="0"/>
                <a:ea typeface="Calibri" panose="020F0502020204030204" pitchFamily="34" charset="0"/>
                <a:cs typeface="Arial" panose="020B0604020202020204" pitchFamily="34" charset="0"/>
                <a:sym typeface="Arial"/>
                <a:hlinkClick r:id="rId3"/>
                <a:rtl val="0"/>
              </a:rPr>
              <a:t>CQC Equality Objectives</a:t>
            </a:r>
            <a:endParaRPr lang="en-GB" sz="1350" b="1" kern="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endParaRPr>
          </a:p>
          <a:p>
            <a:pPr algn="ctr" defTabSz="685800">
              <a:lnSpc>
                <a:spcPct val="107000"/>
              </a:lnSpc>
              <a:spcAft>
                <a:spcPts val="600"/>
              </a:spcAft>
              <a:defRPr/>
            </a:pPr>
            <a:endParaRPr lang="en-GB" sz="675" kern="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endParaRPr>
          </a:p>
        </p:txBody>
      </p:sp>
      <p:sp>
        <p:nvSpPr>
          <p:cNvPr id="7" name="Speech Bubble: Oval 6">
            <a:extLst>
              <a:ext uri="{FF2B5EF4-FFF2-40B4-BE49-F238E27FC236}">
                <a16:creationId xmlns:a16="http://schemas.microsoft.com/office/drawing/2014/main" id="{5BAC70B8-D11D-E03A-F0A3-E3A1316CA65C}"/>
              </a:ext>
            </a:extLst>
          </p:cNvPr>
          <p:cNvSpPr/>
          <p:nvPr/>
        </p:nvSpPr>
        <p:spPr>
          <a:xfrm>
            <a:off x="-119743" y="3136470"/>
            <a:ext cx="3842364" cy="2182586"/>
          </a:xfrm>
          <a:prstGeom prst="wedgeEllipseCallout">
            <a:avLst>
              <a:gd name="adj1" fmla="val -23291"/>
              <a:gd name="adj2" fmla="val 676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07000"/>
              </a:lnSpc>
              <a:spcAft>
                <a:spcPts val="600"/>
              </a:spcAft>
              <a:defRPr/>
            </a:pPr>
            <a:r>
              <a:rPr lang="en-GB" sz="1350" b="1" u="sng"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hlinkClick r:id="rId4">
                  <a:extLst>
                    <a:ext uri="{A12FA001-AC4F-418D-AE19-62706E023703}">
                      <ahyp:hlinkClr xmlns:ahyp="http://schemas.microsoft.com/office/drawing/2018/hyperlinkcolor" val="tx"/>
                    </a:ext>
                  </a:extLst>
                </a:hlinkClick>
                <a:rtl val="0"/>
              </a:rPr>
              <a:t>The Health and Care Act 2022</a:t>
            </a:r>
            <a:r>
              <a:rPr lang="en-GB" sz="135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rPr>
              <a:t> </a:t>
            </a:r>
          </a:p>
          <a:p>
            <a:pPr algn="ctr" defTabSz="685800">
              <a:lnSpc>
                <a:spcPct val="107000"/>
              </a:lnSpc>
              <a:spcAft>
                <a:spcPts val="600"/>
              </a:spcAft>
              <a:defRPr/>
            </a:pPr>
            <a:r>
              <a:rPr lang="en-GB" sz="135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rPr>
              <a:t>New CQC powers </a:t>
            </a:r>
          </a:p>
          <a:p>
            <a:pPr algn="ctr" defTabSz="685800">
              <a:lnSpc>
                <a:spcPct val="107000"/>
              </a:lnSpc>
              <a:spcAft>
                <a:spcPts val="600"/>
              </a:spcAft>
              <a:defRPr/>
            </a:pPr>
            <a:r>
              <a:rPr lang="en-GB" sz="135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tl val="0"/>
              </a:rPr>
              <a:t>to assess systems</a:t>
            </a:r>
          </a:p>
        </p:txBody>
      </p:sp>
      <p:sp>
        <p:nvSpPr>
          <p:cNvPr id="9" name="Speech Bubble: Rectangle with Corners Rounded 8">
            <a:extLst>
              <a:ext uri="{FF2B5EF4-FFF2-40B4-BE49-F238E27FC236}">
                <a16:creationId xmlns:a16="http://schemas.microsoft.com/office/drawing/2014/main" id="{0ABC765A-E582-FCD9-7DCA-8EDD5389D0DB}"/>
              </a:ext>
            </a:extLst>
          </p:cNvPr>
          <p:cNvSpPr/>
          <p:nvPr/>
        </p:nvSpPr>
        <p:spPr>
          <a:xfrm>
            <a:off x="3755217" y="3851931"/>
            <a:ext cx="3255337" cy="1879521"/>
          </a:xfrm>
          <a:prstGeom prst="wedgeRoundRectCallout">
            <a:avLst>
              <a:gd name="adj1" fmla="val -18718"/>
              <a:gd name="adj2" fmla="val 8476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07000"/>
              </a:lnSpc>
              <a:spcAft>
                <a:spcPts val="600"/>
              </a:spcAft>
            </a:pPr>
            <a:r>
              <a:rPr lang="en-GB" sz="1350" b="1">
                <a:solidFill>
                  <a:srgbClr val="000000"/>
                </a:solidFill>
                <a:latin typeface="Arial" panose="020B0604020202020204" pitchFamily="34" charset="0"/>
                <a:ea typeface="Calibri" panose="020F0502020204030204" pitchFamily="34" charset="0"/>
                <a:cs typeface="Arial" panose="020B0604020202020204" pitchFamily="34" charset="0"/>
              </a:rPr>
              <a:t>CQC Assessment Framework</a:t>
            </a:r>
          </a:p>
          <a:p>
            <a:pPr algn="ctr" defTabSz="685800">
              <a:lnSpc>
                <a:spcPct val="107000"/>
              </a:lnSpc>
              <a:spcAft>
                <a:spcPts val="600"/>
              </a:spcAft>
            </a:pPr>
            <a:r>
              <a:rPr lang="en-GB" sz="1350">
                <a:solidFill>
                  <a:srgbClr val="000000"/>
                </a:solidFill>
                <a:latin typeface="Arial" panose="020B0604020202020204" pitchFamily="34" charset="0"/>
                <a:ea typeface="Calibri" panose="020F0502020204030204" pitchFamily="34" charset="0"/>
                <a:cs typeface="Arial" panose="020B0604020202020204" pitchFamily="34" charset="0"/>
              </a:rPr>
              <a:t> New quality statements and evidence categories</a:t>
            </a:r>
            <a:r>
              <a:rPr lang="en-GB" sz="1350">
                <a:solidFill>
                  <a:srgbClr val="FFFFFF"/>
                </a:solidFill>
                <a:latin typeface="Arial" panose="020B0604020202020204" pitchFamily="34" charset="0"/>
                <a:ea typeface="Calibri" panose="020F0502020204030204" pitchFamily="34" charset="0"/>
                <a:cs typeface="Arial" panose="020B0604020202020204" pitchFamily="34" charset="0"/>
              </a:rPr>
              <a:t>.</a:t>
            </a:r>
          </a:p>
        </p:txBody>
      </p:sp>
      <p:sp>
        <p:nvSpPr>
          <p:cNvPr id="4" name="Speech Bubble: Oval 3">
            <a:extLst>
              <a:ext uri="{FF2B5EF4-FFF2-40B4-BE49-F238E27FC236}">
                <a16:creationId xmlns:a16="http://schemas.microsoft.com/office/drawing/2014/main" id="{BC477B00-F10F-C8EA-FFFF-7BE8C4738F73}"/>
              </a:ext>
            </a:extLst>
          </p:cNvPr>
          <p:cNvSpPr/>
          <p:nvPr/>
        </p:nvSpPr>
        <p:spPr>
          <a:xfrm>
            <a:off x="6790624" y="1884684"/>
            <a:ext cx="2205796" cy="1974174"/>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500" b="1">
                <a:solidFill>
                  <a:srgbClr val="FFFFFF"/>
                </a:solidFill>
                <a:latin typeface="Arial" panose="020B0604020202020204" pitchFamily="34" charset="0"/>
                <a:ea typeface="Calibri" panose="020F0502020204030204" pitchFamily="34" charset="0"/>
              </a:rPr>
              <a:t>Equality Act 2010</a:t>
            </a:r>
            <a:endParaRPr lang="en-GB" sz="1200">
              <a:solidFill>
                <a:srgbClr val="FFFFFF"/>
              </a:solidFill>
              <a:latin typeface="Arial" panose="020B0604020202020204"/>
            </a:endParaRPr>
          </a:p>
        </p:txBody>
      </p:sp>
      <p:sp>
        <p:nvSpPr>
          <p:cNvPr id="10" name="Speech Bubble: Rectangle 9">
            <a:extLst>
              <a:ext uri="{FF2B5EF4-FFF2-40B4-BE49-F238E27FC236}">
                <a16:creationId xmlns:a16="http://schemas.microsoft.com/office/drawing/2014/main" id="{D9EA1967-F1CC-1D87-CCB6-E4425FCC45AB}"/>
              </a:ext>
            </a:extLst>
          </p:cNvPr>
          <p:cNvSpPr/>
          <p:nvPr/>
        </p:nvSpPr>
        <p:spPr>
          <a:xfrm>
            <a:off x="6903803" y="4310559"/>
            <a:ext cx="1920513" cy="1654954"/>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GB" sz="1600" b="1" dirty="0">
                <a:solidFill>
                  <a:srgbClr val="FFFFFF"/>
                </a:solidFill>
                <a:latin typeface="Arial" panose="020B0604020202020204"/>
              </a:rPr>
              <a:t>Health and Social Care Act 2008</a:t>
            </a:r>
          </a:p>
          <a:p>
            <a:pPr algn="ctr" defTabSz="685800"/>
            <a:endParaRPr lang="en-GB" sz="1600" dirty="0">
              <a:solidFill>
                <a:srgbClr val="FFFFFF"/>
              </a:solidFill>
              <a:latin typeface="Arial" panose="020B0604020202020204"/>
            </a:endParaRPr>
          </a:p>
          <a:p>
            <a:pPr algn="ctr" defTabSz="685800"/>
            <a:r>
              <a:rPr lang="en-GB" sz="1600" dirty="0">
                <a:solidFill>
                  <a:srgbClr val="FFFFFF"/>
                </a:solidFill>
                <a:latin typeface="Arial" panose="020B0604020202020204"/>
              </a:rPr>
              <a:t>Using our regulations</a:t>
            </a:r>
          </a:p>
          <a:p>
            <a:pPr algn="ctr" defTabSz="685800"/>
            <a:endParaRPr lang="en-GB" sz="1350" dirty="0">
              <a:solidFill>
                <a:srgbClr val="FFFFFF"/>
              </a:solidFill>
              <a:latin typeface="Arial" panose="020B0604020202020204"/>
            </a:endParaRPr>
          </a:p>
        </p:txBody>
      </p:sp>
      <p:sp>
        <p:nvSpPr>
          <p:cNvPr id="8" name="Speech Bubble: Rectangle 7">
            <a:extLst>
              <a:ext uri="{FF2B5EF4-FFF2-40B4-BE49-F238E27FC236}">
                <a16:creationId xmlns:a16="http://schemas.microsoft.com/office/drawing/2014/main" id="{1CADCE61-F32A-3DBA-3717-ED8391262169}"/>
              </a:ext>
            </a:extLst>
          </p:cNvPr>
          <p:cNvSpPr/>
          <p:nvPr/>
        </p:nvSpPr>
        <p:spPr>
          <a:xfrm>
            <a:off x="2333854" y="5002788"/>
            <a:ext cx="1831015" cy="1153026"/>
          </a:xfrm>
          <a:prstGeom prst="wedgeRectCallout">
            <a:avLst>
              <a:gd name="adj1" fmla="val -24800"/>
              <a:gd name="adj2" fmla="val 76550"/>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srgbClr val="FFFFFF"/>
                </a:solidFill>
                <a:latin typeface="Arial" panose="020B0604020202020204"/>
              </a:rPr>
              <a:t> Human rights  principles</a:t>
            </a:r>
          </a:p>
          <a:p>
            <a:pPr algn="ctr" defTabSz="685800">
              <a:defRPr/>
            </a:pPr>
            <a:r>
              <a:rPr lang="en-US" b="1" dirty="0">
                <a:solidFill>
                  <a:srgbClr val="FFFFFF"/>
                </a:solidFill>
                <a:latin typeface="Arial" panose="020B0604020202020204"/>
              </a:rPr>
              <a:t>FREDA</a:t>
            </a:r>
          </a:p>
          <a:p>
            <a:pPr algn="ctr" defTabSz="685800">
              <a:defRPr/>
            </a:pPr>
            <a:endParaRPr lang="en-GB" sz="675" dirty="0">
              <a:solidFill>
                <a:srgbClr val="FFFFFF"/>
              </a:solidFill>
              <a:latin typeface="Arial" panose="020B0604020202020204"/>
            </a:endParaRPr>
          </a:p>
          <a:p>
            <a:pPr defTabSz="685800">
              <a:defRPr/>
            </a:pPr>
            <a:r>
              <a:rPr lang="en-US" sz="1350" dirty="0">
                <a:solidFill>
                  <a:srgbClr val="FFFFFF"/>
                </a:solidFill>
                <a:latin typeface="Arial" panose="020B0604020202020204"/>
              </a:rPr>
              <a:t>  </a:t>
            </a:r>
          </a:p>
        </p:txBody>
      </p:sp>
    </p:spTree>
    <p:extLst>
      <p:ext uri="{BB962C8B-B14F-4D97-AF65-F5344CB8AC3E}">
        <p14:creationId xmlns:p14="http://schemas.microsoft.com/office/powerpoint/2010/main" val="271988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BBDF-90F7-0CD8-74C2-D6915C7D4026}"/>
              </a:ext>
            </a:extLst>
          </p:cNvPr>
          <p:cNvSpPr>
            <a:spLocks noGrp="1"/>
          </p:cNvSpPr>
          <p:nvPr>
            <p:ph type="title"/>
          </p:nvPr>
        </p:nvSpPr>
        <p:spPr/>
        <p:txBody>
          <a:bodyPr/>
          <a:lstStyle/>
          <a:p>
            <a:r>
              <a:rPr lang="en-GB" sz="2800" b="1" dirty="0"/>
              <a:t>The Foundations of our equity and rights work </a:t>
            </a:r>
            <a:endParaRPr lang="en-GB" sz="2800" b="1" i="1" dirty="0"/>
          </a:p>
        </p:txBody>
      </p:sp>
      <p:graphicFrame>
        <p:nvGraphicFramePr>
          <p:cNvPr id="5" name="Content Placeholder 4">
            <a:extLst>
              <a:ext uri="{FF2B5EF4-FFF2-40B4-BE49-F238E27FC236}">
                <a16:creationId xmlns:a16="http://schemas.microsoft.com/office/drawing/2014/main" id="{8DE55469-0BD1-E5AA-CBE3-5EB24A470718}"/>
              </a:ext>
            </a:extLst>
          </p:cNvPr>
          <p:cNvGraphicFramePr>
            <a:graphicFrameLocks noGrp="1"/>
          </p:cNvGraphicFramePr>
          <p:nvPr>
            <p:ph idx="1"/>
          </p:nvPr>
        </p:nvGraphicFramePr>
        <p:xfrm>
          <a:off x="209436" y="1901428"/>
          <a:ext cx="8820949" cy="3690977"/>
        </p:xfrm>
        <a:graphic>
          <a:graphicData uri="http://schemas.openxmlformats.org/drawingml/2006/table">
            <a:tbl>
              <a:tblPr firstRow="1" bandRow="1">
                <a:tableStyleId>{5C22544A-7EE6-4342-B048-85BDC9FD1C3A}</a:tableStyleId>
              </a:tblPr>
              <a:tblGrid>
                <a:gridCol w="4205994">
                  <a:extLst>
                    <a:ext uri="{9D8B030D-6E8A-4147-A177-3AD203B41FA5}">
                      <a16:colId xmlns:a16="http://schemas.microsoft.com/office/drawing/2014/main" val="103669792"/>
                    </a:ext>
                  </a:extLst>
                </a:gridCol>
                <a:gridCol w="4614955">
                  <a:extLst>
                    <a:ext uri="{9D8B030D-6E8A-4147-A177-3AD203B41FA5}">
                      <a16:colId xmlns:a16="http://schemas.microsoft.com/office/drawing/2014/main" val="3173075405"/>
                    </a:ext>
                  </a:extLst>
                </a:gridCol>
              </a:tblGrid>
              <a:tr h="1560745">
                <a:tc>
                  <a:txBody>
                    <a:bodyPr/>
                    <a:lstStyle/>
                    <a:p>
                      <a:pPr algn="ctr"/>
                      <a:r>
                        <a:rPr lang="en-GB" sz="1500">
                          <a:solidFill>
                            <a:schemeClr val="tx1"/>
                          </a:solidFill>
                        </a:rPr>
                        <a:t>Human rights</a:t>
                      </a:r>
                    </a:p>
                    <a:p>
                      <a:pPr algn="ctr"/>
                      <a:r>
                        <a:rPr lang="en-GB" sz="1500" b="0">
                          <a:solidFill>
                            <a:schemeClr val="tx1"/>
                          </a:solidFill>
                        </a:rPr>
                        <a:t>We will actively promote and protect human rights in all we do and say, making the connections between safe, quality care and rights respecting care. </a:t>
                      </a:r>
                    </a:p>
                  </a:txBody>
                  <a:tcPr marL="68580" marR="68580" marT="34290" marB="34290">
                    <a:solidFill>
                      <a:srgbClr val="00B0F0"/>
                    </a:solidFill>
                  </a:tcPr>
                </a:tc>
                <a:tc>
                  <a:txBody>
                    <a:bodyPr/>
                    <a:lstStyle/>
                    <a:p>
                      <a:pPr algn="ctr"/>
                      <a:r>
                        <a:rPr lang="en-GB" sz="1500" b="1">
                          <a:solidFill>
                            <a:schemeClr val="tx1"/>
                          </a:solidFill>
                        </a:rPr>
                        <a:t>Epistemic injustice</a:t>
                      </a:r>
                    </a:p>
                    <a:p>
                      <a:pPr algn="ctr"/>
                      <a:r>
                        <a:rPr lang="en-GB" sz="1500" b="0">
                          <a:solidFill>
                            <a:schemeClr val="tx1"/>
                          </a:solidFill>
                        </a:rPr>
                        <a:t>We will use our power as the regulator to acknowledge the existence of epistemic injustice and to challenge its effects, working for epistemic justice within CQC and in health and care providers and systems.</a:t>
                      </a:r>
                    </a:p>
                  </a:txBody>
                  <a:tcPr marL="68580" marR="68580" marT="34290" marB="34290">
                    <a:solidFill>
                      <a:srgbClr val="92D050"/>
                    </a:solidFill>
                  </a:tcPr>
                </a:tc>
                <a:extLst>
                  <a:ext uri="{0D108BD9-81ED-4DB2-BD59-A6C34878D82A}">
                    <a16:rowId xmlns:a16="http://schemas.microsoft.com/office/drawing/2014/main" val="2872688691"/>
                  </a:ext>
                </a:extLst>
              </a:tr>
              <a:tr h="2130232">
                <a:tc>
                  <a:txBody>
                    <a:bodyPr/>
                    <a:lstStyle/>
                    <a:p>
                      <a:pPr algn="ctr"/>
                      <a:r>
                        <a:rPr lang="en-GB" sz="1500" b="1"/>
                        <a:t>Structural and Institutional racism – </a:t>
                      </a:r>
                    </a:p>
                    <a:p>
                      <a:pPr algn="ctr"/>
                      <a:r>
                        <a:rPr lang="en-GB" sz="1500" b="1"/>
                        <a:t>and other types of discrimination</a:t>
                      </a:r>
                    </a:p>
                    <a:p>
                      <a:pPr algn="ctr"/>
                      <a:r>
                        <a:rPr lang="en-GB" sz="1500" b="0"/>
                        <a:t>We will protect people from discrimination, </a:t>
                      </a:r>
                      <a:r>
                        <a:rPr lang="en-GB" sz="1500" b="0" err="1"/>
                        <a:t>eg</a:t>
                      </a:r>
                      <a:r>
                        <a:rPr lang="en-GB" sz="1500" b="0"/>
                        <a:t> racism, by increasing awareness and taking action to tackle 3 types of inequality – those that are embedded into societal structures, institutions and interpersonal exchanges </a:t>
                      </a:r>
                    </a:p>
                  </a:txBody>
                  <a:tcPr marL="68580" marR="68580" marT="34290" marB="34290">
                    <a:solidFill>
                      <a:srgbClr val="FFFF00"/>
                    </a:solidFill>
                  </a:tcPr>
                </a:tc>
                <a:tc>
                  <a:txBody>
                    <a:bodyPr/>
                    <a:lstStyle/>
                    <a:p>
                      <a:pPr algn="ctr"/>
                      <a:r>
                        <a:rPr lang="en-GB" sz="1500" b="1"/>
                        <a:t>Social model of disability</a:t>
                      </a:r>
                    </a:p>
                    <a:p>
                      <a:pPr lvl="1" algn="ctr"/>
                      <a:r>
                        <a:rPr lang="en-GB" sz="1500" b="0"/>
                        <a:t>   We will increase wider understanding of this model through use of all our regulatory levers helping to reframe our actions and conversations through this justice lens. </a:t>
                      </a:r>
                    </a:p>
                  </a:txBody>
                  <a:tcPr marL="68580" marR="68580" marT="34290" marB="34290">
                    <a:solidFill>
                      <a:srgbClr val="FFC000"/>
                    </a:solidFill>
                  </a:tcPr>
                </a:tc>
                <a:extLst>
                  <a:ext uri="{0D108BD9-81ED-4DB2-BD59-A6C34878D82A}">
                    <a16:rowId xmlns:a16="http://schemas.microsoft.com/office/drawing/2014/main" val="1074219601"/>
                  </a:ext>
                </a:extLst>
              </a:tr>
            </a:tbl>
          </a:graphicData>
        </a:graphic>
      </p:graphicFrame>
      <p:sp>
        <p:nvSpPr>
          <p:cNvPr id="4" name="Slide Number Placeholder 3">
            <a:extLst>
              <a:ext uri="{FF2B5EF4-FFF2-40B4-BE49-F238E27FC236}">
                <a16:creationId xmlns:a16="http://schemas.microsoft.com/office/drawing/2014/main" id="{5E54AF12-583B-CA29-C580-8D6F2CA6FA24}"/>
              </a:ext>
            </a:extLst>
          </p:cNvPr>
          <p:cNvSpPr>
            <a:spLocks noGrp="1"/>
          </p:cNvSpPr>
          <p:nvPr>
            <p:ph type="sldNum" sz="quarter" idx="10"/>
          </p:nvPr>
        </p:nvSpPr>
        <p:spPr/>
        <p:txBody>
          <a:bodyPr/>
          <a:lstStyle/>
          <a:p>
            <a:pPr defTabSz="685800"/>
            <a:fld id="{AC2F3DFE-CE7B-47DD-9B8A-FFE03B5EF008}" type="slidenum">
              <a:rPr lang="en-US" altLang="en-US">
                <a:ea typeface="ＭＳ Ｐゴシック"/>
              </a:rPr>
              <a:pPr defTabSz="685800"/>
              <a:t>6</a:t>
            </a:fld>
            <a:endParaRPr lang="en-US" altLang="en-US" sz="788">
              <a:solidFill>
                <a:srgbClr val="6D2E69"/>
              </a:solidFill>
              <a:ea typeface="ＭＳ Ｐゴシック"/>
            </a:endParaRPr>
          </a:p>
        </p:txBody>
      </p:sp>
      <p:sp>
        <p:nvSpPr>
          <p:cNvPr id="3" name="TextBox 2">
            <a:extLst>
              <a:ext uri="{FF2B5EF4-FFF2-40B4-BE49-F238E27FC236}">
                <a16:creationId xmlns:a16="http://schemas.microsoft.com/office/drawing/2014/main" id="{A0BD8205-1614-6780-534C-1740C6BFF419}"/>
              </a:ext>
            </a:extLst>
          </p:cNvPr>
          <p:cNvSpPr txBox="1"/>
          <p:nvPr/>
        </p:nvSpPr>
        <p:spPr>
          <a:xfrm>
            <a:off x="4532313" y="4814646"/>
            <a:ext cx="4154488" cy="715581"/>
          </a:xfrm>
          <a:prstGeom prst="rect">
            <a:avLst/>
          </a:prstGeom>
          <a:solidFill>
            <a:schemeClr val="bg1"/>
          </a:solidFill>
        </p:spPr>
        <p:txBody>
          <a:bodyPr wrap="square" rtlCol="0">
            <a:spAutoFit/>
          </a:bodyPr>
          <a:lstStyle/>
          <a:p>
            <a:pPr defTabSz="685800"/>
            <a:r>
              <a:rPr lang="en-US" sz="1350" b="1">
                <a:solidFill>
                  <a:prstClr val="black"/>
                </a:solidFill>
                <a:latin typeface="Arial"/>
                <a:ea typeface="ＭＳ Ｐゴシック"/>
              </a:rPr>
              <a:t>All 4 foundations and central legal duties: </a:t>
            </a:r>
          </a:p>
          <a:p>
            <a:pPr defTabSz="685800"/>
            <a:r>
              <a:rPr lang="en-US" sz="1350">
                <a:solidFill>
                  <a:prstClr val="black"/>
                </a:solidFill>
                <a:latin typeface="Arial"/>
                <a:ea typeface="ＭＳ Ｐゴシック"/>
              </a:rPr>
              <a:t>We will understand, articulate and act to achieve change so that everyone gets good quality care</a:t>
            </a:r>
            <a:endParaRPr lang="en-GB" sz="1350">
              <a:solidFill>
                <a:prstClr val="black"/>
              </a:solidFill>
              <a:latin typeface="Arial"/>
              <a:ea typeface="ＭＳ Ｐゴシック"/>
            </a:endParaRPr>
          </a:p>
        </p:txBody>
      </p:sp>
      <p:sp>
        <p:nvSpPr>
          <p:cNvPr id="8" name="Star: 5 Points 7">
            <a:extLst>
              <a:ext uri="{FF2B5EF4-FFF2-40B4-BE49-F238E27FC236}">
                <a16:creationId xmlns:a16="http://schemas.microsoft.com/office/drawing/2014/main" id="{BC841DF4-63AB-24D6-ED11-E97C54100948}"/>
              </a:ext>
            </a:extLst>
          </p:cNvPr>
          <p:cNvSpPr/>
          <p:nvPr/>
        </p:nvSpPr>
        <p:spPr bwMode="auto">
          <a:xfrm>
            <a:off x="3626116" y="2581276"/>
            <a:ext cx="1646742" cy="1409300"/>
          </a:xfrm>
          <a:prstGeom prst="star5">
            <a:avLst/>
          </a:prstGeom>
          <a:solidFill>
            <a:srgbClr val="7030A0"/>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GB" sz="1238" b="1">
                <a:solidFill>
                  <a:prstClr val="white"/>
                </a:solidFill>
                <a:latin typeface="Arial"/>
                <a:ea typeface="ヒラギノ角ゴ Pro W3"/>
                <a:cs typeface="Arial"/>
              </a:rPr>
              <a:t>Legal Duties </a:t>
            </a:r>
          </a:p>
        </p:txBody>
      </p:sp>
    </p:spTree>
    <p:extLst>
      <p:ext uri="{BB962C8B-B14F-4D97-AF65-F5344CB8AC3E}">
        <p14:creationId xmlns:p14="http://schemas.microsoft.com/office/powerpoint/2010/main" val="32650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FC48-98F2-60B3-CD16-B595A3197A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316643-8173-4FB4-1157-25F843485DEB}"/>
              </a:ext>
            </a:extLst>
          </p:cNvPr>
          <p:cNvSpPr txBox="1"/>
          <p:nvPr/>
        </p:nvSpPr>
        <p:spPr>
          <a:xfrm>
            <a:off x="449765" y="1735954"/>
            <a:ext cx="8805747" cy="450123"/>
          </a:xfrm>
          <a:prstGeom prst="rect">
            <a:avLst/>
          </a:prstGeom>
          <a:noFill/>
        </p:spPr>
        <p:txBody>
          <a:bodyPr wrap="square" lIns="68580" tIns="34290" rIns="68580" bIns="34290" rtlCol="0" anchor="t">
            <a:spAutoFit/>
          </a:bodyPr>
          <a:lstStyle/>
          <a:p>
            <a:pPr defTabSz="685800">
              <a:defRPr/>
            </a:pPr>
            <a:r>
              <a:rPr lang="en-US" sz="2475">
                <a:solidFill>
                  <a:srgbClr val="8064A2">
                    <a:lumMod val="75000"/>
                  </a:srgbClr>
                </a:solidFill>
                <a:latin typeface="Arial" panose="020B0604020202020204"/>
              </a:rPr>
              <a:t>Our levers for tackling racism and inequality and inequity: -</a:t>
            </a:r>
          </a:p>
        </p:txBody>
      </p:sp>
      <p:graphicFrame>
        <p:nvGraphicFramePr>
          <p:cNvPr id="5" name="Diagram 4">
            <a:extLst>
              <a:ext uri="{FF2B5EF4-FFF2-40B4-BE49-F238E27FC236}">
                <a16:creationId xmlns:a16="http://schemas.microsoft.com/office/drawing/2014/main" id="{31819CE7-A106-218E-73DF-67B72EA7D8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4519593"/>
              </p:ext>
            </p:extLst>
          </p:nvPr>
        </p:nvGraphicFramePr>
        <p:xfrm>
          <a:off x="1135390" y="2398031"/>
          <a:ext cx="7044047" cy="334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F0133F0D-09FD-C0DC-303C-2B84E60BD1C5}"/>
              </a:ext>
            </a:extLst>
          </p:cNvPr>
          <p:cNvSpPr>
            <a:spLocks noGrp="1"/>
          </p:cNvSpPr>
          <p:nvPr>
            <p:ph type="title"/>
          </p:nvPr>
        </p:nvSpPr>
        <p:spPr/>
        <p:txBody>
          <a:bodyPr/>
          <a:lstStyle/>
          <a:p>
            <a:r>
              <a:rPr lang="en-US" sz="2800">
                <a:latin typeface="Arial" panose="020B0604020202020204"/>
              </a:rPr>
              <a:t>We do have the powers?  </a:t>
            </a:r>
            <a:br>
              <a:rPr lang="en-US" sz="4000">
                <a:solidFill>
                  <a:srgbClr val="8064A2">
                    <a:lumMod val="75000"/>
                  </a:srgbClr>
                </a:solidFill>
                <a:latin typeface="Arial" panose="020B0604020202020204"/>
              </a:rPr>
            </a:br>
            <a:endParaRPr lang="en-GB"/>
          </a:p>
        </p:txBody>
      </p:sp>
    </p:spTree>
    <p:extLst>
      <p:ext uri="{BB962C8B-B14F-4D97-AF65-F5344CB8AC3E}">
        <p14:creationId xmlns:p14="http://schemas.microsoft.com/office/powerpoint/2010/main" val="231908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40D-D143-A98C-F3A1-24851FAD7A12}"/>
              </a:ext>
            </a:extLst>
          </p:cNvPr>
          <p:cNvSpPr>
            <a:spLocks noGrp="1"/>
          </p:cNvSpPr>
          <p:nvPr>
            <p:ph type="title"/>
          </p:nvPr>
        </p:nvSpPr>
        <p:spPr/>
        <p:txBody>
          <a:bodyPr/>
          <a:lstStyle/>
          <a:p>
            <a:r>
              <a:rPr lang="en-GB" sz="2000" b="1" dirty="0"/>
              <a:t>The review:</a:t>
            </a:r>
            <a:r>
              <a:rPr kumimoji="0" lang="en-US" sz="2000" b="0" i="0" u="none" strike="noStrike" kern="0" cap="none" spc="0" normalizeH="0" baseline="0" noProof="0" dirty="0">
                <a:ln>
                  <a:noFill/>
                </a:ln>
                <a:solidFill>
                  <a:srgbClr val="009999"/>
                </a:solidFill>
                <a:effectLst/>
                <a:uLnTx/>
                <a:uFillTx/>
                <a:latin typeface="Arial"/>
                <a:ea typeface="MS PGothic" pitchFamily="34" charset="-128"/>
                <a:hlinkClick r:id="rId3">
                  <a:extLst>
                    <a:ext uri="{A12FA001-AC4F-418D-AE19-62706E023703}">
                      <ahyp:hlinkClr xmlns:ahyp="http://schemas.microsoft.com/office/drawing/2018/hyperlinkcolor" val="tx"/>
                    </a:ext>
                  </a:extLst>
                </a:hlinkClick>
              </a:rPr>
              <a:t> </a:t>
            </a:r>
            <a:r>
              <a:rPr kumimoji="0" lang="en-US" sz="2000" b="1" i="0" u="none" strike="noStrike" kern="0" cap="none" spc="0" normalizeH="0" baseline="0" noProof="0" dirty="0">
                <a:ln>
                  <a:noFill/>
                </a:ln>
                <a:effectLst/>
                <a:uLnTx/>
                <a:uFillTx/>
                <a:latin typeface="Arial"/>
                <a:ea typeface="MS PGothic" pitchFamily="34" charset="-128"/>
              </a:rPr>
              <a:t>What works to tackle inequalities by regulators, oversight, and supervisory bodies</a:t>
            </a:r>
            <a:r>
              <a:rPr kumimoji="0" lang="en-US" sz="1800" b="1" i="0" u="none" strike="noStrike" kern="0" cap="none" spc="0" normalizeH="0" baseline="0" noProof="0" dirty="0">
                <a:ln>
                  <a:noFill/>
                </a:ln>
                <a:effectLst/>
                <a:uLnTx/>
                <a:uFillTx/>
                <a:latin typeface="Arial"/>
                <a:ea typeface="MS PGothic" pitchFamily="34" charset="-128"/>
              </a:rPr>
              <a:t>: </a:t>
            </a:r>
            <a:endParaRPr lang="en-GB" sz="2800" b="1" dirty="0"/>
          </a:p>
        </p:txBody>
      </p:sp>
      <p:sp>
        <p:nvSpPr>
          <p:cNvPr id="3" name="Content Placeholder 2">
            <a:extLst>
              <a:ext uri="{FF2B5EF4-FFF2-40B4-BE49-F238E27FC236}">
                <a16:creationId xmlns:a16="http://schemas.microsoft.com/office/drawing/2014/main" id="{50531978-EAFC-FA76-B663-FD6F7652C49A}"/>
              </a:ext>
            </a:extLst>
          </p:cNvPr>
          <p:cNvSpPr>
            <a:spLocks noGrp="1"/>
          </p:cNvSpPr>
          <p:nvPr>
            <p:ph idx="1"/>
          </p:nvPr>
        </p:nvSpPr>
        <p:spPr>
          <a:xfrm>
            <a:off x="281763" y="1440712"/>
            <a:ext cx="4304480" cy="4658863"/>
          </a:xfrm>
        </p:spPr>
        <p:txBody>
          <a:bodyPr/>
          <a:lstStyle/>
          <a:p>
            <a:pPr marL="247650" lvl="1" indent="0">
              <a:buNone/>
            </a:pPr>
            <a:endParaRPr lang="en-GB" sz="1500" dirty="0"/>
          </a:p>
          <a:p>
            <a:pPr marL="247650" lvl="1" indent="0">
              <a:buNone/>
            </a:pPr>
            <a:r>
              <a:rPr lang="en-US" sz="1800" dirty="0">
                <a:hlinkClick r:id="rId3"/>
              </a:rPr>
              <a:t>A rapid review for the Care Quality Commission</a:t>
            </a:r>
            <a:endParaRPr lang="en-GB" sz="1800" dirty="0"/>
          </a:p>
          <a:p>
            <a:pPr marL="247650" lvl="1" indent="0">
              <a:buNone/>
            </a:pPr>
            <a:r>
              <a:rPr lang="en-GB" sz="1800" dirty="0"/>
              <a:t>SQW delivered an evidence review to explore how regulators, oversight and supervisory bodies (in other sectors and countries) tackle inequalities</a:t>
            </a:r>
          </a:p>
          <a:p>
            <a:pPr marL="247650" lvl="1" indent="0">
              <a:buNone/>
            </a:pPr>
            <a:endParaRPr lang="en-GB" sz="1800" dirty="0"/>
          </a:p>
          <a:p>
            <a:pPr marL="247650" lvl="1" indent="0">
              <a:buNone/>
            </a:pPr>
            <a:r>
              <a:rPr lang="en-GB" sz="1800" dirty="0"/>
              <a:t>The review involved:</a:t>
            </a:r>
          </a:p>
          <a:p>
            <a:pPr lvl="1">
              <a:buFont typeface="Arial" panose="020B0604020202020204" pitchFamily="34" charset="0"/>
              <a:buChar char="•"/>
            </a:pPr>
            <a:r>
              <a:rPr lang="en-GB" sz="1800" dirty="0"/>
              <a:t>A literature review: Kings Fund Library Service search and a call for evidence</a:t>
            </a:r>
          </a:p>
          <a:p>
            <a:pPr lvl="1">
              <a:buFont typeface="Arial" panose="020B0604020202020204" pitchFamily="34" charset="0"/>
              <a:buChar char="•"/>
            </a:pPr>
            <a:r>
              <a:rPr lang="en-GB" sz="1800" dirty="0"/>
              <a:t>Interviews: 12 regulators from other sectors and countries</a:t>
            </a:r>
          </a:p>
        </p:txBody>
      </p:sp>
      <p:pic>
        <p:nvPicPr>
          <p:cNvPr id="8" name="Graphic 7" descr="Lightbulb and gear with solid fill">
            <a:extLst>
              <a:ext uri="{FF2B5EF4-FFF2-40B4-BE49-F238E27FC236}">
                <a16:creationId xmlns:a16="http://schemas.microsoft.com/office/drawing/2014/main" id="{269738E9-FCB9-8503-DB96-DA0E8984C3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0152" y="4809626"/>
            <a:ext cx="685800" cy="685800"/>
          </a:xfrm>
          <a:prstGeom prst="rect">
            <a:avLst/>
          </a:prstGeom>
        </p:spPr>
      </p:pic>
      <p:pic>
        <p:nvPicPr>
          <p:cNvPr id="12" name="Graphic 11" descr="Scales of justice with solid fill">
            <a:extLst>
              <a:ext uri="{FF2B5EF4-FFF2-40B4-BE49-F238E27FC236}">
                <a16:creationId xmlns:a16="http://schemas.microsoft.com/office/drawing/2014/main" id="{2DAAEAAF-F299-FA9E-9238-F7BB130414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3052" y="2948568"/>
            <a:ext cx="685800" cy="685800"/>
          </a:xfrm>
          <a:prstGeom prst="rect">
            <a:avLst/>
          </a:prstGeom>
        </p:spPr>
      </p:pic>
      <p:graphicFrame>
        <p:nvGraphicFramePr>
          <p:cNvPr id="6" name="Diagram 5">
            <a:extLst>
              <a:ext uri="{FF2B5EF4-FFF2-40B4-BE49-F238E27FC236}">
                <a16:creationId xmlns:a16="http://schemas.microsoft.com/office/drawing/2014/main" id="{D3411E45-A636-8F62-2498-6E0CBF762EF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508552"/>
              </p:ext>
            </p:extLst>
          </p:nvPr>
        </p:nvGraphicFramePr>
        <p:xfrm>
          <a:off x="4440306" y="1798638"/>
          <a:ext cx="4143375" cy="40066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Graphic 9" descr="Thought bubble with solid fill">
            <a:extLst>
              <a:ext uri="{FF2B5EF4-FFF2-40B4-BE49-F238E27FC236}">
                <a16:creationId xmlns:a16="http://schemas.microsoft.com/office/drawing/2014/main" id="{587562AF-BBF4-D625-3F7D-1E8B6D17C7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86243" y="2059568"/>
            <a:ext cx="685800" cy="685800"/>
          </a:xfrm>
          <a:prstGeom prst="rect">
            <a:avLst/>
          </a:prstGeom>
        </p:spPr>
      </p:pic>
      <p:pic>
        <p:nvPicPr>
          <p:cNvPr id="13" name="Graphic 12" descr="Scales of justice with solid fill">
            <a:extLst>
              <a:ext uri="{FF2B5EF4-FFF2-40B4-BE49-F238E27FC236}">
                <a16:creationId xmlns:a16="http://schemas.microsoft.com/office/drawing/2014/main" id="{8EA9A0D9-AD07-CFFD-BA0D-D364CC6434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15364" y="2976492"/>
            <a:ext cx="684068" cy="684068"/>
          </a:xfrm>
          <a:prstGeom prst="rect">
            <a:avLst/>
          </a:prstGeom>
        </p:spPr>
      </p:pic>
      <p:pic>
        <p:nvPicPr>
          <p:cNvPr id="15" name="Graphic 14" descr="Route (Two Pins With A Path) with solid fill">
            <a:extLst>
              <a:ext uri="{FF2B5EF4-FFF2-40B4-BE49-F238E27FC236}">
                <a16:creationId xmlns:a16="http://schemas.microsoft.com/office/drawing/2014/main" id="{C8E77AA2-8B72-09E1-E2DB-6AFCC30556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5364" y="3940575"/>
            <a:ext cx="604149" cy="604149"/>
          </a:xfrm>
          <a:prstGeom prst="rect">
            <a:avLst/>
          </a:prstGeom>
        </p:spPr>
      </p:pic>
      <p:pic>
        <p:nvPicPr>
          <p:cNvPr id="17" name="Graphic 16" descr="Lights On with solid fill">
            <a:extLst>
              <a:ext uri="{FF2B5EF4-FFF2-40B4-BE49-F238E27FC236}">
                <a16:creationId xmlns:a16="http://schemas.microsoft.com/office/drawing/2014/main" id="{B8D4F51E-A781-4EBB-C270-E99BE25D6E6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86243" y="4850930"/>
            <a:ext cx="606323" cy="606323"/>
          </a:xfrm>
          <a:prstGeom prst="rect">
            <a:avLst/>
          </a:prstGeom>
        </p:spPr>
      </p:pic>
    </p:spTree>
    <p:extLst>
      <p:ext uri="{BB962C8B-B14F-4D97-AF65-F5344CB8AC3E}">
        <p14:creationId xmlns:p14="http://schemas.microsoft.com/office/powerpoint/2010/main" val="144532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D6D7F-AF75-1EBC-2BCD-4E10D3BF9618}"/>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2BF2BA21-A0B9-AE7A-FE59-859E11BE0C88}"/>
              </a:ext>
            </a:extLst>
          </p:cNvPr>
          <p:cNvSpPr>
            <a:spLocks noGrp="1"/>
          </p:cNvSpPr>
          <p:nvPr>
            <p:ph idx="1"/>
          </p:nvPr>
        </p:nvSpPr>
        <p:spPr>
          <a:xfrm>
            <a:off x="467833" y="797443"/>
            <a:ext cx="8218607" cy="3705446"/>
          </a:xfrm>
          <a:solidFill>
            <a:schemeClr val="accent5">
              <a:lumMod val="60000"/>
              <a:lumOff val="40000"/>
            </a:schemeClr>
          </a:solidFill>
        </p:spPr>
        <p:txBody>
          <a:bodyPr/>
          <a:lstStyle/>
          <a:p>
            <a:pPr algn="ctr"/>
            <a:endParaRPr lang="en-US" dirty="0"/>
          </a:p>
          <a:p>
            <a:r>
              <a:rPr lang="en-US" dirty="0">
                <a:solidFill>
                  <a:schemeClr val="bg1"/>
                </a:solidFill>
              </a:rPr>
              <a:t>“</a:t>
            </a:r>
            <a:r>
              <a:rPr lang="en-US" i="1" dirty="0">
                <a:solidFill>
                  <a:schemeClr val="bg1"/>
                </a:solidFill>
              </a:rPr>
              <a:t>Generally, the regulators who appear to have made the most progress towards embedding approaches have described addressing inequalities as ‘at the heart’ of what they do.”</a:t>
            </a:r>
            <a:endParaRPr lang="en-GB" i="1" dirty="0">
              <a:solidFill>
                <a:schemeClr val="bg1"/>
              </a:solidFill>
            </a:endParaRPr>
          </a:p>
        </p:txBody>
      </p:sp>
    </p:spTree>
    <p:extLst>
      <p:ext uri="{BB962C8B-B14F-4D97-AF65-F5344CB8AC3E}">
        <p14:creationId xmlns:p14="http://schemas.microsoft.com/office/powerpoint/2010/main" val="1446171868"/>
      </p:ext>
    </p:extLst>
  </p:cSld>
  <p:clrMapOvr>
    <a:masterClrMapping/>
  </p:clrMapOvr>
</p:sld>
</file>

<file path=ppt/theme/theme1.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0821 cqc presentation template.potx" id="{B9A8AECF-256F-4E2B-A890-A5436EB3A4D4}" vid="{11DEB4C4-2E1D-4B63-A592-B9167BDA0134}"/>
    </a:ext>
  </a:extLst>
</a:theme>
</file>

<file path=ppt/theme/theme3.xml><?xml version="1.0" encoding="utf-8"?>
<a:theme xmlns:a="http://schemas.openxmlformats.org/drawingml/2006/main" name="4_20205_CQC_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0"/>
          </a:schemeClr>
        </a:solidFill>
        <a:ln w="31750" cap="flat" cmpd="sng" algn="ctr">
          <a:solidFill>
            <a:srgbClr val="9966FF"/>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a7fe2f914f4611698fb346ed61bc0d77">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0024db838342c391238d6c48dc5438e6"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baa021-5903-44dc-9715-7623a2c9362a}"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d162527-c308-4a98-98b8-9e726c57dd8b">
      <UserInfo>
        <DisplayName>Flaws, Margaret</DisplayName>
        <AccountId>18</AccountId>
        <AccountType/>
      </UserInfo>
      <UserInfo>
        <DisplayName>Ivanova, Deborah</DisplayName>
        <AccountId>81</AccountId>
        <AccountType/>
      </UserInfo>
      <UserInfo>
        <DisplayName>Carpenter, Alison</DisplayName>
        <AccountId>1067</AccountId>
        <AccountType/>
      </UserInfo>
      <UserInfo>
        <DisplayName>Rendell, Charles</DisplayName>
        <AccountId>405</AccountId>
        <AccountType/>
      </UserInfo>
      <UserInfo>
        <DisplayName>Ketcher, Helen</DisplayName>
        <AccountId>860</AccountId>
        <AccountType/>
      </UserInfo>
      <UserInfo>
        <DisplayName>McInnes, Morag</DisplayName>
        <AccountId>38</AccountId>
        <AccountType/>
      </UserInfo>
      <UserInfo>
        <DisplayName>Morrell, Jill</DisplayName>
        <AccountId>609</AccountId>
        <AccountType/>
      </UserInfo>
      <UserInfo>
        <DisplayName>Acheson, Nigel</DisplayName>
        <AccountId>656</AccountId>
        <AccountType/>
      </UserInfo>
      <UserInfo>
        <DisplayName>Bickerstaffe, Sarah</DisplayName>
        <AccountId>428</AccountId>
        <AccountType/>
      </UserInfo>
      <UserInfo>
        <DisplayName>Banga, Sampana</DisplayName>
        <AccountId>916</AccountId>
        <AccountType/>
      </UserInfo>
      <UserInfo>
        <DisplayName>Molyneux, Michelle</DisplayName>
        <AccountId>1053</AccountId>
        <AccountType/>
      </UserInfo>
      <UserInfo>
        <DisplayName>Nuttall, Lara</DisplayName>
        <AccountId>420</AccountId>
        <AccountType/>
      </UserInfo>
      <UserInfo>
        <DisplayName>English, Laura</DisplayName>
        <AccountId>997</AccountId>
        <AccountType/>
      </UserInfo>
      <UserInfo>
        <DisplayName>Chowdhury, Nazneen</DisplayName>
        <AccountId>209</AccountId>
        <AccountType/>
      </UserInfo>
      <UserInfo>
        <DisplayName>Aris, Helyn</DisplayName>
        <AccountId>153</AccountId>
        <AccountType/>
      </UserInfo>
    </SharedWithUsers>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F5365B-69D6-47ED-9A2C-63F6AC353B7D}">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2AD9DD-C1DA-4DBE-9AF4-297B0154A322}">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c497441b-d3fe-4788-8629-aff52d38f515"/>
    <ds:schemaRef ds:uri="http://purl.org/dc/elements/1.1/"/>
    <ds:schemaRef ds:uri="http://schemas.microsoft.com/office/infopath/2007/PartnerControls"/>
    <ds:schemaRef ds:uri="http://schemas.openxmlformats.org/package/2006/metadata/core-properties"/>
    <ds:schemaRef ds:uri="1d162527-c308-4a98-98b8-9e726c57dd8b"/>
  </ds:schemaRefs>
</ds:datastoreItem>
</file>

<file path=customXml/itemProps3.xml><?xml version="1.0" encoding="utf-8"?>
<ds:datastoreItem xmlns:ds="http://schemas.openxmlformats.org/officeDocument/2006/customXml" ds:itemID="{875B3790-C330-4A56-8D13-5A0073575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2242</Words>
  <Application>Microsoft Office PowerPoint</Application>
  <PresentationFormat>On-screen Show (4:3)</PresentationFormat>
  <Paragraphs>238</Paragraphs>
  <Slides>22</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ＭＳ Ｐゴシック</vt:lpstr>
      <vt:lpstr>Aptos</vt:lpstr>
      <vt:lpstr>Arial</vt:lpstr>
      <vt:lpstr>Calibri</vt:lpstr>
      <vt:lpstr>Century Gothic</vt:lpstr>
      <vt:lpstr>Open Sans</vt:lpstr>
      <vt:lpstr>Wingdings</vt:lpstr>
      <vt:lpstr>Wingdings 2</vt:lpstr>
      <vt:lpstr>ヒラギノ角ゴ Pro W3</vt:lpstr>
      <vt:lpstr>1_20205_CQC_Template</vt:lpstr>
      <vt:lpstr>3_GDS style presentation template (letterbox version)</vt:lpstr>
      <vt:lpstr>4_20205_CQC_Template</vt:lpstr>
      <vt:lpstr>GDS style presentation template (letterbox version)</vt:lpstr>
      <vt:lpstr>Equity – CQCs approach on inequalities, Regulating health &amp; social care in England December 2024  Helyn Aris Equity and Rights Manager      </vt:lpstr>
      <vt:lpstr>SOURCE: (Lee, 2002)</vt:lpstr>
      <vt:lpstr>CQC’s role and purpose</vt:lpstr>
      <vt:lpstr>Our unique oversight of care</vt:lpstr>
      <vt:lpstr>Key drivers for change</vt:lpstr>
      <vt:lpstr>The Foundations of our equity and rights work </vt:lpstr>
      <vt:lpstr>We do have the powers?   </vt:lpstr>
      <vt:lpstr>The review: What works to tackle inequalities by regulators, oversight, and supervisory bodies: </vt:lpstr>
      <vt:lpstr>PowerPoint Presentation</vt:lpstr>
      <vt:lpstr>Necessary conditions required to implement approaches</vt:lpstr>
      <vt:lpstr>Our assessment framework</vt:lpstr>
      <vt:lpstr>Equity in access:  We ensure everyone can access care they need when they need it  Equity in experiences and outcomes: We actively seek out and listen to information about people most likely to experience inequality in care. We tailor the care in response.   Workforce equality, diversity and inclusion:  We value diversity in our workforce. We work towards an inclusive and fair culture by improving equality and equity for people who work for us.   </vt:lpstr>
      <vt:lpstr>Regulation in action: Maternity Review  </vt:lpstr>
      <vt:lpstr>Maternity report: Some background facts  </vt:lpstr>
      <vt:lpstr>What people told us </vt:lpstr>
      <vt:lpstr>Key equity findings </vt:lpstr>
      <vt:lpstr>Research evaluation of the programme: Learning Opportunities </vt:lpstr>
      <vt:lpstr>Top tips from the research of what works  </vt:lpstr>
      <vt:lpstr>Thank you for listening!  </vt:lpstr>
      <vt:lpstr>Appendix 1 Key implications for regulators </vt:lpstr>
      <vt:lpstr>Appendix 2 Key implications for regulators </vt:lpstr>
      <vt:lpstr>Appendix 3 Key implications for regulators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Scoping: Whorlton Hall Response Work</dc:title>
  <dc:creator>Kim Forrester</dc:creator>
  <cp:lastModifiedBy>Helyn Aris</cp:lastModifiedBy>
  <cp:revision>4</cp:revision>
  <dcterms:created xsi:type="dcterms:W3CDTF">2019-07-01T10:20:24Z</dcterms:created>
  <dcterms:modified xsi:type="dcterms:W3CDTF">2024-12-10T22:33:45Z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