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4"/>
    <p:sldMasterId id="2147483839" r:id="rId5"/>
    <p:sldMasterId id="2147483827" r:id="rId6"/>
    <p:sldMasterId id="2147483660" r:id="rId7"/>
  </p:sldMasterIdLst>
  <p:notesMasterIdLst>
    <p:notesMasterId r:id="rId17"/>
  </p:notesMasterIdLst>
  <p:handoutMasterIdLst>
    <p:handoutMasterId r:id="rId18"/>
  </p:handoutMasterIdLst>
  <p:sldIdLst>
    <p:sldId id="566" r:id="rId8"/>
    <p:sldId id="374" r:id="rId9"/>
    <p:sldId id="375" r:id="rId10"/>
    <p:sldId id="567" r:id="rId11"/>
    <p:sldId id="565" r:id="rId12"/>
    <p:sldId id="564" r:id="rId13"/>
    <p:sldId id="562" r:id="rId14"/>
    <p:sldId id="563" r:id="rId15"/>
    <p:sldId id="568" r:id="rId16"/>
  </p:sldIdLst>
  <p:sldSz cx="9144000" cy="5143500" type="screen16x9"/>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63AF0F-F7F1-A4DC-BD31-7AB4CCCAD517}" name="ROGER, Juliette (IGAS/DIRECTION)" initials="RJ(" userId="S::Juliette.ROGER@igas.gouv.fr::b2009f23-35e1-4cdb-9f75-a2cd8a614a1b" providerId="AD"/>
  <p188:author id="{3C853B36-2FB0-5054-72BC-5422A6B266B0}" name="PUYDEBOIS, Cédric (IGAS/DIRECTION)" initials="PC(" userId="S::cedric.puydebois@igas.gouv.fr::954a976e-c43e-4bd0-99ea-011ef7146bc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800"/>
    <a:srgbClr val="CCFFCC"/>
    <a:srgbClr val="000099"/>
    <a:srgbClr val="00FFCC"/>
    <a:srgbClr val="3E3A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57" autoAdjust="0"/>
  </p:normalViewPr>
  <p:slideViewPr>
    <p:cSldViewPr snapToGrid="0">
      <p:cViewPr varScale="1">
        <p:scale>
          <a:sx n="63" d="100"/>
          <a:sy n="63" d="100"/>
        </p:scale>
        <p:origin x="907" y="58"/>
      </p:cViewPr>
      <p:guideLst>
        <p:guide orient="horz" pos="1620"/>
        <p:guide orient="horz" pos="191"/>
        <p:guide orient="horz" pos="854"/>
        <p:guide orient="horz" pos="821"/>
        <p:guide orient="horz" pos="3049"/>
        <p:guide orient="horz" pos="3151"/>
        <p:guide pos="2880"/>
        <p:guide pos="476"/>
        <p:guide pos="5193"/>
        <p:guide pos="5465"/>
      </p:guideLst>
    </p:cSldViewPr>
  </p:slideViewPr>
  <p:outlineViewPr>
    <p:cViewPr>
      <p:scale>
        <a:sx n="33" d="100"/>
        <a:sy n="33" d="100"/>
      </p:scale>
      <p:origin x="0" y="-21584"/>
    </p:cViewPr>
  </p:outlineViewPr>
  <p:notesTextViewPr>
    <p:cViewPr>
      <p:scale>
        <a:sx n="1" d="1"/>
        <a:sy n="1" d="1"/>
      </p:scale>
      <p:origin x="0" y="0"/>
    </p:cViewPr>
  </p:notesTextViewPr>
  <p:sorterViewPr>
    <p:cViewPr varScale="1">
      <p:scale>
        <a:sx n="100" d="100"/>
        <a:sy n="100" d="100"/>
      </p:scale>
      <p:origin x="0" y="-5700"/>
    </p:cViewPr>
  </p:sorterViewPr>
  <p:notesViewPr>
    <p:cSldViewPr snapToGrid="0">
      <p:cViewPr varScale="1">
        <p:scale>
          <a:sx n="54" d="100"/>
          <a:sy n="54" d="100"/>
        </p:scale>
        <p:origin x="2644" y="6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23" Type="http://schemas.microsoft.com/office/2018/10/relationships/authors" Target="authors.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2CA0347-8AC1-4CB4-92F7-149DBA7741BE}" type="datetimeFigureOut">
              <a:rPr lang="fr-FR" smtClean="0"/>
              <a:t>23/05/2024</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97E685C-023E-4390-BA02-AD2B88495AB5}" type="slidenum">
              <a:rPr lang="fr-FR" smtClean="0"/>
              <a:t>‹N°›</a:t>
            </a:fld>
            <a:endParaRPr lang="fr-FR"/>
          </a:p>
        </p:txBody>
      </p:sp>
    </p:spTree>
    <p:extLst>
      <p:ext uri="{BB962C8B-B14F-4D97-AF65-F5344CB8AC3E}">
        <p14:creationId xmlns:p14="http://schemas.microsoft.com/office/powerpoint/2010/main" val="90325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23/05/2024</a:t>
            </a:fld>
            <a:endParaRPr lang="fr-FR"/>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"medicine, surgery, obstetrics" (MCO) field, including hospital at home (HAD), this financial incentive was subsequently extended to medical and rehabilitation care establishments (SMR) and recently to psychiatric </a:t>
            </a:r>
            <a:r>
              <a:rPr lang="en-US" sz="1200" dirty="0" err="1"/>
              <a:t>centres</a:t>
            </a:r>
            <a:endParaRPr lang="en-US" sz="1200"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2</a:t>
            </a:fld>
            <a:endParaRPr lang="fr-FR"/>
          </a:p>
        </p:txBody>
      </p:sp>
    </p:spTree>
    <p:extLst>
      <p:ext uri="{BB962C8B-B14F-4D97-AF65-F5344CB8AC3E}">
        <p14:creationId xmlns:p14="http://schemas.microsoft.com/office/powerpoint/2010/main" val="71804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t>
            </a:r>
            <a:r>
              <a:rPr lang="en-US" dirty="0" err="1"/>
              <a:t>Ifaq</a:t>
            </a:r>
            <a:r>
              <a:rPr lang="en-US" dirty="0"/>
              <a:t> system, as it is currently implemented, suffers from a number of limitations that make it unsuitable for the financial management of quality improvement levers or for a managerial approach to promoting quality</a:t>
            </a:r>
            <a:endParaRPr lang="fr-FR" dirty="0"/>
          </a:p>
          <a:p>
            <a:r>
              <a:rPr lang="en-US" dirty="0"/>
              <a:t>[107]	In addition to the lack of visibility for hospitals regarding the indicators against which they are assessed, the methods used to calculate the allocation appear to be particularly opaque to those involved. </a:t>
            </a:r>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4</a:t>
            </a:fld>
            <a:endParaRPr lang="fr-FR"/>
          </a:p>
        </p:txBody>
      </p:sp>
    </p:spTree>
    <p:extLst>
      <p:ext uri="{BB962C8B-B14F-4D97-AF65-F5344CB8AC3E}">
        <p14:creationId xmlns:p14="http://schemas.microsoft.com/office/powerpoint/2010/main" val="3248527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National </a:t>
            </a:r>
            <a:r>
              <a:rPr lang="fr-FR" dirty="0" err="1"/>
              <a:t>envelop</a:t>
            </a:r>
            <a:r>
              <a:rPr lang="fr-FR" dirty="0"/>
              <a:t>, 2/3 for transverse </a:t>
            </a:r>
            <a:r>
              <a:rPr lang="fr-FR" dirty="0" err="1"/>
              <a:t>indicators</a:t>
            </a:r>
            <a:r>
              <a:rPr lang="fr-FR" dirty="0"/>
              <a:t>, 1/3 for </a:t>
            </a:r>
            <a:r>
              <a:rPr lang="fr-FR" dirty="0" err="1"/>
              <a:t>outcome</a:t>
            </a:r>
            <a:r>
              <a:rPr lang="fr-FR" dirty="0"/>
              <a:t> </a:t>
            </a:r>
            <a:r>
              <a:rPr lang="fr-FR" dirty="0" err="1"/>
              <a:t>indicators</a:t>
            </a:r>
            <a:r>
              <a:rPr lang="fr-FR" dirty="0"/>
              <a:t> by </a:t>
            </a:r>
            <a:r>
              <a:rPr lang="fr-FR" dirty="0" err="1"/>
              <a:t>speciality</a:t>
            </a:r>
            <a:r>
              <a:rPr lang="fr-FR" dirty="0"/>
              <a:t> ou </a:t>
            </a:r>
            <a:r>
              <a:rPr lang="fr-FR" dirty="0" err="1"/>
              <a:t>pathology</a:t>
            </a:r>
            <a:r>
              <a:rPr lang="fr-FR" dirty="0"/>
              <a:t>. </a:t>
            </a:r>
            <a:r>
              <a:rPr lang="fr-FR" dirty="0" err="1"/>
              <a:t>Would</a:t>
            </a:r>
            <a:r>
              <a:rPr lang="fr-FR" dirty="0"/>
              <a:t> </a:t>
            </a:r>
            <a:r>
              <a:rPr lang="fr-FR" dirty="0" err="1"/>
              <a:t>cost</a:t>
            </a:r>
            <a:r>
              <a:rPr lang="fr-FR" dirty="0"/>
              <a:t> a total of 1bn€ </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8</a:t>
            </a:fld>
            <a:endParaRPr lang="fr-FR"/>
          </a:p>
        </p:txBody>
      </p:sp>
    </p:spTree>
    <p:extLst>
      <p:ext uri="{BB962C8B-B14F-4D97-AF65-F5344CB8AC3E}">
        <p14:creationId xmlns:p14="http://schemas.microsoft.com/office/powerpoint/2010/main" val="5695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2.xml"/><Relationship Id="rId5" Type="http://schemas.openxmlformats.org/officeDocument/2006/relationships/image" Target="../media/image6.jpeg"/><Relationship Id="rId4" Type="http://schemas.openxmlformats.org/officeDocument/2006/relationships/image" Target="../media/image4.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248679"/>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lvl1pPr>
              <a:defRPr>
                <a:solidFill>
                  <a:srgbClr val="000099"/>
                </a:solidFill>
              </a:defRPr>
            </a:lvl1pPr>
          </a:lstStyle>
          <a:p>
            <a:r>
              <a:rPr lang="fr-FR"/>
              <a:t>Titre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normAutofit/>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Tree>
    <p:extLst>
      <p:ext uri="{BB962C8B-B14F-4D97-AF65-F5344CB8AC3E}">
        <p14:creationId xmlns:p14="http://schemas.microsoft.com/office/powerpoint/2010/main" val="2724193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hasCustomPrompt="1"/>
          </p:nvPr>
        </p:nvSpPr>
        <p:spPr>
          <a:xfrm>
            <a:off x="1371600" y="2966628"/>
            <a:ext cx="6400800" cy="631236"/>
          </a:xfrm>
        </p:spPr>
        <p:txBody>
          <a:bodyPr>
            <a:normAutofit/>
          </a:bodyPr>
          <a:lstStyle>
            <a:lvl1pPr marL="0" indent="0" algn="ctr">
              <a:buNone/>
              <a:defRPr sz="1800" b="1" baseline="0">
                <a:solidFill>
                  <a:schemeClr val="tx2"/>
                </a:solidFill>
                <a:latin typeface="Century Gothic" panose="020B0502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a:t>Modifier le sous-titre de la présentation</a:t>
            </a:r>
          </a:p>
        </p:txBody>
      </p:sp>
      <p:sp>
        <p:nvSpPr>
          <p:cNvPr id="9" name="Parallélogramme 8"/>
          <p:cNvSpPr/>
          <p:nvPr userDrawn="1"/>
        </p:nvSpPr>
        <p:spPr>
          <a:xfrm rot="21414352">
            <a:off x="906629" y="1968152"/>
            <a:ext cx="7563668" cy="840510"/>
          </a:xfrm>
          <a:prstGeom prst="parallelogram">
            <a:avLst>
              <a:gd name="adj" fmla="val 5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5" name="Parallélogramme 4"/>
          <p:cNvSpPr/>
          <p:nvPr userDrawn="1"/>
        </p:nvSpPr>
        <p:spPr>
          <a:xfrm rot="21414352">
            <a:off x="564283" y="1562199"/>
            <a:ext cx="7563668" cy="840510"/>
          </a:xfrm>
          <a:prstGeom prst="parallelogram">
            <a:avLst>
              <a:gd name="adj" fmla="val 5207"/>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2" name="Titre 1"/>
          <p:cNvSpPr>
            <a:spLocks noGrp="1"/>
          </p:cNvSpPr>
          <p:nvPr>
            <p:ph type="ctrTitle" hasCustomPrompt="1"/>
          </p:nvPr>
        </p:nvSpPr>
        <p:spPr>
          <a:xfrm>
            <a:off x="683568" y="1577244"/>
            <a:ext cx="7772400" cy="1102519"/>
          </a:xfrm>
        </p:spPr>
        <p:txBody>
          <a:bodyPr>
            <a:normAutofit/>
          </a:bodyPr>
          <a:lstStyle>
            <a:lvl1pPr>
              <a:defRPr sz="3000" b="1">
                <a:solidFill>
                  <a:schemeClr val="bg1"/>
                </a:solidFill>
                <a:latin typeface="Century Gothic" panose="020B0502020202020204" pitchFamily="34" charset="0"/>
              </a:defRPr>
            </a:lvl1pPr>
          </a:lstStyle>
          <a:p>
            <a:r>
              <a:rPr lang="fr-FR"/>
              <a:t>Modifier le titre de la présentation</a:t>
            </a:r>
          </a:p>
        </p:txBody>
      </p:sp>
      <p:sp>
        <p:nvSpPr>
          <p:cNvPr id="11" name="Espace réservé du texte 6"/>
          <p:cNvSpPr>
            <a:spLocks noGrp="1"/>
          </p:cNvSpPr>
          <p:nvPr>
            <p:ph type="body" sz="quarter" idx="10" hasCustomPrompt="1"/>
          </p:nvPr>
        </p:nvSpPr>
        <p:spPr>
          <a:xfrm>
            <a:off x="3284379" y="3705987"/>
            <a:ext cx="2447866" cy="215913"/>
          </a:xfrm>
          <a:prstGeom prst="rect">
            <a:avLst/>
          </a:prstGeom>
          <a:noFill/>
        </p:spPr>
        <p:txBody>
          <a:bodyPr anchor="ctr">
            <a:noAutofit/>
          </a:bodyPr>
          <a:lstStyle>
            <a:lvl1pPr marL="0" indent="0" algn="ctr">
              <a:buNone/>
              <a:defRPr sz="675" b="1" baseline="0">
                <a:solidFill>
                  <a:schemeClr val="accent2"/>
                </a:solidFill>
                <a:latin typeface="Century Gothic" panose="020B0502020202020204" pitchFamily="34" charset="0"/>
              </a:defRPr>
            </a:lvl1pPr>
          </a:lstStyle>
          <a:p>
            <a:pPr lvl="0"/>
            <a:r>
              <a:rPr lang="fr-FR"/>
              <a:t>Date et/ou version du document</a:t>
            </a: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7439" y="180289"/>
            <a:ext cx="1054161" cy="772997"/>
          </a:xfrm>
          <a:prstGeom prst="rect">
            <a:avLst/>
          </a:prstGeom>
        </p:spPr>
      </p:pic>
      <p:pic>
        <p:nvPicPr>
          <p:cNvPr id="8" name="Imag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7650" y="3921900"/>
            <a:ext cx="1433146" cy="1071563"/>
          </a:xfrm>
          <a:prstGeom prst="rect">
            <a:avLst/>
          </a:prstGeom>
        </p:spPr>
      </p:pic>
    </p:spTree>
    <p:extLst>
      <p:ext uri="{BB962C8B-B14F-4D97-AF65-F5344CB8AC3E}">
        <p14:creationId xmlns:p14="http://schemas.microsoft.com/office/powerpoint/2010/main" val="3830904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apositive sous-partie">
    <p:spTree>
      <p:nvGrpSpPr>
        <p:cNvPr id="1" name=""/>
        <p:cNvGrpSpPr/>
        <p:nvPr/>
      </p:nvGrpSpPr>
      <p:grpSpPr>
        <a:xfrm>
          <a:off x="0" y="0"/>
          <a:ext cx="0" cy="0"/>
          <a:chOff x="0" y="0"/>
          <a:chExt cx="0" cy="0"/>
        </a:xfrm>
      </p:grpSpPr>
      <p:sp>
        <p:nvSpPr>
          <p:cNvPr id="10" name="Parallélogramme 9"/>
          <p:cNvSpPr/>
          <p:nvPr userDrawn="1"/>
        </p:nvSpPr>
        <p:spPr>
          <a:xfrm rot="21414352">
            <a:off x="2579532" y="2176777"/>
            <a:ext cx="5832757" cy="1215474"/>
          </a:xfrm>
          <a:prstGeom prst="parallelogram">
            <a:avLst>
              <a:gd name="adj" fmla="val 5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11" name="Parallélogramme 10"/>
          <p:cNvSpPr/>
          <p:nvPr userDrawn="1"/>
        </p:nvSpPr>
        <p:spPr>
          <a:xfrm rot="21414352">
            <a:off x="2237186" y="1770824"/>
            <a:ext cx="5832759" cy="1215474"/>
          </a:xfrm>
          <a:prstGeom prst="parallelogram">
            <a:avLst>
              <a:gd name="adj" fmla="val 5207"/>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4638958"/>
            <a:ext cx="1071882" cy="452200"/>
          </a:xfrm>
          <a:prstGeom prst="rect">
            <a:avLst/>
          </a:prstGeom>
        </p:spPr>
      </p:pic>
      <p:sp>
        <p:nvSpPr>
          <p:cNvPr id="2" name="Titre 1"/>
          <p:cNvSpPr>
            <a:spLocks noGrp="1"/>
          </p:cNvSpPr>
          <p:nvPr>
            <p:ph type="ctrTitle" hasCustomPrompt="1"/>
          </p:nvPr>
        </p:nvSpPr>
        <p:spPr>
          <a:xfrm>
            <a:off x="2627785" y="2000253"/>
            <a:ext cx="5383983" cy="1273540"/>
          </a:xfrm>
          <a:prstGeom prst="rect">
            <a:avLst/>
          </a:prstGeom>
        </p:spPr>
        <p:txBody>
          <a:bodyPr>
            <a:normAutofit/>
          </a:bodyPr>
          <a:lstStyle>
            <a:lvl1pPr algn="l">
              <a:defRPr sz="2400" b="1">
                <a:solidFill>
                  <a:schemeClr val="bg1"/>
                </a:solidFill>
                <a:latin typeface="Century Gothic" panose="020B0502020202020204" pitchFamily="34" charset="0"/>
                <a:cs typeface="Arial" panose="020B0604020202020204" pitchFamily="34" charset="0"/>
              </a:defRPr>
            </a:lvl1pPr>
          </a:lstStyle>
          <a:p>
            <a:r>
              <a:rPr lang="fr-FR"/>
              <a:t>Modifiez le titre de la</a:t>
            </a:r>
            <a:br>
              <a:rPr lang="fr-FR"/>
            </a:br>
            <a:r>
              <a:rPr lang="fr-FR"/>
              <a:t>sous-partie</a:t>
            </a:r>
          </a:p>
        </p:txBody>
      </p:sp>
      <p:sp>
        <p:nvSpPr>
          <p:cNvPr id="17" name="Espace réservé du numéro de diapositive 5"/>
          <p:cNvSpPr>
            <a:spLocks noGrp="1"/>
          </p:cNvSpPr>
          <p:nvPr>
            <p:ph type="sldNum" sz="quarter" idx="12"/>
          </p:nvPr>
        </p:nvSpPr>
        <p:spPr>
          <a:xfrm>
            <a:off x="4211961" y="4840003"/>
            <a:ext cx="880720" cy="216024"/>
          </a:xfrm>
        </p:spPr>
        <p:txBody>
          <a:bodyPr/>
          <a:lstStyle>
            <a:lvl1pPr algn="ctr">
              <a:defRPr b="1">
                <a:solidFill>
                  <a:schemeClr val="tx2"/>
                </a:solidFill>
                <a:latin typeface="Century Gothic" panose="020B0502020202020204" pitchFamily="34" charset="0"/>
              </a:defRPr>
            </a:lvl1pPr>
          </a:lstStyle>
          <a:p>
            <a:fld id="{9E8AAB0F-A394-4373-9DE1-03B650618ECE}" type="slidenum">
              <a:rPr lang="fr-FR" smtClean="0"/>
              <a:pPr/>
              <a:t>‹N°›</a:t>
            </a:fld>
            <a:endParaRPr lang="fr-FR"/>
          </a:p>
        </p:txBody>
      </p:sp>
      <p:grpSp>
        <p:nvGrpSpPr>
          <p:cNvPr id="25" name="Groupe 24"/>
          <p:cNvGrpSpPr/>
          <p:nvPr userDrawn="1"/>
        </p:nvGrpSpPr>
        <p:grpSpPr>
          <a:xfrm>
            <a:off x="5173134" y="4914253"/>
            <a:ext cx="2855250" cy="70865"/>
            <a:chOff x="5173134" y="6552336"/>
            <a:chExt cx="2855250" cy="94487"/>
          </a:xfrm>
        </p:grpSpPr>
        <p:sp>
          <p:nvSpPr>
            <p:cNvPr id="26" name="Rectangle à coins arrondis 25"/>
            <p:cNvSpPr/>
            <p:nvPr userDrawn="1"/>
          </p:nvSpPr>
          <p:spPr>
            <a:xfrm>
              <a:off x="5173977" y="6552336"/>
              <a:ext cx="2405107" cy="468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27" name="Rectangle à coins arrondis 26"/>
            <p:cNvSpPr/>
            <p:nvPr userDrawn="1"/>
          </p:nvSpPr>
          <p:spPr>
            <a:xfrm>
              <a:off x="5173977" y="6600726"/>
              <a:ext cx="2854407" cy="45719"/>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28" name="Rectangle 27"/>
            <p:cNvSpPr/>
            <p:nvPr userDrawn="1"/>
          </p:nvSpPr>
          <p:spPr>
            <a:xfrm>
              <a:off x="5173977" y="6552336"/>
              <a:ext cx="190111" cy="46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29" name="Rectangle 28"/>
            <p:cNvSpPr/>
            <p:nvPr userDrawn="1"/>
          </p:nvSpPr>
          <p:spPr>
            <a:xfrm>
              <a:off x="5173134" y="6600023"/>
              <a:ext cx="190111" cy="4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grpSp>
      <p:grpSp>
        <p:nvGrpSpPr>
          <p:cNvPr id="30" name="Groupe 29"/>
          <p:cNvGrpSpPr/>
          <p:nvPr userDrawn="1"/>
        </p:nvGrpSpPr>
        <p:grpSpPr>
          <a:xfrm>
            <a:off x="179513" y="4914086"/>
            <a:ext cx="3938647" cy="70865"/>
            <a:chOff x="179512" y="6552113"/>
            <a:chExt cx="3938647" cy="94487"/>
          </a:xfrm>
        </p:grpSpPr>
        <p:sp>
          <p:nvSpPr>
            <p:cNvPr id="31" name="Rectangle à coins arrondis 30"/>
            <p:cNvSpPr/>
            <p:nvPr userDrawn="1"/>
          </p:nvSpPr>
          <p:spPr>
            <a:xfrm>
              <a:off x="179512" y="6552336"/>
              <a:ext cx="3935273" cy="468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32" name="Rectangle à coins arrondis 31"/>
            <p:cNvSpPr/>
            <p:nvPr userDrawn="1"/>
          </p:nvSpPr>
          <p:spPr>
            <a:xfrm>
              <a:off x="1260378" y="6600726"/>
              <a:ext cx="2854407" cy="45719"/>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33" name="Rectangle 32"/>
            <p:cNvSpPr/>
            <p:nvPr userDrawn="1"/>
          </p:nvSpPr>
          <p:spPr>
            <a:xfrm>
              <a:off x="3925517" y="6552113"/>
              <a:ext cx="190111" cy="46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34" name="Rectangle 33"/>
            <p:cNvSpPr/>
            <p:nvPr userDrawn="1"/>
          </p:nvSpPr>
          <p:spPr>
            <a:xfrm>
              <a:off x="3928048" y="6599800"/>
              <a:ext cx="190111" cy="4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grpSp>
      <p:pic>
        <p:nvPicPr>
          <p:cNvPr id="3" name="Imag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95459" y="4406290"/>
            <a:ext cx="1060791" cy="737210"/>
          </a:xfrm>
          <a:prstGeom prst="rect">
            <a:avLst/>
          </a:prstGeom>
        </p:spPr>
      </p:pic>
    </p:spTree>
    <p:extLst>
      <p:ext uri="{BB962C8B-B14F-4D97-AF65-F5344CB8AC3E}">
        <p14:creationId xmlns:p14="http://schemas.microsoft.com/office/powerpoint/2010/main" val="2119071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nvPr>
        </p:nvGraphicFramePr>
        <p:xfrm>
          <a:off x="1589" y="1192"/>
          <a:ext cx="1587" cy="1190"/>
        </p:xfrm>
        <a:graphic>
          <a:graphicData uri="http://schemas.openxmlformats.org/presentationml/2006/ole">
            <mc:AlternateContent xmlns:mc="http://schemas.openxmlformats.org/markup-compatibility/2006">
              <mc:Choice xmlns:v="urn:schemas-microsoft-com:vml" Requires="v">
                <p:oleObj name="Diapositive think-cell" r:id="rId3" imgW="270" imgH="270" progId="TCLayout.ActiveDocument.1">
                  <p:embed/>
                </p:oleObj>
              </mc:Choice>
              <mc:Fallback>
                <p:oleObj name="Diapositive think-cell" r:id="rId3" imgW="270" imgH="270" progId="TCLayout.ActiveDocument.1">
                  <p:embed/>
                  <p:pic>
                    <p:nvPicPr>
                      <p:cNvPr id="7" name="Object 6" hidden="1"/>
                      <p:cNvPicPr/>
                      <p:nvPr/>
                    </p:nvPicPr>
                    <p:blipFill>
                      <a:blip r:embed="rId4"/>
                      <a:stretch>
                        <a:fillRect/>
                      </a:stretch>
                    </p:blipFill>
                    <p:spPr>
                      <a:xfrm>
                        <a:off x="1589" y="1192"/>
                        <a:ext cx="1587" cy="1190"/>
                      </a:xfrm>
                      <a:prstGeom prst="rect">
                        <a:avLst/>
                      </a:prstGeom>
                    </p:spPr>
                  </p:pic>
                </p:oleObj>
              </mc:Fallback>
            </mc:AlternateContent>
          </a:graphicData>
        </a:graphic>
      </p:graphicFrame>
      <p:sp>
        <p:nvSpPr>
          <p:cNvPr id="2" name="Titre 1"/>
          <p:cNvSpPr>
            <a:spLocks noGrp="1"/>
          </p:cNvSpPr>
          <p:nvPr>
            <p:ph type="title" hasCustomPrompt="1"/>
          </p:nvPr>
        </p:nvSpPr>
        <p:spPr>
          <a:xfrm>
            <a:off x="457200" y="205980"/>
            <a:ext cx="8229600" cy="799597"/>
          </a:xfrm>
        </p:spPr>
        <p:txBody>
          <a:bodyPr>
            <a:normAutofit/>
          </a:bodyPr>
          <a:lstStyle>
            <a:lvl1pPr algn="l">
              <a:defRPr sz="1800" b="1">
                <a:solidFill>
                  <a:schemeClr val="tx2"/>
                </a:solidFill>
                <a:latin typeface="Century Gothic" panose="020B0502020202020204" pitchFamily="34" charset="0"/>
              </a:defRPr>
            </a:lvl1pPr>
          </a:lstStyle>
          <a:p>
            <a:r>
              <a:rPr lang="fr-FR"/>
              <a:t>Modifier le titre de la slide</a:t>
            </a:r>
          </a:p>
        </p:txBody>
      </p:sp>
      <p:sp>
        <p:nvSpPr>
          <p:cNvPr id="3" name="Espace réservé du contenu 2"/>
          <p:cNvSpPr>
            <a:spLocks noGrp="1"/>
          </p:cNvSpPr>
          <p:nvPr>
            <p:ph idx="1" hasCustomPrompt="1"/>
          </p:nvPr>
        </p:nvSpPr>
        <p:spPr>
          <a:xfrm>
            <a:off x="457200" y="1200151"/>
            <a:ext cx="8229600" cy="3418757"/>
          </a:xfrm>
        </p:spPr>
        <p:txBody>
          <a:bodyPr>
            <a:normAutofit/>
          </a:bodyPr>
          <a:lstStyle>
            <a:lvl1pPr marL="0" indent="0" algn="l">
              <a:buNone/>
              <a:defRPr sz="1350" b="1">
                <a:solidFill>
                  <a:schemeClr val="accent2"/>
                </a:solidFill>
                <a:latin typeface="Century Gothic" panose="020B0502020202020204" pitchFamily="34" charset="0"/>
              </a:defRPr>
            </a:lvl1pPr>
            <a:lvl2pPr marL="350044" indent="-214313">
              <a:buFont typeface="Wingdings" panose="05000000000000000000" pitchFamily="2" charset="2"/>
              <a:buChar char="§"/>
              <a:defRPr sz="1350" b="1">
                <a:latin typeface="Century Gothic" panose="020B0502020202020204" pitchFamily="34" charset="0"/>
              </a:defRPr>
            </a:lvl2pPr>
            <a:lvl3pPr marL="135731" indent="0">
              <a:buNone/>
              <a:defRPr sz="1050">
                <a:latin typeface="Century Gothic" panose="020B0502020202020204" pitchFamily="34" charset="0"/>
              </a:defRPr>
            </a:lvl3pPr>
            <a:lvl4pPr marL="475060" indent="-171450">
              <a:defRPr sz="1200">
                <a:latin typeface="Century Gothic" panose="020B0502020202020204" pitchFamily="34" charset="0"/>
              </a:defRPr>
            </a:lvl4pPr>
            <a:lvl5pPr marL="675085" indent="-171450">
              <a:buFont typeface="Wingdings" panose="05000000000000000000" pitchFamily="2" charset="2"/>
              <a:buChar char="§"/>
              <a:defRPr sz="1050">
                <a:solidFill>
                  <a:schemeClr val="tx2"/>
                </a:solidFill>
                <a:latin typeface="Century Gothic" panose="020B0502020202020204" pitchFamily="34" charset="0"/>
              </a:defRPr>
            </a:lvl5pPr>
            <a:lvl6pPr marL="875110" indent="-132160">
              <a:defRPr sz="900">
                <a:solidFill>
                  <a:schemeClr val="tx2"/>
                </a:solidFill>
                <a:latin typeface="Century Gothic" panose="020B0502020202020204" pitchFamily="34" charset="0"/>
              </a:defRPr>
            </a:lvl6pPr>
          </a:lstStyle>
          <a:p>
            <a:pPr lvl="0"/>
            <a:r>
              <a:rPr lang="fr-FR"/>
              <a:t>Premier niveau</a:t>
            </a:r>
          </a:p>
          <a:p>
            <a:pPr lvl="1"/>
            <a:r>
              <a:rPr lang="fr-FR"/>
              <a:t>Deuxième niveau</a:t>
            </a:r>
          </a:p>
          <a:p>
            <a:pPr lvl="3"/>
            <a:r>
              <a:rPr lang="fr-FR"/>
              <a:t>Troisième niveau</a:t>
            </a:r>
          </a:p>
          <a:p>
            <a:pPr lvl="4"/>
            <a:r>
              <a:rPr lang="fr-FR"/>
              <a:t>Quatrième niveau</a:t>
            </a:r>
          </a:p>
          <a:p>
            <a:pPr lvl="5"/>
            <a:r>
              <a:rPr lang="fr-FR"/>
              <a:t>Cinquième niveau</a:t>
            </a:r>
          </a:p>
        </p:txBody>
      </p:sp>
      <p:sp>
        <p:nvSpPr>
          <p:cNvPr id="5" name="Espace réservé du pied de page 4"/>
          <p:cNvSpPr>
            <a:spLocks noGrp="1"/>
          </p:cNvSpPr>
          <p:nvPr>
            <p:ph type="ftr" sz="quarter" idx="11"/>
          </p:nvPr>
        </p:nvSpPr>
        <p:spPr>
          <a:xfrm>
            <a:off x="467544" y="4785997"/>
            <a:ext cx="2895600" cy="219838"/>
          </a:xfrm>
        </p:spPr>
        <p:txBody>
          <a:bodyPr/>
          <a:lstStyle>
            <a:lvl1pPr algn="l">
              <a:defRPr sz="750">
                <a:solidFill>
                  <a:schemeClr val="tx1">
                    <a:lumMod val="65000"/>
                    <a:lumOff val="35000"/>
                  </a:schemeClr>
                </a:solidFill>
                <a:latin typeface="Century Gothic" panose="020B0502020202020204" pitchFamily="34" charset="0"/>
              </a:defRPr>
            </a:lvl1pPr>
          </a:lstStyle>
          <a:p>
            <a:endParaRPr lang="fr-FR"/>
          </a:p>
        </p:txBody>
      </p:sp>
      <p:sp>
        <p:nvSpPr>
          <p:cNvPr id="10" name="Parallélogramme 9"/>
          <p:cNvSpPr/>
          <p:nvPr userDrawn="1"/>
        </p:nvSpPr>
        <p:spPr>
          <a:xfrm rot="21414352">
            <a:off x="4360329" y="4921559"/>
            <a:ext cx="405405" cy="179714"/>
          </a:xfrm>
          <a:prstGeom prst="parallelogram">
            <a:avLst>
              <a:gd name="adj" fmla="val 5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11" name="Parallélogramme 10"/>
          <p:cNvSpPr/>
          <p:nvPr userDrawn="1"/>
        </p:nvSpPr>
        <p:spPr>
          <a:xfrm rot="21414352">
            <a:off x="4218398" y="4859265"/>
            <a:ext cx="405405" cy="179714"/>
          </a:xfrm>
          <a:prstGeom prst="parallelogram">
            <a:avLst>
              <a:gd name="adj" fmla="val 5207"/>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6" name="Espace réservé du numéro de diapositive 5"/>
          <p:cNvSpPr>
            <a:spLocks noGrp="1"/>
          </p:cNvSpPr>
          <p:nvPr>
            <p:ph type="sldNum" sz="quarter" idx="12"/>
          </p:nvPr>
        </p:nvSpPr>
        <p:spPr>
          <a:xfrm>
            <a:off x="4211961" y="4926420"/>
            <a:ext cx="495906" cy="140776"/>
          </a:xfrm>
        </p:spPr>
        <p:txBody>
          <a:bodyPr/>
          <a:lstStyle>
            <a:lvl1pPr algn="ctr">
              <a:defRPr b="1">
                <a:solidFill>
                  <a:schemeClr val="bg1"/>
                </a:solidFill>
                <a:latin typeface="Century Gothic" panose="020B0502020202020204" pitchFamily="34" charset="0"/>
              </a:defRPr>
            </a:lvl1pPr>
          </a:lstStyle>
          <a:p>
            <a:fld id="{9E8AAB0F-A394-4373-9DE1-03B650618ECE}" type="slidenum">
              <a:rPr lang="fr-FR" smtClean="0"/>
              <a:pPr/>
              <a:t>‹N°›</a:t>
            </a:fld>
            <a:endParaRPr lang="fr-FR"/>
          </a:p>
        </p:txBody>
      </p:sp>
      <p:pic>
        <p:nvPicPr>
          <p:cNvPr id="4" name="Image 3"/>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94853" y="4383571"/>
            <a:ext cx="1016356" cy="759929"/>
          </a:xfrm>
          <a:prstGeom prst="rect">
            <a:avLst/>
          </a:prstGeom>
        </p:spPr>
      </p:pic>
    </p:spTree>
    <p:extLst>
      <p:ext uri="{BB962C8B-B14F-4D97-AF65-F5344CB8AC3E}">
        <p14:creationId xmlns:p14="http://schemas.microsoft.com/office/powerpoint/2010/main" val="1462025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323850" y="4797631"/>
            <a:ext cx="1170000" cy="345869"/>
          </a:xfrm>
          <a:prstGeom prst="rect">
            <a:avLst/>
          </a:prstGeom>
        </p:spPr>
        <p:txBody>
          <a:bodyPr vert="horz" lIns="0" tIns="0" rIns="0" bIns="0" rtlCol="0" anchor="ctr" anchorCtr="0">
            <a:noAutofit/>
          </a:bodyPr>
          <a:lstStyle>
            <a:lvl1pPr algn="l">
              <a:defRPr sz="750" b="1">
                <a:solidFill>
                  <a:schemeClr val="tx1"/>
                </a:solidFill>
              </a:defRPr>
            </a:lvl1pPr>
          </a:lstStyle>
          <a:p>
            <a:fld id="{6A4A60EE-9D13-3442-9796-E718C6343EC1}" type="datetime1">
              <a:rPr lang="fr-FR" cap="all" smtClean="0"/>
              <a:pPr/>
              <a:t>23/05/2024</a:t>
            </a:fld>
            <a:endParaRPr lang="fr-FR" cap="all"/>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248679"/>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Intitulé de la direction/service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Tree>
    <p:extLst>
      <p:ext uri="{BB962C8B-B14F-4D97-AF65-F5344CB8AC3E}">
        <p14:creationId xmlns:p14="http://schemas.microsoft.com/office/powerpoint/2010/main" val="2775745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8" name="Espace réservé du texte 7"/>
          <p:cNvSpPr>
            <a:spLocks noGrp="1"/>
          </p:cNvSpPr>
          <p:nvPr>
            <p:ph type="body" sz="quarter" idx="13" hasCustomPrompt="1"/>
          </p:nvPr>
        </p:nvSpPr>
        <p:spPr bwMode="gray">
          <a:xfrm>
            <a:off x="323528" y="1563638"/>
            <a:ext cx="2520000" cy="288032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Titre de la partie</a:t>
            </a:r>
          </a:p>
          <a:p>
            <a:pPr lvl="1"/>
            <a:r>
              <a:rPr lang="fr-FR"/>
              <a:t>Deuxième niveau</a:t>
            </a:r>
          </a:p>
        </p:txBody>
      </p:sp>
      <p:sp>
        <p:nvSpPr>
          <p:cNvPr id="9" name="Espace réservé du texte 7"/>
          <p:cNvSpPr>
            <a:spLocks noGrp="1"/>
          </p:cNvSpPr>
          <p:nvPr>
            <p:ph type="body" sz="quarter" idx="14" hasCustomPrompt="1"/>
          </p:nvPr>
        </p:nvSpPr>
        <p:spPr bwMode="gray">
          <a:xfrm>
            <a:off x="3312000"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Titre de la partie</a:t>
            </a:r>
          </a:p>
          <a:p>
            <a:pPr lvl="1"/>
            <a:r>
              <a:rPr lang="fr-FR"/>
              <a:t>Deuxième niveau</a:t>
            </a:r>
          </a:p>
        </p:txBody>
      </p:sp>
      <p:sp>
        <p:nvSpPr>
          <p:cNvPr id="10" name="Espace réservé du texte 7"/>
          <p:cNvSpPr>
            <a:spLocks noGrp="1"/>
          </p:cNvSpPr>
          <p:nvPr>
            <p:ph type="body" sz="quarter" idx="15" hasCustomPrompt="1"/>
          </p:nvPr>
        </p:nvSpPr>
        <p:spPr bwMode="gray">
          <a:xfrm>
            <a:off x="6263999"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a:t>Titre de la partie</a:t>
            </a:r>
          </a:p>
          <a:p>
            <a:pPr lvl="1"/>
            <a:r>
              <a:rPr lang="fr-FR"/>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251C71F6-E0A6-1740-B64F-38F332886BAF}" type="datetime1">
              <a:rPr lang="fr-FR" cap="all" smtClean="0"/>
              <a:pPr/>
              <a:t>23/05/2024</a:t>
            </a:fld>
            <a:endParaRPr lang="fr-FR" cap="all"/>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682801"/>
            <a:ext cx="8424863" cy="539991"/>
          </a:xfrm>
        </p:spPr>
        <p:txBody>
          <a:bodyPr/>
          <a:lstStyle/>
          <a:p>
            <a:r>
              <a:rPr lang="fr-FR"/>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Intitulé de la direction/service</a:t>
            </a:r>
          </a:p>
        </p:txBody>
      </p:sp>
    </p:spTree>
    <p:extLst>
      <p:ext uri="{BB962C8B-B14F-4D97-AF65-F5344CB8AC3E}">
        <p14:creationId xmlns:p14="http://schemas.microsoft.com/office/powerpoint/2010/main" val="240144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5E6183FC-BA60-7C49-ABF3-B50982741576}" type="datetime1">
              <a:rPr lang="fr-FR" cap="all" smtClean="0"/>
              <a:pPr/>
              <a:t>23/05/2024</a:t>
            </a:fld>
            <a:endParaRPr lang="fr-FR" cap="all"/>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Intitulé de la direction/service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682801"/>
            <a:ext cx="8424863" cy="539991"/>
          </a:xfrm>
        </p:spPr>
        <p:txBody>
          <a:bodyPr/>
          <a:lstStyle/>
          <a:p>
            <a:r>
              <a:rPr lang="fr-FR"/>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Tree>
    <p:extLst>
      <p:ext uri="{BB962C8B-B14F-4D97-AF65-F5344CB8AC3E}">
        <p14:creationId xmlns:p14="http://schemas.microsoft.com/office/powerpoint/2010/main" val="4262843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0597CDB5-73DC-8641-8CC1-FAD9379FD627}" type="datetime1">
              <a:rPr lang="fr-FR" cap="all" smtClean="0"/>
              <a:pPr/>
              <a:t>23/05/2024</a:t>
            </a:fld>
            <a:endParaRPr lang="fr-FR" cap="all"/>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Intitulé de la direction/service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a:t>Cliquez sur l'icône pour ajouter une image</a:t>
            </a:r>
          </a:p>
        </p:txBody>
      </p:sp>
    </p:spTree>
    <p:extLst>
      <p:ext uri="{BB962C8B-B14F-4D97-AF65-F5344CB8AC3E}">
        <p14:creationId xmlns:p14="http://schemas.microsoft.com/office/powerpoint/2010/main" val="44762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12" name="Espace réservé du texte 11"/>
          <p:cNvSpPr>
            <a:spLocks noGrp="1"/>
          </p:cNvSpPr>
          <p:nvPr>
            <p:ph type="body" sz="quarter" idx="14"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8E1290DD-BE4D-794B-919C-D565D1B9C67D}" type="datetime1">
              <a:rPr lang="fr-FR" cap="all" smtClean="0"/>
              <a:pPr/>
              <a:t>23/05/2024</a:t>
            </a:fld>
            <a:endParaRPr lang="fr-FR" cap="all"/>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Intitulé de la direction/service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323528" y="1707654"/>
            <a:ext cx="5761038" cy="2879725"/>
          </a:xfrm>
        </p:spPr>
        <p:txBody>
          <a:bodyPr/>
          <a:lstStyle/>
          <a:p>
            <a:r>
              <a:rPr lang="fr-FR"/>
              <a:t>Cliquez sur l'icône pour ajouter un graphique</a:t>
            </a:r>
          </a:p>
        </p:txBody>
      </p:sp>
    </p:spTree>
    <p:extLst>
      <p:ext uri="{BB962C8B-B14F-4D97-AF65-F5344CB8AC3E}">
        <p14:creationId xmlns:p14="http://schemas.microsoft.com/office/powerpoint/2010/main" val="27232252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323850" y="2139702"/>
            <a:ext cx="8424000" cy="2293224"/>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a:t>Titre</a:t>
            </a:r>
          </a:p>
          <a:p>
            <a:pPr lvl="1"/>
            <a:r>
              <a:rPr lang="fr-FR"/>
              <a:t>Sous-titre</a:t>
            </a:r>
          </a:p>
        </p:txBody>
      </p:sp>
      <p:cxnSp>
        <p:nvCxnSpPr>
          <p:cNvPr id="12" name="Connecteur droit 11"/>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D7698221-35EF-134F-B87A-568DECC70F29}" type="datetime1">
              <a:rPr lang="fr-FR" cap="all" smtClean="0"/>
              <a:pPr/>
              <a:t>23/05/2024</a:t>
            </a:fld>
            <a:endParaRPr lang="fr-FR" cap="all"/>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4067944" y="195486"/>
            <a:ext cx="4680769"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Intitulé de la direction/service</a:t>
            </a:r>
          </a:p>
        </p:txBody>
      </p:sp>
      <p:pic>
        <p:nvPicPr>
          <p:cNvPr id="9" name="Image 8" descr="cid:image002.png@01D63522.8B888AF0"/>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850" y="375486"/>
            <a:ext cx="2277110" cy="793750"/>
          </a:xfrm>
          <a:prstGeom prst="rect">
            <a:avLst/>
          </a:prstGeom>
          <a:noFill/>
          <a:ln>
            <a:noFill/>
          </a:ln>
        </p:spPr>
      </p:pic>
    </p:spTree>
    <p:extLst>
      <p:ext uri="{BB962C8B-B14F-4D97-AF65-F5344CB8AC3E}">
        <p14:creationId xmlns:p14="http://schemas.microsoft.com/office/powerpoint/2010/main" val="15473150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43958"/>
          </a:xfrm>
          <a:solidFill>
            <a:schemeClr val="tx2"/>
          </a:solidFill>
        </p:spPr>
        <p:txBody>
          <a:bodyPr tIns="1080000" anchor="ctr" anchorCtr="0"/>
          <a:lstStyle>
            <a:lvl1pPr algn="ctr">
              <a:defRPr cap="all" baseline="0">
                <a:solidFill>
                  <a:schemeClr val="bg1"/>
                </a:solidFill>
              </a:defRPr>
            </a:lvl1pPr>
          </a:lstStyle>
          <a:p>
            <a:r>
              <a:rPr lang="fr-FR"/>
              <a:t>Sélectionner l’icône pour insérer une image, </a:t>
            </a:r>
            <a:br>
              <a:rPr lang="fr-FR"/>
            </a:br>
            <a:r>
              <a:rPr lang="fr-FR"/>
              <a:t>puis disposer l’image en arrière plan </a:t>
            </a:r>
            <a:br>
              <a:rPr lang="fr-FR"/>
            </a:br>
            <a:r>
              <a:rPr lang="fr-FR"/>
              <a:t>(Sélectionner l’image avec le bouton droit de la souris / </a:t>
            </a:r>
            <a:br>
              <a:rPr lang="fr-FR"/>
            </a:br>
            <a:r>
              <a:rPr lang="fr-FR"/>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364285" y="4797631"/>
            <a:ext cx="1170000" cy="345869"/>
          </a:xfrm>
          <a:prstGeom prst="rect">
            <a:avLst/>
          </a:prstGeom>
        </p:spPr>
        <p:txBody>
          <a:bodyPr vert="horz" lIns="0" tIns="0" rIns="0" bIns="0" rtlCol="0" anchor="ctr" anchorCtr="0">
            <a:noAutofit/>
          </a:bodyPr>
          <a:lstStyle>
            <a:lvl1pPr algn="l">
              <a:defRPr sz="750" b="1">
                <a:solidFill>
                  <a:schemeClr val="bg1"/>
                </a:solidFill>
              </a:defRPr>
            </a:lvl1pPr>
          </a:lstStyle>
          <a:p>
            <a:fld id="{5F7325A3-5315-1B4B-A0D9-112471EB5837}" type="datetime1">
              <a:rPr lang="fr-FR" cap="all" smtClean="0"/>
              <a:pPr/>
              <a:t>23/05/2024</a:t>
            </a:fld>
            <a:endParaRPr lang="fr-FR" cap="all"/>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396000" indent="-396000">
              <a:buFont typeface="+mj-lt"/>
              <a:buAutoNum type="arabicPeriod"/>
              <a:defRPr sz="3250">
                <a:solidFill>
                  <a:schemeClr val="bg1"/>
                </a:solidFill>
              </a:defRPr>
            </a:lvl1pPr>
          </a:lstStyle>
          <a:p>
            <a:r>
              <a:rPr lang="fr-FR"/>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Intitulé de la direction/service</a:t>
            </a:r>
          </a:p>
        </p:txBody>
      </p:sp>
    </p:spTree>
    <p:extLst>
      <p:ext uri="{BB962C8B-B14F-4D97-AF65-F5344CB8AC3E}">
        <p14:creationId xmlns:p14="http://schemas.microsoft.com/office/powerpoint/2010/main" val="303696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8" name="Espace réservé du texte 7"/>
          <p:cNvSpPr>
            <a:spLocks noGrp="1"/>
          </p:cNvSpPr>
          <p:nvPr>
            <p:ph type="body" sz="quarter" idx="13" hasCustomPrompt="1"/>
          </p:nvPr>
        </p:nvSpPr>
        <p:spPr bwMode="gray">
          <a:xfrm>
            <a:off x="323527" y="1563638"/>
            <a:ext cx="8425185" cy="2880320"/>
          </a:xfrm>
        </p:spPr>
        <p:txBody>
          <a:bodyPr/>
          <a:lstStyle>
            <a:lvl1pPr marL="144000" indent="-144000">
              <a:spcBef>
                <a:spcPts val="400"/>
              </a:spcBef>
              <a:spcAft>
                <a:spcPts val="800"/>
              </a:spcAft>
              <a:buFont typeface="+mj-lt"/>
              <a:buAutoNum type="arabicPeriod"/>
              <a:defRPr b="1">
                <a:solidFill>
                  <a:srgbClr val="000099"/>
                </a:solidFill>
              </a:defRPr>
            </a:lvl1pPr>
            <a:lvl2pPr marL="324000" indent="-144000">
              <a:spcBef>
                <a:spcPts val="600"/>
              </a:spcBef>
              <a:spcAft>
                <a:spcPts val="800"/>
              </a:spcAft>
              <a:buFont typeface="+mj-lt"/>
              <a:buAutoNum type="alphaLcPeriod"/>
              <a:defRPr>
                <a:solidFill>
                  <a:schemeClr val="tx1">
                    <a:lumMod val="50000"/>
                    <a:lumOff val="50000"/>
                  </a:schemeClr>
                </a:solidFill>
              </a:defRPr>
            </a:lvl2pPr>
          </a:lstStyle>
          <a:p>
            <a:pPr lvl="0"/>
            <a:r>
              <a:rPr lang="fr-FR"/>
              <a:t>Titre de la partie</a:t>
            </a:r>
          </a:p>
          <a:p>
            <a:pPr lvl="1"/>
            <a:r>
              <a:rPr lang="fr-FR"/>
              <a:t>Deuxième niveau</a:t>
            </a:r>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682801"/>
            <a:ext cx="8424863" cy="539991"/>
          </a:xfrm>
        </p:spPr>
        <p:txBody>
          <a:bodyPr/>
          <a:lstStyle/>
          <a:p>
            <a:r>
              <a:rPr lang="fr-FR"/>
              <a:t>Sommaire</a:t>
            </a:r>
          </a:p>
        </p:txBody>
      </p:sp>
    </p:spTree>
    <p:extLst>
      <p:ext uri="{BB962C8B-B14F-4D97-AF65-F5344CB8AC3E}">
        <p14:creationId xmlns:p14="http://schemas.microsoft.com/office/powerpoint/2010/main" val="28881371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4EA19884-7A29-DC4E-9311-A62E54788E52}" type="datetime1">
              <a:rPr lang="fr-FR" smtClean="0"/>
              <a:t>23/05/2024</a:t>
            </a:fld>
            <a:endParaRPr lang="fr-F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a:t>Titre</a:t>
            </a:r>
          </a:p>
        </p:txBody>
      </p:sp>
      <p:pic>
        <p:nvPicPr>
          <p:cNvPr id="11" name="Image 10">
            <a:extLst>
              <a:ext uri="{FF2B5EF4-FFF2-40B4-BE49-F238E27FC236}">
                <a16:creationId xmlns:a16="http://schemas.microsoft.com/office/drawing/2014/main" id="{AA456506-B875-0447-AE4C-DB90090465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683568" y="3639313"/>
            <a:ext cx="1332296" cy="1332296"/>
          </a:xfrm>
          <a:prstGeom prst="rect">
            <a:avLst/>
          </a:prstGeom>
        </p:spPr>
      </p:pic>
    </p:spTree>
    <p:extLst>
      <p:ext uri="{BB962C8B-B14F-4D97-AF65-F5344CB8AC3E}">
        <p14:creationId xmlns:p14="http://schemas.microsoft.com/office/powerpoint/2010/main" val="1389347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pied de page 2"/>
          <p:cNvSpPr>
            <a:spLocks noGrp="1"/>
          </p:cNvSpPr>
          <p:nvPr>
            <p:ph type="ftr" sz="quarter" idx="10"/>
          </p:nvPr>
        </p:nvSpPr>
        <p:spPr/>
        <p:txBody>
          <a:bodyPr/>
          <a:lstStyle/>
          <a:p>
            <a:r>
              <a:rPr lang="fr-FR"/>
              <a:t>Intitulé de la direction/service</a:t>
            </a:r>
          </a:p>
        </p:txBody>
      </p:sp>
      <p:sp>
        <p:nvSpPr>
          <p:cNvPr id="4" name="Espace réservé du numéro de diapositive 3"/>
          <p:cNvSpPr>
            <a:spLocks noGrp="1"/>
          </p:cNvSpPr>
          <p:nvPr>
            <p:ph type="sldNum" sz="quarter" idx="11"/>
          </p:nvPr>
        </p:nvSpPr>
        <p:spPr/>
        <p:txBody>
          <a:bodyPr/>
          <a:lstStyle/>
          <a:p>
            <a:fld id="{733122C9-A0B9-462F-8757-0847AD287B63}" type="slidenum">
              <a:rPr lang="fr-FR" smtClean="0"/>
              <a:pPr/>
              <a:t>‹N°›</a:t>
            </a:fld>
            <a:endParaRPr lang="fr-FR"/>
          </a:p>
        </p:txBody>
      </p:sp>
      <p:sp>
        <p:nvSpPr>
          <p:cNvPr id="5" name="Espace réservé de la date 4"/>
          <p:cNvSpPr>
            <a:spLocks noGrp="1"/>
          </p:cNvSpPr>
          <p:nvPr>
            <p:ph type="dt" sz="half" idx="12"/>
          </p:nvPr>
        </p:nvSpPr>
        <p:spPr/>
        <p:txBody>
          <a:bodyPr/>
          <a:lstStyle/>
          <a:p>
            <a:fld id="{B858D49A-5A7A-574D-A0ED-52B5C1EFA876}" type="datetime1">
              <a:rPr lang="fr-FR" cap="all" smtClean="0"/>
              <a:pPr/>
              <a:t>23/05/2024</a:t>
            </a:fld>
            <a:endParaRPr lang="fr-FR" cap="all"/>
          </a:p>
        </p:txBody>
      </p:sp>
    </p:spTree>
    <p:extLst>
      <p:ext uri="{BB962C8B-B14F-4D97-AF65-F5344CB8AC3E}">
        <p14:creationId xmlns:p14="http://schemas.microsoft.com/office/powerpoint/2010/main" val="21095195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pied de page 2"/>
          <p:cNvSpPr>
            <a:spLocks noGrp="1"/>
          </p:cNvSpPr>
          <p:nvPr>
            <p:ph type="ftr" sz="quarter" idx="10"/>
          </p:nvPr>
        </p:nvSpPr>
        <p:spPr/>
        <p:txBody>
          <a:bodyPr/>
          <a:lstStyle/>
          <a:p>
            <a:r>
              <a:rPr lang="fr-FR"/>
              <a:t>Intitulé de la direction/service</a:t>
            </a:r>
          </a:p>
        </p:txBody>
      </p:sp>
      <p:sp>
        <p:nvSpPr>
          <p:cNvPr id="4" name="Espace réservé du numéro de diapositive 3"/>
          <p:cNvSpPr>
            <a:spLocks noGrp="1"/>
          </p:cNvSpPr>
          <p:nvPr>
            <p:ph type="sldNum" sz="quarter" idx="11"/>
          </p:nvPr>
        </p:nvSpPr>
        <p:spPr/>
        <p:txBody>
          <a:bodyPr/>
          <a:lstStyle/>
          <a:p>
            <a:fld id="{733122C9-A0B9-462F-8757-0847AD287B63}" type="slidenum">
              <a:rPr lang="fr-FR" smtClean="0"/>
              <a:pPr/>
              <a:t>‹N°›</a:t>
            </a:fld>
            <a:endParaRPr lang="fr-FR"/>
          </a:p>
        </p:txBody>
      </p:sp>
      <p:sp>
        <p:nvSpPr>
          <p:cNvPr id="5" name="Espace réservé de la date 4"/>
          <p:cNvSpPr>
            <a:spLocks noGrp="1"/>
          </p:cNvSpPr>
          <p:nvPr>
            <p:ph type="dt" sz="half" idx="12"/>
          </p:nvPr>
        </p:nvSpPr>
        <p:spPr/>
        <p:txBody>
          <a:bodyPr/>
          <a:lstStyle/>
          <a:p>
            <a:fld id="{B858D49A-5A7A-574D-A0ED-52B5C1EFA876}" type="datetime1">
              <a:rPr lang="fr-FR" cap="all" smtClean="0"/>
              <a:pPr/>
              <a:t>23/05/2024</a:t>
            </a:fld>
            <a:endParaRPr lang="fr-FR" cap="all"/>
          </a:p>
        </p:txBody>
      </p:sp>
    </p:spTree>
    <p:extLst>
      <p:ext uri="{BB962C8B-B14F-4D97-AF65-F5344CB8AC3E}">
        <p14:creationId xmlns:p14="http://schemas.microsoft.com/office/powerpoint/2010/main" val="1042802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9"/>
          <p:cNvSpPr>
            <a:spLocks noChangeShapeType="1"/>
          </p:cNvSpPr>
          <p:nvPr/>
        </p:nvSpPr>
        <p:spPr bwMode="auto">
          <a:xfrm>
            <a:off x="971551" y="4786313"/>
            <a:ext cx="7705725" cy="0"/>
          </a:xfrm>
          <a:prstGeom prst="line">
            <a:avLst/>
          </a:prstGeom>
          <a:noFill/>
          <a:ln w="9525">
            <a:solidFill>
              <a:srgbClr val="0000FF"/>
            </a:solidFill>
            <a:round/>
            <a:headEnd/>
            <a:tailEnd/>
          </a:ln>
        </p:spPr>
        <p:txBody>
          <a:bodyPr/>
          <a:lstStyle/>
          <a:p>
            <a:pPr>
              <a:defRPr/>
            </a:pPr>
            <a:endParaRPr lang="fr-FR" sz="1350"/>
          </a:p>
        </p:txBody>
      </p:sp>
      <p:sp>
        <p:nvSpPr>
          <p:cNvPr id="5" name="Rectangle 10"/>
          <p:cNvSpPr>
            <a:spLocks noChangeArrowheads="1"/>
          </p:cNvSpPr>
          <p:nvPr userDrawn="1"/>
        </p:nvSpPr>
        <p:spPr bwMode="auto">
          <a:xfrm>
            <a:off x="0" y="0"/>
            <a:ext cx="323850" cy="5143500"/>
          </a:xfrm>
          <a:prstGeom prst="rect">
            <a:avLst/>
          </a:prstGeom>
          <a:gradFill flip="none" rotWithShape="1">
            <a:gsLst>
              <a:gs pos="58000">
                <a:srgbClr val="FFC000">
                  <a:tint val="66000"/>
                  <a:satMod val="160000"/>
                </a:srgbClr>
              </a:gs>
              <a:gs pos="78000">
                <a:srgbClr val="FFC000">
                  <a:tint val="44500"/>
                  <a:satMod val="160000"/>
                </a:srgbClr>
              </a:gs>
              <a:gs pos="100000">
                <a:srgbClr val="FFC000">
                  <a:tint val="23500"/>
                  <a:satMod val="160000"/>
                </a:srgbClr>
              </a:gs>
            </a:gsLst>
            <a:path path="circle">
              <a:fillToRect r="100000" b="100000"/>
            </a:path>
            <a:tileRect l="-100000" t="-100000"/>
          </a:gradFill>
          <a:ln w="9525">
            <a:noFill/>
            <a:miter lim="800000"/>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fr-FR" altLang="fr-FR" sz="1350">
              <a:ln>
                <a:noFill/>
              </a:ln>
            </a:endParaRPr>
          </a:p>
        </p:txBody>
      </p:sp>
      <p:sp>
        <p:nvSpPr>
          <p:cNvPr id="3074" name="Rectangle 2"/>
          <p:cNvSpPr>
            <a:spLocks noGrp="1" noChangeArrowheads="1"/>
          </p:cNvSpPr>
          <p:nvPr>
            <p:ph type="ctrTitle"/>
          </p:nvPr>
        </p:nvSpPr>
        <p:spPr>
          <a:xfrm>
            <a:off x="685800" y="1597820"/>
            <a:ext cx="7772400" cy="1102519"/>
          </a:xfrm>
        </p:spPr>
        <p:txBody>
          <a:bodyPr/>
          <a:lstStyle>
            <a:lvl1pPr>
              <a:defRPr lang="fr-FR" altLang="fr-FR" sz="2400" b="1" baseline="0" noProof="0" dirty="0" smtClean="0">
                <a:solidFill>
                  <a:srgbClr val="E4931C"/>
                </a:solidFill>
                <a:latin typeface="Cambria" panose="02040503050406030204" pitchFamily="18" charset="0"/>
                <a:ea typeface="Cambria" panose="02040503050406030204" pitchFamily="18" charset="0"/>
                <a:cs typeface="+mj-cs"/>
              </a:defRPr>
            </a:lvl1pPr>
          </a:lstStyle>
          <a:p>
            <a:pPr lvl="0" algn="ctr" rtl="0" eaLnBrk="0" fontAlgn="base" hangingPunct="0">
              <a:spcBef>
                <a:spcPct val="0"/>
              </a:spcBef>
              <a:spcAft>
                <a:spcPct val="0"/>
              </a:spcAft>
            </a:pPr>
            <a:r>
              <a:rPr lang="fr-FR" altLang="fr-FR" noProof="0"/>
              <a:t>Modifiez le style du titre</a:t>
            </a:r>
          </a:p>
        </p:txBody>
      </p:sp>
      <p:sp>
        <p:nvSpPr>
          <p:cNvPr id="3075" name="Rectangle 3"/>
          <p:cNvSpPr>
            <a:spLocks noGrp="1" noChangeArrowheads="1"/>
          </p:cNvSpPr>
          <p:nvPr>
            <p:ph type="subTitle" idx="1"/>
          </p:nvPr>
        </p:nvSpPr>
        <p:spPr>
          <a:xfrm>
            <a:off x="1371600" y="2914650"/>
            <a:ext cx="6400800" cy="1314450"/>
          </a:xfrm>
        </p:spPr>
        <p:txBody>
          <a:bodyPr/>
          <a:lstStyle>
            <a:lvl1pPr marL="0" indent="0" algn="ctr">
              <a:buFontTx/>
              <a:buNone/>
              <a:defRPr>
                <a:latin typeface="Cambria" panose="02040503050406030204" pitchFamily="18" charset="0"/>
                <a:ea typeface="Cambria" panose="02040503050406030204" pitchFamily="18" charset="0"/>
              </a:defRPr>
            </a:lvl1pPr>
          </a:lstStyle>
          <a:p>
            <a:pPr lvl="0"/>
            <a:r>
              <a:rPr lang="fr-FR" altLang="fr-FR" noProof="0"/>
              <a:t>Modifiez le style des sous-titres du masque</a:t>
            </a:r>
          </a:p>
        </p:txBody>
      </p:sp>
      <p:sp>
        <p:nvSpPr>
          <p:cNvPr id="6" name="Rectangle 4"/>
          <p:cNvSpPr>
            <a:spLocks noGrp="1" noChangeArrowheads="1"/>
          </p:cNvSpPr>
          <p:nvPr>
            <p:ph type="dt" sz="half" idx="10"/>
          </p:nvPr>
        </p:nvSpPr>
        <p:spPr>
          <a:xfrm>
            <a:off x="971550" y="4894008"/>
            <a:ext cx="1619250" cy="147098"/>
          </a:xfrm>
          <a:prstGeom prst="rect">
            <a:avLst/>
          </a:prstGeom>
        </p:spPr>
        <p:txBody>
          <a:bodyPr/>
          <a:lstStyle>
            <a:lvl1pPr>
              <a:defRPr sz="788">
                <a:latin typeface="Cambria" panose="02040503050406030204" pitchFamily="18" charset="0"/>
              </a:defRPr>
            </a:lvl1pPr>
          </a:lstStyle>
          <a:p>
            <a:fld id="{6375592D-2D91-4068-9AFC-BF63697B6EBF}" type="datetime1">
              <a:rPr lang="fr-FR" smtClean="0"/>
              <a:pPr/>
              <a:t>23/05/2024</a:t>
            </a:fld>
            <a:endParaRPr lang="fr-FR"/>
          </a:p>
        </p:txBody>
      </p:sp>
      <p:sp>
        <p:nvSpPr>
          <p:cNvPr id="7" name="Rectangle 5"/>
          <p:cNvSpPr>
            <a:spLocks noGrp="1" noChangeArrowheads="1"/>
          </p:cNvSpPr>
          <p:nvPr>
            <p:ph type="ftr" sz="quarter" idx="11"/>
          </p:nvPr>
        </p:nvSpPr>
        <p:spPr>
          <a:xfrm>
            <a:off x="3124200" y="4894008"/>
            <a:ext cx="2895600" cy="147098"/>
          </a:xfrm>
        </p:spPr>
        <p:txBody>
          <a:bodyPr/>
          <a:lstStyle>
            <a:lvl1pPr algn="ctr">
              <a:defRPr sz="788"/>
            </a:lvl1pPr>
          </a:lstStyle>
          <a:p>
            <a:endParaRPr lang="fr-FR"/>
          </a:p>
        </p:txBody>
      </p:sp>
      <p:sp>
        <p:nvSpPr>
          <p:cNvPr id="8" name="Rectangle 6"/>
          <p:cNvSpPr>
            <a:spLocks noGrp="1" noChangeArrowheads="1"/>
          </p:cNvSpPr>
          <p:nvPr>
            <p:ph type="sldNum" sz="quarter" idx="12"/>
          </p:nvPr>
        </p:nvSpPr>
        <p:spPr>
          <a:xfrm>
            <a:off x="6876256" y="4786313"/>
            <a:ext cx="2133600" cy="248859"/>
          </a:xfrm>
        </p:spPr>
        <p:txBody>
          <a:bodyPr/>
          <a:lstStyle>
            <a:lvl1pPr>
              <a:defRPr sz="900" b="0">
                <a:solidFill>
                  <a:srgbClr val="000099"/>
                </a:solidFill>
              </a:defRPr>
            </a:lvl1pPr>
          </a:lstStyle>
          <a:p>
            <a:fld id="{1368BBCB-ECE8-4346-8CB2-CAE71A2BE81E}" type="slidenum">
              <a:rPr lang="fr-FR" smtClean="0"/>
              <a:pPr/>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5556" y="141480"/>
            <a:ext cx="1233893" cy="1113588"/>
          </a:xfrm>
          <a:prstGeom prst="rect">
            <a:avLst/>
          </a:prstGeom>
        </p:spPr>
      </p:pic>
      <p:pic>
        <p:nvPicPr>
          <p:cNvPr id="3" name="Imag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96336" y="183506"/>
            <a:ext cx="1242138" cy="1143072"/>
          </a:xfrm>
          <a:prstGeom prst="rect">
            <a:avLst/>
          </a:prstGeom>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872952" y="-71958"/>
            <a:ext cx="7992888" cy="756084"/>
          </a:xfrm>
        </p:spPr>
        <p:txBody>
          <a:bodyPr anchor="b"/>
          <a:lstStyle>
            <a:lvl1pPr algn="ctr" rtl="0" eaLnBrk="0" fontAlgn="base" hangingPunct="0">
              <a:spcBef>
                <a:spcPct val="0"/>
              </a:spcBef>
              <a:spcAft>
                <a:spcPct val="0"/>
              </a:spcAft>
              <a:defRPr lang="fr-FR" sz="2400" b="1" baseline="0" dirty="0">
                <a:solidFill>
                  <a:srgbClr val="E4931C"/>
                </a:solidFill>
                <a:latin typeface="Cambria" panose="02040503050406030204" pitchFamily="18" charset="0"/>
                <a:ea typeface="Cambria" panose="02040503050406030204" pitchFamily="18" charset="0"/>
                <a:cs typeface="+mj-cs"/>
              </a:defRPr>
            </a:lvl1pPr>
          </a:lstStyle>
          <a:p>
            <a:r>
              <a:rPr lang="fr-FR"/>
              <a:t>Modifiez le style du titre</a:t>
            </a:r>
          </a:p>
        </p:txBody>
      </p:sp>
      <p:sp>
        <p:nvSpPr>
          <p:cNvPr id="3" name="Espace réservé du contenu 2"/>
          <p:cNvSpPr>
            <a:spLocks noGrp="1"/>
          </p:cNvSpPr>
          <p:nvPr>
            <p:ph idx="1"/>
          </p:nvPr>
        </p:nvSpPr>
        <p:spPr>
          <a:xfrm>
            <a:off x="755577" y="1200150"/>
            <a:ext cx="7931224" cy="3423828"/>
          </a:xfrm>
        </p:spPr>
        <p:txBody>
          <a:bodyPr/>
          <a:lstStyle>
            <a:lvl1pPr marL="0" indent="0">
              <a:buNone/>
              <a:defRPr sz="1500" b="1">
                <a:latin typeface="Cambria" panose="02040503050406030204" pitchFamily="18" charset="0"/>
                <a:ea typeface="Cambria" panose="02040503050406030204" pitchFamily="18" charset="0"/>
              </a:defRPr>
            </a:lvl1pPr>
            <a:lvl2pPr marL="413147" indent="-214313">
              <a:buFont typeface="Arial" panose="020B0604020202020204" pitchFamily="34" charset="0"/>
              <a:buChar char="•"/>
              <a:defRPr>
                <a:latin typeface="Cambria" panose="02040503050406030204" pitchFamily="18" charset="0"/>
                <a:ea typeface="Cambria" panose="02040503050406030204" pitchFamily="18" charset="0"/>
              </a:defRPr>
            </a:lvl2pPr>
            <a:lvl3pPr marL="539354" indent="-133350" defTabSz="541735">
              <a:buFont typeface="Cambria" panose="02040503050406030204" pitchFamily="18" charset="0"/>
              <a:buChar char="‒"/>
              <a:defRPr>
                <a:latin typeface="Cambria" panose="02040503050406030204" pitchFamily="18" charset="0"/>
                <a:ea typeface="Cambria" panose="02040503050406030204" pitchFamily="18" charset="0"/>
              </a:defRPr>
            </a:lvl3pPr>
            <a:lvl4pPr marL="739379" indent="-134541">
              <a:buClr>
                <a:schemeClr val="accent6"/>
              </a:buClr>
              <a:buFont typeface="Cambria" panose="02040503050406030204" pitchFamily="18" charset="0"/>
              <a:buChar char="&gt;"/>
              <a:defRPr sz="1350">
                <a:latin typeface="Cambria" panose="02040503050406030204" pitchFamily="18" charset="0"/>
                <a:ea typeface="Cambria" panose="02040503050406030204" pitchFamily="18" charset="0"/>
              </a:defRPr>
            </a:lvl4pPr>
            <a:lvl5pPr marL="938213" indent="0">
              <a:buNone/>
              <a:defRPr sz="1050"/>
            </a:lvl5pPr>
          </a:lstStyle>
          <a:p>
            <a:pPr lvl="0"/>
            <a:r>
              <a:rPr lang="fr-FR"/>
              <a:t>Modifiez les styles du texte du masque</a:t>
            </a:r>
          </a:p>
          <a:p>
            <a:pPr lvl="1"/>
            <a:r>
              <a:rPr lang="fr-FR"/>
              <a:t>Deuxième niveau</a:t>
            </a:r>
          </a:p>
          <a:p>
            <a:pPr lvl="2"/>
            <a:r>
              <a:rPr lang="fr-FR"/>
              <a:t>Troisième niveau</a:t>
            </a:r>
          </a:p>
          <a:p>
            <a:pPr lvl="3"/>
            <a:r>
              <a:rPr lang="fr-FR"/>
              <a:t>Quatrième niveau</a:t>
            </a:r>
          </a:p>
        </p:txBody>
      </p:sp>
      <p:sp>
        <p:nvSpPr>
          <p:cNvPr id="5" name="Rectangle 5"/>
          <p:cNvSpPr>
            <a:spLocks noGrp="1" noChangeArrowheads="1"/>
          </p:cNvSpPr>
          <p:nvPr>
            <p:ph type="ftr" sz="quarter" idx="11"/>
          </p:nvPr>
        </p:nvSpPr>
        <p:spPr>
          <a:xfrm>
            <a:off x="3124200" y="4899943"/>
            <a:ext cx="2895600" cy="357188"/>
          </a:xfrm>
          <a:ln/>
        </p:spPr>
        <p:txBody>
          <a:bodyPr/>
          <a:lstStyle>
            <a:lvl1pPr>
              <a:defRPr sz="825">
                <a:latin typeface="Cambria" panose="02040503050406030204" pitchFamily="18" charset="0"/>
              </a:defRPr>
            </a:lvl1pPr>
          </a:lstStyle>
          <a:p>
            <a:endParaRPr lang="fr-FR"/>
          </a:p>
        </p:txBody>
      </p:sp>
      <p:sp>
        <p:nvSpPr>
          <p:cNvPr id="6" name="Rectangle 6"/>
          <p:cNvSpPr>
            <a:spLocks noGrp="1" noChangeArrowheads="1"/>
          </p:cNvSpPr>
          <p:nvPr>
            <p:ph type="sldNum" sz="quarter" idx="12"/>
          </p:nvPr>
        </p:nvSpPr>
        <p:spPr>
          <a:xfrm>
            <a:off x="6732240" y="4894008"/>
            <a:ext cx="2133600" cy="357188"/>
          </a:xfrm>
          <a:ln/>
        </p:spPr>
        <p:txBody>
          <a:bodyPr/>
          <a:lstStyle>
            <a:lvl1pPr>
              <a:defRPr sz="825">
                <a:latin typeface="Cambria" panose="02040503050406030204" pitchFamily="18" charset="0"/>
              </a:defRPr>
            </a:lvl1pPr>
          </a:lstStyle>
          <a:p>
            <a:fld id="{1368BBCB-ECE8-4346-8CB2-CAE71A2BE81E}" type="slidenum">
              <a:rPr lang="fr-FR" smtClean="0"/>
              <a:pPr/>
              <a:t>‹N°›</a:t>
            </a:fld>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atin typeface="Cambria" panose="02040503050406030204" pitchFamily="18" charset="0"/>
                <a:ea typeface="Cambria" panose="02040503050406030204" pitchFamily="18" charset="0"/>
              </a:defRPr>
            </a:lvl1pPr>
          </a:lstStyle>
          <a:p>
            <a:r>
              <a:rPr lang="fr-FR"/>
              <a:t>Modifiez le style du titre</a:t>
            </a:r>
          </a:p>
        </p:txBody>
      </p:sp>
      <p:sp>
        <p:nvSpPr>
          <p:cNvPr id="3" name="Espace réservé du contenu 2"/>
          <p:cNvSpPr>
            <a:spLocks noGrp="1"/>
          </p:cNvSpPr>
          <p:nvPr>
            <p:ph sz="half" idx="1"/>
          </p:nvPr>
        </p:nvSpPr>
        <p:spPr>
          <a:xfrm>
            <a:off x="827584" y="1200150"/>
            <a:ext cx="3668216" cy="3423828"/>
          </a:xfrm>
        </p:spPr>
        <p:txBody>
          <a:bodyPr/>
          <a:lstStyle>
            <a:lvl1pPr>
              <a:defRPr sz="1650">
                <a:latin typeface="Cambria" panose="02040503050406030204" pitchFamily="18" charset="0"/>
                <a:ea typeface="Cambria" panose="02040503050406030204" pitchFamily="18" charset="0"/>
              </a:defRPr>
            </a:lvl1pPr>
            <a:lvl2pPr>
              <a:defRPr sz="1800">
                <a:latin typeface="Cambria" panose="02040503050406030204" pitchFamily="18" charset="0"/>
                <a:ea typeface="Cambria" panose="02040503050406030204" pitchFamily="18" charset="0"/>
              </a:defRPr>
            </a:lvl2pPr>
            <a:lvl3pPr>
              <a:defRPr sz="1500">
                <a:latin typeface="Cambria" panose="02040503050406030204" pitchFamily="18" charset="0"/>
                <a:ea typeface="Cambria" panose="02040503050406030204" pitchFamily="18" charset="0"/>
              </a:defRPr>
            </a:lvl3pPr>
            <a:lvl4pPr>
              <a:defRPr sz="1350">
                <a:latin typeface="Cambria" panose="02040503050406030204" pitchFamily="18" charset="0"/>
                <a:ea typeface="Cambria" panose="02040503050406030204" pitchFamily="18" charset="0"/>
              </a:defRPr>
            </a:lvl4pPr>
            <a:lvl5pPr>
              <a:defRPr sz="1350"/>
            </a:lvl5pPr>
            <a:lvl6pPr>
              <a:defRPr sz="1350"/>
            </a:lvl6pPr>
            <a:lvl7pPr>
              <a:defRPr sz="1350"/>
            </a:lvl7pPr>
            <a:lvl8pPr>
              <a:defRPr sz="1350"/>
            </a:lvl8pPr>
            <a:lvl9pPr>
              <a:defRPr sz="1350"/>
            </a:lvl9pPr>
          </a:lstStyle>
          <a:p>
            <a:pPr lvl="0"/>
            <a:r>
              <a:rPr lang="fr-FR"/>
              <a:t>Modifiez les styles du texte du masque</a:t>
            </a:r>
          </a:p>
          <a:p>
            <a:pPr lvl="1"/>
            <a:r>
              <a:rPr lang="fr-FR"/>
              <a:t>Deuxième niveau</a:t>
            </a:r>
          </a:p>
          <a:p>
            <a:pPr lvl="2"/>
            <a:r>
              <a:rPr lang="fr-FR"/>
              <a:t>Troisième niveau</a:t>
            </a:r>
          </a:p>
          <a:p>
            <a:pPr lvl="3"/>
            <a:r>
              <a:rPr lang="fr-FR"/>
              <a:t>Quatrième niveau</a:t>
            </a:r>
          </a:p>
        </p:txBody>
      </p:sp>
      <p:sp>
        <p:nvSpPr>
          <p:cNvPr id="4" name="Espace réservé du contenu 3"/>
          <p:cNvSpPr>
            <a:spLocks noGrp="1"/>
          </p:cNvSpPr>
          <p:nvPr>
            <p:ph sz="half" idx="2"/>
          </p:nvPr>
        </p:nvSpPr>
        <p:spPr>
          <a:xfrm>
            <a:off x="4932040" y="1200150"/>
            <a:ext cx="3754760" cy="3423828"/>
          </a:xfrm>
        </p:spPr>
        <p:txBody>
          <a:bodyPr/>
          <a:lstStyle>
            <a:lvl1pPr>
              <a:defRPr sz="1650">
                <a:latin typeface="Cambria" panose="02040503050406030204" pitchFamily="18" charset="0"/>
                <a:ea typeface="Cambria" panose="02040503050406030204" pitchFamily="18" charset="0"/>
              </a:defRPr>
            </a:lvl1pPr>
            <a:lvl2pPr>
              <a:defRPr sz="1800">
                <a:latin typeface="Cambria" panose="02040503050406030204" pitchFamily="18" charset="0"/>
                <a:ea typeface="Cambria" panose="02040503050406030204" pitchFamily="18" charset="0"/>
              </a:defRPr>
            </a:lvl2pPr>
            <a:lvl3pPr>
              <a:defRPr sz="1500">
                <a:latin typeface="Cambria" panose="02040503050406030204" pitchFamily="18" charset="0"/>
                <a:ea typeface="Cambria" panose="02040503050406030204" pitchFamily="18" charset="0"/>
              </a:defRPr>
            </a:lvl3pPr>
            <a:lvl4pPr>
              <a:defRPr sz="1350">
                <a:latin typeface="Cambria" panose="02040503050406030204" pitchFamily="18" charset="0"/>
                <a:ea typeface="Cambria" panose="02040503050406030204" pitchFamily="18" charset="0"/>
              </a:defRPr>
            </a:lvl4pPr>
            <a:lvl5pPr>
              <a:defRPr sz="1350"/>
            </a:lvl5pPr>
            <a:lvl6pPr>
              <a:defRPr sz="1350"/>
            </a:lvl6pPr>
            <a:lvl7pPr>
              <a:defRPr sz="1350"/>
            </a:lvl7pPr>
            <a:lvl8pPr>
              <a:defRPr sz="1350"/>
            </a:lvl8pPr>
            <a:lvl9pPr>
              <a:defRPr sz="1350"/>
            </a:lvl9pPr>
          </a:lstStyle>
          <a:p>
            <a:pPr lvl="0"/>
            <a:r>
              <a:rPr lang="fr-FR"/>
              <a:t>Modifiez les styles du texte du masque</a:t>
            </a:r>
          </a:p>
          <a:p>
            <a:pPr lvl="1"/>
            <a:r>
              <a:rPr lang="fr-FR"/>
              <a:t>Deuxième niveau</a:t>
            </a:r>
          </a:p>
          <a:p>
            <a:pPr lvl="2"/>
            <a:r>
              <a:rPr lang="fr-FR"/>
              <a:t>Troisième niveau</a:t>
            </a:r>
          </a:p>
          <a:p>
            <a:pPr lvl="3"/>
            <a:r>
              <a:rPr lang="fr-FR"/>
              <a:t>Quatrième niveau</a:t>
            </a:r>
          </a:p>
        </p:txBody>
      </p:sp>
      <p:sp>
        <p:nvSpPr>
          <p:cNvPr id="5" name="Espace réservé de la date 4"/>
          <p:cNvSpPr>
            <a:spLocks noGrp="1" noChangeArrowheads="1"/>
          </p:cNvSpPr>
          <p:nvPr>
            <p:ph type="dt" sz="half" idx="10"/>
          </p:nvPr>
        </p:nvSpPr>
        <p:spPr>
          <a:xfrm>
            <a:off x="1475656" y="4840002"/>
            <a:ext cx="1115144" cy="201104"/>
          </a:xfrm>
          <a:prstGeom prst="rect">
            <a:avLst/>
          </a:prstGeom>
          <a:ln/>
        </p:spPr>
        <p:txBody>
          <a:bodyPr/>
          <a:lstStyle>
            <a:lvl1pPr>
              <a:defRPr sz="788">
                <a:latin typeface="Cambria" panose="02040503050406030204" pitchFamily="18" charset="0"/>
              </a:defRPr>
            </a:lvl1pPr>
          </a:lstStyle>
          <a:p>
            <a:fld id="{A549F66A-4EDA-4D5D-A39E-987776737AF5}" type="datetime1">
              <a:rPr lang="fr-FR" smtClean="0"/>
              <a:pPr/>
              <a:t>23/05/2024</a:t>
            </a:fld>
            <a:endParaRPr lang="fr-FR"/>
          </a:p>
        </p:txBody>
      </p:sp>
      <p:sp>
        <p:nvSpPr>
          <p:cNvPr id="6" name="Rectangle 5"/>
          <p:cNvSpPr>
            <a:spLocks noGrp="1" noChangeArrowheads="1"/>
          </p:cNvSpPr>
          <p:nvPr>
            <p:ph type="ftr" sz="quarter" idx="11"/>
          </p:nvPr>
        </p:nvSpPr>
        <p:spPr>
          <a:xfrm>
            <a:off x="3124200" y="4840002"/>
            <a:ext cx="2895600" cy="201104"/>
          </a:xfrm>
          <a:ln/>
        </p:spPr>
        <p:txBody>
          <a:bodyPr/>
          <a:lstStyle>
            <a:lvl1pPr>
              <a:defRPr/>
            </a:lvl1pPr>
          </a:lstStyle>
          <a:p>
            <a:endParaRPr lang="fr-FR"/>
          </a:p>
        </p:txBody>
      </p:sp>
      <p:sp>
        <p:nvSpPr>
          <p:cNvPr id="7" name="Rectangle 6"/>
          <p:cNvSpPr>
            <a:spLocks noGrp="1" noChangeArrowheads="1"/>
          </p:cNvSpPr>
          <p:nvPr>
            <p:ph type="sldNum" sz="quarter" idx="12"/>
          </p:nvPr>
        </p:nvSpPr>
        <p:spPr>
          <a:ln/>
        </p:spPr>
        <p:txBody>
          <a:bodyPr/>
          <a:lstStyle>
            <a:lvl1pPr>
              <a:defRPr/>
            </a:lvl1pPr>
          </a:lstStyle>
          <a:p>
            <a:fld id="{1368BBCB-ECE8-4346-8CB2-CAE71A2BE81E}" type="slidenum">
              <a:rPr lang="fr-FR" smtClean="0"/>
              <a:t>‹N°›</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83568" y="2031691"/>
            <a:ext cx="7772400" cy="1021556"/>
          </a:xfrm>
        </p:spPr>
        <p:txBody>
          <a:bodyPr anchor="t"/>
          <a:lstStyle>
            <a:lvl1pPr algn="l">
              <a:defRPr sz="3000" b="1" cap="none" baseline="0">
                <a:latin typeface="Cambria" panose="02040503050406030204" pitchFamily="18" charset="0"/>
                <a:ea typeface="Cambria" panose="02040503050406030204" pitchFamily="18" charset="0"/>
              </a:defRPr>
            </a:lvl1pPr>
          </a:lstStyle>
          <a:p>
            <a:r>
              <a:rPr lang="fr-FR"/>
              <a:t>Modifiez le style du titre</a:t>
            </a:r>
          </a:p>
        </p:txBody>
      </p:sp>
      <p:sp>
        <p:nvSpPr>
          <p:cNvPr id="3" name="Espace réservé du texte 2"/>
          <p:cNvSpPr>
            <a:spLocks noGrp="1"/>
          </p:cNvSpPr>
          <p:nvPr>
            <p:ph type="body" idx="1"/>
          </p:nvPr>
        </p:nvSpPr>
        <p:spPr>
          <a:xfrm>
            <a:off x="683568" y="3057805"/>
            <a:ext cx="7772400" cy="432048"/>
          </a:xfrm>
        </p:spPr>
        <p:txBody>
          <a:bodyPr anchor="b"/>
          <a:lstStyle>
            <a:lvl1pPr marL="0" indent="0" algn="l">
              <a:buNone/>
              <a:defRPr sz="1500">
                <a:latin typeface="Cambria" panose="02040503050406030204" pitchFamily="18" charset="0"/>
                <a:ea typeface="Cambria" panose="02040503050406030204" pitchFamily="18" charset="0"/>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fr-FR"/>
              <a:t>Modifiez les styles du texte du masque</a:t>
            </a:r>
          </a:p>
        </p:txBody>
      </p:sp>
      <p:sp>
        <p:nvSpPr>
          <p:cNvPr id="4" name="Rectangle 4"/>
          <p:cNvSpPr>
            <a:spLocks noGrp="1" noChangeArrowheads="1"/>
          </p:cNvSpPr>
          <p:nvPr>
            <p:ph type="dt" sz="half" idx="10"/>
          </p:nvPr>
        </p:nvSpPr>
        <p:spPr>
          <a:xfrm>
            <a:off x="1331640" y="4840002"/>
            <a:ext cx="1259160" cy="201104"/>
          </a:xfrm>
          <a:prstGeom prst="rect">
            <a:avLst/>
          </a:prstGeom>
          <a:ln/>
        </p:spPr>
        <p:txBody>
          <a:bodyPr/>
          <a:lstStyle>
            <a:lvl1pPr>
              <a:defRPr sz="788">
                <a:latin typeface="Cambria" panose="02040503050406030204" pitchFamily="18" charset="0"/>
              </a:defRPr>
            </a:lvl1pPr>
          </a:lstStyle>
          <a:p>
            <a:fld id="{7CCC1F87-2040-46C6-8F64-C821713ACED3}" type="datetime1">
              <a:rPr lang="fr-FR" smtClean="0"/>
              <a:pPr/>
              <a:t>23/05/2024</a:t>
            </a:fld>
            <a:endParaRPr lang="fr-FR"/>
          </a:p>
        </p:txBody>
      </p:sp>
      <p:sp>
        <p:nvSpPr>
          <p:cNvPr id="5" name="Rectangle 5"/>
          <p:cNvSpPr>
            <a:spLocks noGrp="1" noChangeArrowheads="1"/>
          </p:cNvSpPr>
          <p:nvPr>
            <p:ph type="ftr" sz="quarter" idx="11"/>
          </p:nvPr>
        </p:nvSpPr>
        <p:spPr>
          <a:xfrm>
            <a:off x="3124200" y="4840002"/>
            <a:ext cx="2895600" cy="201104"/>
          </a:xfrm>
          <a:ln/>
        </p:spPr>
        <p:txBody>
          <a:bodyPr/>
          <a:lstStyle>
            <a:lvl1pPr>
              <a:defRPr/>
            </a:lvl1pPr>
          </a:lstStyle>
          <a:p>
            <a:endParaRPr lang="fr-FR"/>
          </a:p>
        </p:txBody>
      </p:sp>
      <p:sp>
        <p:nvSpPr>
          <p:cNvPr id="6" name="Rectangle 6"/>
          <p:cNvSpPr>
            <a:spLocks noGrp="1" noChangeArrowheads="1"/>
          </p:cNvSpPr>
          <p:nvPr>
            <p:ph type="sldNum" sz="quarter" idx="12"/>
          </p:nvPr>
        </p:nvSpPr>
        <p:spPr>
          <a:xfrm>
            <a:off x="6732240" y="4894008"/>
            <a:ext cx="2133600" cy="141164"/>
          </a:xfrm>
          <a:ln/>
        </p:spPr>
        <p:txBody>
          <a:bodyPr/>
          <a:lstStyle>
            <a:lvl1pPr>
              <a:defRPr/>
            </a:lvl1pPr>
          </a:lstStyle>
          <a:p>
            <a:fld id="{1368BBCB-ECE8-4346-8CB2-CAE71A2BE81E}"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682801"/>
            <a:ext cx="8424863" cy="539991"/>
          </a:xfrm>
        </p:spPr>
        <p:txBody>
          <a:bodyPr/>
          <a:lstStyle/>
          <a:p>
            <a:r>
              <a:rPr lang="fr-FR"/>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Tree>
    <p:extLst>
      <p:ext uri="{BB962C8B-B14F-4D97-AF65-F5344CB8AC3E}">
        <p14:creationId xmlns:p14="http://schemas.microsoft.com/office/powerpoint/2010/main" val="69134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a:t>Titre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a:t>Cliquez sur l'icône pour ajouter une image</a:t>
            </a:r>
          </a:p>
        </p:txBody>
      </p:sp>
    </p:spTree>
    <p:extLst>
      <p:ext uri="{BB962C8B-B14F-4D97-AF65-F5344CB8AC3E}">
        <p14:creationId xmlns:p14="http://schemas.microsoft.com/office/powerpoint/2010/main" val="207718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a:p>
        </p:txBody>
      </p:sp>
      <p:sp>
        <p:nvSpPr>
          <p:cNvPr id="12" name="Espace réservé du texte 11"/>
          <p:cNvSpPr>
            <a:spLocks noGrp="1"/>
          </p:cNvSpPr>
          <p:nvPr>
            <p:ph type="body" sz="quarter" idx="14"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a:t>Sous-titre</a:t>
            </a:r>
          </a:p>
          <a:p>
            <a:pPr lvl="0"/>
            <a:endParaRPr lang="fr-FR"/>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a:t>Titre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323528" y="1707654"/>
            <a:ext cx="5761038" cy="2879725"/>
          </a:xfrm>
        </p:spPr>
        <p:txBody>
          <a:bodyPr/>
          <a:lstStyle/>
          <a:p>
            <a:r>
              <a:rPr lang="fr-FR"/>
              <a:t>Cliquez sur l'icône pour ajouter un graphique</a:t>
            </a:r>
          </a:p>
        </p:txBody>
      </p:sp>
    </p:spTree>
    <p:extLst>
      <p:ext uri="{BB962C8B-B14F-4D97-AF65-F5344CB8AC3E}">
        <p14:creationId xmlns:p14="http://schemas.microsoft.com/office/powerpoint/2010/main" val="204411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pic>
        <p:nvPicPr>
          <p:cNvPr id="10" name="Image 9">
            <a:extLst>
              <a:ext uri="{FF2B5EF4-FFF2-40B4-BE49-F238E27FC236}">
                <a16:creationId xmlns:a16="http://schemas.microsoft.com/office/drawing/2014/main" id="{829DF172-12F0-D244-8F51-E16DC05073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323850" y="264516"/>
            <a:ext cx="1440000" cy="1440000"/>
          </a:xfrm>
          <a:prstGeom prst="rect">
            <a:avLst/>
          </a:prstGeom>
        </p:spPr>
      </p:pic>
      <p:sp>
        <p:nvSpPr>
          <p:cNvPr id="11" name="Espace réservé du texte 10"/>
          <p:cNvSpPr>
            <a:spLocks noGrp="1"/>
          </p:cNvSpPr>
          <p:nvPr>
            <p:ph type="body" sz="quarter" idx="13" hasCustomPrompt="1"/>
          </p:nvPr>
        </p:nvSpPr>
        <p:spPr bwMode="gray">
          <a:xfrm>
            <a:off x="323850" y="2139702"/>
            <a:ext cx="8424000" cy="2293224"/>
          </a:xfrm>
        </p:spPr>
        <p:txBody>
          <a:bodyPr/>
          <a:lstStyle>
            <a:lvl1pPr>
              <a:lnSpc>
                <a:spcPct val="90000"/>
              </a:lnSpc>
              <a:spcAft>
                <a:spcPts val="0"/>
              </a:spcAft>
              <a:defRPr sz="3250" b="1" cap="all" baseline="0">
                <a:solidFill>
                  <a:srgbClr val="000099"/>
                </a:solidFill>
              </a:defRPr>
            </a:lvl1pPr>
            <a:lvl2pPr marL="92075" indent="0">
              <a:spcBef>
                <a:spcPts val="500"/>
              </a:spcBef>
              <a:spcAft>
                <a:spcPts val="0"/>
              </a:spcAft>
              <a:buNone/>
              <a:tabLst/>
              <a:defRPr sz="1850">
                <a:solidFill>
                  <a:schemeClr val="tx1">
                    <a:lumMod val="50000"/>
                    <a:lumOff val="50000"/>
                  </a:schemeClr>
                </a:solidFill>
              </a:defRPr>
            </a:lvl2pPr>
          </a:lstStyle>
          <a:p>
            <a:pPr lvl="0"/>
            <a:r>
              <a:rPr lang="fr-FR"/>
              <a:t>Titre</a:t>
            </a:r>
          </a:p>
          <a:p>
            <a:pPr lvl="1"/>
            <a:r>
              <a:rPr lang="fr-FR"/>
              <a:t>Sous-titre</a:t>
            </a:r>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a:p>
        </p:txBody>
      </p:sp>
      <p:pic>
        <p:nvPicPr>
          <p:cNvPr id="15" name="Image 14">
            <a:extLst>
              <a:ext uri="{FF2B5EF4-FFF2-40B4-BE49-F238E27FC236}">
                <a16:creationId xmlns:a16="http://schemas.microsoft.com/office/drawing/2014/main" id="{0B5534E2-19C3-C848-AD92-C2BA62CED4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7884368" y="485709"/>
            <a:ext cx="957600" cy="957600"/>
          </a:xfrm>
          <a:prstGeom prst="rect">
            <a:avLst/>
          </a:prstGeom>
        </p:spPr>
      </p:pic>
    </p:spTree>
    <p:extLst>
      <p:ext uri="{BB962C8B-B14F-4D97-AF65-F5344CB8AC3E}">
        <p14:creationId xmlns:p14="http://schemas.microsoft.com/office/powerpoint/2010/main" val="27858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43958"/>
          </a:xfrm>
          <a:solidFill>
            <a:schemeClr val="tx2"/>
          </a:solidFill>
        </p:spPr>
        <p:txBody>
          <a:bodyPr tIns="1080000" anchor="ctr" anchorCtr="0"/>
          <a:lstStyle>
            <a:lvl1pPr algn="ctr">
              <a:defRPr cap="all" baseline="0">
                <a:solidFill>
                  <a:schemeClr val="bg1"/>
                </a:solidFill>
              </a:defRPr>
            </a:lvl1pPr>
          </a:lstStyle>
          <a:p>
            <a:r>
              <a:rPr lang="fr-FR"/>
              <a:t>Sélectionner l’icône pour insérer une image, </a:t>
            </a:r>
            <a:br>
              <a:rPr lang="fr-FR"/>
            </a:br>
            <a:r>
              <a:rPr lang="fr-FR"/>
              <a:t>puis disposer l’image en arrière plan </a:t>
            </a:r>
            <a:br>
              <a:rPr lang="fr-FR"/>
            </a:br>
            <a:r>
              <a:rPr lang="fr-FR"/>
              <a:t>(Sélectionner l’image avec le bouton droit de la souris / </a:t>
            </a:r>
            <a:br>
              <a:rPr lang="fr-FR"/>
            </a:br>
            <a:r>
              <a:rPr lang="fr-FR"/>
              <a:t>Mettre à l’arrière plan)</a:t>
            </a:r>
          </a:p>
        </p:txBody>
      </p:sp>
      <p:sp>
        <p:nvSpPr>
          <p:cNvPr id="2" name="Titre 1"/>
          <p:cNvSpPr>
            <a:spLocks noGrp="1"/>
          </p:cNvSpPr>
          <p:nvPr>
            <p:ph type="title" hasCustomPrompt="1"/>
          </p:nvPr>
        </p:nvSpPr>
        <p:spPr bwMode="gray">
          <a:xfrm>
            <a:off x="359999" y="65294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noFill/>
          </a:ln>
        </p:spPr>
        <p:txBody>
          <a:bodyPr lIns="0" bIns="360000" anchor="ctr" anchorCtr="0"/>
          <a:lstStyle>
            <a:lvl1pPr marL="396000" indent="-396000">
              <a:buFont typeface="+mj-lt"/>
              <a:buAutoNum type="arabicPeriod"/>
              <a:defRPr sz="3250">
                <a:solidFill>
                  <a:schemeClr val="bg1"/>
                </a:solidFill>
              </a:defRPr>
            </a:lvl1pPr>
          </a:lstStyle>
          <a:p>
            <a:r>
              <a:rPr lang="fr-FR"/>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a:p>
        </p:txBody>
      </p:sp>
    </p:spTree>
    <p:extLst>
      <p:ext uri="{BB962C8B-B14F-4D97-AF65-F5344CB8AC3E}">
        <p14:creationId xmlns:p14="http://schemas.microsoft.com/office/powerpoint/2010/main" val="107654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4EA19884-7A29-DC4E-9311-A62E54788E52}" type="datetime1">
              <a:rPr lang="fr-FR" smtClean="0"/>
              <a:t>23/05/2024</a:t>
            </a:fld>
            <a:endParaRPr lang="fr-F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a:t>Titre</a:t>
            </a:r>
          </a:p>
        </p:txBody>
      </p:sp>
      <p:pic>
        <p:nvPicPr>
          <p:cNvPr id="11" name="Image 10">
            <a:extLst>
              <a:ext uri="{FF2B5EF4-FFF2-40B4-BE49-F238E27FC236}">
                <a16:creationId xmlns:a16="http://schemas.microsoft.com/office/drawing/2014/main" id="{AA456506-B875-0447-AE4C-DB90090465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115616" y="1383318"/>
            <a:ext cx="2592288" cy="2592288"/>
          </a:xfrm>
          <a:prstGeom prst="rect">
            <a:avLst/>
          </a:prstGeom>
        </p:spPr>
      </p:pic>
      <p:pic>
        <p:nvPicPr>
          <p:cNvPr id="2" name="Imag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68144" y="1802052"/>
            <a:ext cx="1754820" cy="1754820"/>
          </a:xfrm>
          <a:prstGeom prst="rect">
            <a:avLst/>
          </a:prstGeom>
        </p:spPr>
      </p:pic>
    </p:spTree>
    <p:extLst>
      <p:ext uri="{BB962C8B-B14F-4D97-AF65-F5344CB8AC3E}">
        <p14:creationId xmlns:p14="http://schemas.microsoft.com/office/powerpoint/2010/main" val="2127407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6CEDA5-3E39-6375-A7C9-EB38510724A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407D51E-FB4A-5357-5589-0630B292C9ED}"/>
              </a:ext>
            </a:extLst>
          </p:cNvPr>
          <p:cNvSpPr>
            <a:spLocks noGrp="1"/>
          </p:cNvSpPr>
          <p:nvPr>
            <p:ph type="dt" sz="half" idx="10"/>
          </p:nvPr>
        </p:nvSpPr>
        <p:spPr/>
        <p:txBody>
          <a:bodyPr/>
          <a:lstStyle/>
          <a:p>
            <a:fld id="{39A40EE6-54DE-4742-A266-4C8EBD0D31B3}" type="datetimeFigureOut">
              <a:rPr lang="fr-FR" smtClean="0"/>
              <a:t>23/05/2024</a:t>
            </a:fld>
            <a:endParaRPr lang="fr-FR"/>
          </a:p>
        </p:txBody>
      </p:sp>
      <p:sp>
        <p:nvSpPr>
          <p:cNvPr id="4" name="Espace réservé du pied de page 3">
            <a:extLst>
              <a:ext uri="{FF2B5EF4-FFF2-40B4-BE49-F238E27FC236}">
                <a16:creationId xmlns:a16="http://schemas.microsoft.com/office/drawing/2014/main" id="{5C93C1ED-EE50-A334-8E75-BE7C9090FF9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873A54C-E0BB-AE57-7C56-FDC19799BF63}"/>
              </a:ext>
            </a:extLst>
          </p:cNvPr>
          <p:cNvSpPr>
            <a:spLocks noGrp="1"/>
          </p:cNvSpPr>
          <p:nvPr>
            <p:ph type="sldNum" sz="quarter" idx="12"/>
          </p:nvPr>
        </p:nvSpPr>
        <p:spPr/>
        <p:txBody>
          <a:bodyPr/>
          <a:lstStyle/>
          <a:p>
            <a:fld id="{EAE86514-4929-49C0-B040-6FA3CD8DDE8F}" type="slidenum">
              <a:rPr lang="fr-FR" smtClean="0"/>
              <a:t>‹N°›</a:t>
            </a:fld>
            <a:endParaRPr lang="fr-FR"/>
          </a:p>
        </p:txBody>
      </p:sp>
    </p:spTree>
    <p:extLst>
      <p:ext uri="{BB962C8B-B14F-4D97-AF65-F5344CB8AC3E}">
        <p14:creationId xmlns:p14="http://schemas.microsoft.com/office/powerpoint/2010/main" val="2852449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4.emf"/><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oleObject" Target="../embeddings/oleObject1.bin"/><Relationship Id="rId5" Type="http://schemas.openxmlformats.org/officeDocument/2006/relationships/tags" Target="../tags/tag1.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8.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image" Target="../media/image9.jpeg"/><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rmAutofit/>
          </a:bodyPr>
          <a:lstStyle/>
          <a:p>
            <a:pPr lvl="0"/>
            <a:r>
              <a:rPr lang="fr-FR" noProof="0"/>
              <a:t>Texte de niveau 1</a:t>
            </a:r>
          </a:p>
          <a:p>
            <a:pPr lvl="1"/>
            <a:r>
              <a:rPr lang="fr-FR" noProof="0"/>
              <a:t>Texte de niveau 2</a:t>
            </a:r>
          </a:p>
          <a:p>
            <a:pPr lvl="2"/>
            <a:r>
              <a:rPr lang="fr-FR" noProof="0"/>
              <a:t>Texte de niveau 3</a:t>
            </a:r>
          </a:p>
          <a:p>
            <a:pPr lvl="3"/>
            <a:r>
              <a:rPr lang="fr-FR" noProof="0"/>
              <a:t>Texte de niveau 4</a:t>
            </a:r>
          </a:p>
          <a:p>
            <a:pPr lvl="4"/>
            <a:r>
              <a:rPr lang="fr-FR" noProof="0"/>
              <a:t>Texte de niveau 5</a:t>
            </a:r>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a:p>
        </p:txBody>
      </p: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682801"/>
            <a:ext cx="8424863" cy="539991"/>
          </a:xfrm>
          <a:prstGeom prst="rect">
            <a:avLst/>
          </a:prstGeom>
        </p:spPr>
        <p:txBody>
          <a:bodyPr vert="horz" lIns="91440" tIns="45720" rIns="91440" bIns="45720" rtlCol="0" anchor="ctr">
            <a:normAutofit/>
          </a:bodyPr>
          <a:lstStyle/>
          <a:p>
            <a:r>
              <a:rPr lang="fr-FR"/>
              <a:t>Titre </a:t>
            </a:r>
          </a:p>
        </p:txBody>
      </p:sp>
      <p:pic>
        <p:nvPicPr>
          <p:cNvPr id="14" name="Image 13">
            <a:extLst>
              <a:ext uri="{FF2B5EF4-FFF2-40B4-BE49-F238E27FC236}">
                <a16:creationId xmlns:a16="http://schemas.microsoft.com/office/drawing/2014/main" id="{5C7551C4-641A-D343-AA7E-79AE4711BFA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bwMode="gray">
          <a:xfrm>
            <a:off x="8385412" y="197939"/>
            <a:ext cx="361341" cy="361341"/>
          </a:xfrm>
          <a:prstGeom prst="rect">
            <a:avLst/>
          </a:prstGeom>
        </p:spPr>
      </p:pic>
      <p:pic>
        <p:nvPicPr>
          <p:cNvPr id="15" name="Image 14">
            <a:extLst>
              <a:ext uri="{FF2B5EF4-FFF2-40B4-BE49-F238E27FC236}">
                <a16:creationId xmlns:a16="http://schemas.microsoft.com/office/drawing/2014/main" id="{4921EE98-A0EA-AE49-A902-478042AA6CF9}"/>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bwMode="gray">
          <a:xfrm>
            <a:off x="288000" y="108000"/>
            <a:ext cx="540000" cy="540000"/>
          </a:xfrm>
          <a:prstGeom prst="rect">
            <a:avLst/>
          </a:prstGeom>
        </p:spPr>
      </p:pic>
    </p:spTree>
    <p:extLst>
      <p:ext uri="{BB962C8B-B14F-4D97-AF65-F5344CB8AC3E}">
        <p14:creationId xmlns:p14="http://schemas.microsoft.com/office/powerpoint/2010/main" val="358592806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38" r:id="rId9"/>
  </p:sldLayoutIdLst>
  <p:hf hdr="0"/>
  <p:txStyles>
    <p:titleStyle>
      <a:lvl1pPr marL="14288" indent="0" algn="l" defTabSz="914400" rtl="0" eaLnBrk="1" latinLnBrk="0" hangingPunct="1">
        <a:lnSpc>
          <a:spcPct val="90000"/>
        </a:lnSpc>
        <a:spcBef>
          <a:spcPct val="0"/>
        </a:spcBef>
        <a:buNone/>
        <a:tabLst/>
        <a:defRPr sz="2500" b="1" kern="1200">
          <a:solidFill>
            <a:srgbClr val="000099"/>
          </a:solidFill>
          <a:latin typeface="Marianne" panose="02000000000000000000" pitchFamily="2" charset="0"/>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arianne" panose="02000000000000000000" pitchFamily="2" charset="0"/>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5"/>
            </p:custDataLst>
          </p:nvPr>
        </p:nvGraphicFramePr>
        <p:xfrm>
          <a:off x="1589" y="1192"/>
          <a:ext cx="1587" cy="1190"/>
        </p:xfrm>
        <a:graphic>
          <a:graphicData uri="http://schemas.openxmlformats.org/presentationml/2006/ole">
            <mc:AlternateContent xmlns:mc="http://schemas.openxmlformats.org/markup-compatibility/2006">
              <mc:Choice xmlns:v="urn:schemas-microsoft-com:vml" Requires="v">
                <p:oleObj name="Diapositive think-cell" r:id="rId6" imgW="270" imgH="270" progId="TCLayout.ActiveDocument.1">
                  <p:embed/>
                </p:oleObj>
              </mc:Choice>
              <mc:Fallback>
                <p:oleObj name="Diapositive think-cell" r:id="rId6" imgW="270" imgH="270" progId="TCLayout.ActiveDocument.1">
                  <p:embed/>
                  <p:pic>
                    <p:nvPicPr>
                      <p:cNvPr id="8" name="Object 7" hidden="1"/>
                      <p:cNvPicPr/>
                      <p:nvPr/>
                    </p:nvPicPr>
                    <p:blipFill>
                      <a:blip r:embed="rId7"/>
                      <a:stretch>
                        <a:fillRect/>
                      </a:stretch>
                    </p:blipFill>
                    <p:spPr>
                      <a:xfrm>
                        <a:off x="1589" y="1192"/>
                        <a:ext cx="1587" cy="1190"/>
                      </a:xfrm>
                      <a:prstGeom prst="rect">
                        <a:avLst/>
                      </a:prstGeom>
                    </p:spPr>
                  </p:pic>
                </p:oleObj>
              </mc:Fallback>
            </mc:AlternateContent>
          </a:graphicData>
        </a:graphic>
      </p:graphicFrame>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E8AAB0F-A394-4373-9DE1-03B650618ECE}" type="slidenum">
              <a:rPr lang="fr-FR" smtClean="0"/>
              <a:t>‹N°›</a:t>
            </a:fld>
            <a:endParaRPr lang="fr-FR"/>
          </a:p>
        </p:txBody>
      </p:sp>
    </p:spTree>
    <p:extLst>
      <p:ext uri="{BB962C8B-B14F-4D97-AF65-F5344CB8AC3E}">
        <p14:creationId xmlns:p14="http://schemas.microsoft.com/office/powerpoint/2010/main" val="4138460393"/>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Autofit/>
          </a:bodyPr>
          <a:lstStyle/>
          <a:p>
            <a:pPr lvl="0"/>
            <a:r>
              <a:rPr lang="fr-FR" noProof="0"/>
              <a:t>Texte de niveau 1</a:t>
            </a:r>
          </a:p>
          <a:p>
            <a:pPr lvl="1"/>
            <a:r>
              <a:rPr lang="fr-FR" noProof="0"/>
              <a:t>Texte de niveau 2</a:t>
            </a:r>
          </a:p>
          <a:p>
            <a:pPr lvl="2"/>
            <a:r>
              <a:rPr lang="fr-FR" noProof="0"/>
              <a:t>Texte de niveau 3</a:t>
            </a:r>
          </a:p>
          <a:p>
            <a:pPr lvl="3"/>
            <a:r>
              <a:rPr lang="fr-FR" noProof="0"/>
              <a:t>Texte de niveau 4</a:t>
            </a:r>
          </a:p>
          <a:p>
            <a:pPr lvl="4"/>
            <a:r>
              <a:rPr lang="fr-FR" noProof="0"/>
              <a:t>Texte de niveau 5</a:t>
            </a:r>
          </a:p>
        </p:txBody>
      </p:sp>
      <p:sp>
        <p:nvSpPr>
          <p:cNvPr id="5" name="Espace réservé du pied de page 4"/>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a:t>Intitulé de la direction/service</a:t>
            </a:r>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a:p>
        </p:txBody>
      </p:sp>
      <p:cxnSp>
        <p:nvCxnSpPr>
          <p:cNvPr id="10" name="Connecteur droit 9"/>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682801"/>
            <a:ext cx="8424863" cy="539991"/>
          </a:xfrm>
          <a:prstGeom prst="rect">
            <a:avLst/>
          </a:prstGeom>
        </p:spPr>
        <p:txBody>
          <a:bodyPr vert="horz" lIns="91440" tIns="45720" rIns="91440" bIns="45720" rtlCol="0" anchor="ctr">
            <a:normAutofit/>
          </a:bodyPr>
          <a:lstStyle/>
          <a:p>
            <a:r>
              <a:rPr lang="fr-FR"/>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315703" y="4783500"/>
            <a:ext cx="2057400" cy="274637"/>
          </a:xfrm>
          <a:prstGeom prst="rect">
            <a:avLst/>
          </a:prstGeom>
        </p:spPr>
        <p:txBody>
          <a:bodyPr vert="horz" lIns="91440" tIns="45720" rIns="91440" bIns="45720" rtlCol="0" anchor="ctr"/>
          <a:lstStyle>
            <a:lvl1pPr algn="l">
              <a:defRPr sz="750" b="1">
                <a:solidFill>
                  <a:schemeClr val="tx1"/>
                </a:solidFill>
              </a:defRPr>
            </a:lvl1pPr>
          </a:lstStyle>
          <a:p>
            <a:fld id="{B858D49A-5A7A-574D-A0ED-52B5C1EFA876}" type="datetime1">
              <a:rPr lang="fr-FR" cap="all" smtClean="0"/>
              <a:pPr/>
              <a:t>23/05/2024</a:t>
            </a:fld>
            <a:endParaRPr lang="fr-FR" cap="all"/>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 10" descr="cid:image002.png@01D63522.8B888AF0"/>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323850" y="39146"/>
            <a:ext cx="1605679" cy="569111"/>
          </a:xfrm>
          <a:prstGeom prst="rect">
            <a:avLst/>
          </a:prstGeom>
          <a:noFill/>
          <a:ln>
            <a:noFill/>
          </a:ln>
        </p:spPr>
      </p:pic>
    </p:spTree>
    <p:extLst>
      <p:ext uri="{BB962C8B-B14F-4D97-AF65-F5344CB8AC3E}">
        <p14:creationId xmlns:p14="http://schemas.microsoft.com/office/powerpoint/2010/main" val="1075685156"/>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Lst>
  <p:hf hdr="0"/>
  <p:txStyles>
    <p:titleStyle>
      <a:lvl1pPr marL="14288" indent="0" algn="l" defTabSz="914400" rtl="0" eaLnBrk="1" latinLnBrk="0" hangingPunct="1">
        <a:lnSpc>
          <a:spcPct val="90000"/>
        </a:lnSpc>
        <a:spcBef>
          <a:spcPct val="0"/>
        </a:spcBef>
        <a:buNone/>
        <a:tabLst/>
        <a:defRPr sz="2500" b="1" kern="1200">
          <a:solidFill>
            <a:schemeClr val="tx1"/>
          </a:solidFill>
          <a:latin typeface="+mj-lt"/>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827584" y="205978"/>
            <a:ext cx="7848872" cy="69158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2051" name="Rectangle 3"/>
          <p:cNvSpPr>
            <a:spLocks noGrp="1" noChangeArrowheads="1"/>
          </p:cNvSpPr>
          <p:nvPr>
            <p:ph type="body" idx="1"/>
          </p:nvPr>
        </p:nvSpPr>
        <p:spPr bwMode="auto">
          <a:xfrm>
            <a:off x="827585" y="1200150"/>
            <a:ext cx="7859215" cy="34238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p:txBody>
      </p:sp>
      <p:sp>
        <p:nvSpPr>
          <p:cNvPr id="1029" name="Rectangle 5"/>
          <p:cNvSpPr>
            <a:spLocks noGrp="1" noChangeArrowheads="1"/>
          </p:cNvSpPr>
          <p:nvPr>
            <p:ph type="ftr" sz="quarter" idx="3"/>
          </p:nvPr>
        </p:nvSpPr>
        <p:spPr bwMode="auto">
          <a:xfrm>
            <a:off x="3124200" y="4785997"/>
            <a:ext cx="2895600" cy="25511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788">
                <a:latin typeface="Cambria" panose="02040503050406030204" pitchFamily="18" charset="0"/>
              </a:defRPr>
            </a:lvl1pPr>
          </a:lstStyle>
          <a:p>
            <a:endParaRPr lang="fr-FR"/>
          </a:p>
        </p:txBody>
      </p:sp>
      <p:sp>
        <p:nvSpPr>
          <p:cNvPr id="1030" name="Rectangle 6"/>
          <p:cNvSpPr>
            <a:spLocks noGrp="1" noChangeArrowheads="1"/>
          </p:cNvSpPr>
          <p:nvPr>
            <p:ph type="sldNum" sz="quarter" idx="4"/>
          </p:nvPr>
        </p:nvSpPr>
        <p:spPr bwMode="auto">
          <a:xfrm>
            <a:off x="6732240" y="4785996"/>
            <a:ext cx="2133600" cy="249176"/>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825">
                <a:latin typeface="Cambria" panose="02040503050406030204" pitchFamily="18" charset="0"/>
              </a:defRPr>
            </a:lvl1pPr>
          </a:lstStyle>
          <a:p>
            <a:fld id="{1368BBCB-ECE8-4346-8CB2-CAE71A2BE81E}" type="slidenum">
              <a:rPr lang="fr-FR" smtClean="0"/>
              <a:pPr/>
              <a:t>‹N°›</a:t>
            </a:fld>
            <a:endParaRPr lang="fr-FR"/>
          </a:p>
        </p:txBody>
      </p:sp>
      <p:sp>
        <p:nvSpPr>
          <p:cNvPr id="1031" name="Rectangle 9"/>
          <p:cNvSpPr>
            <a:spLocks noChangeArrowheads="1"/>
          </p:cNvSpPr>
          <p:nvPr/>
        </p:nvSpPr>
        <p:spPr bwMode="auto">
          <a:xfrm>
            <a:off x="0" y="-1"/>
            <a:ext cx="323850" cy="4623979"/>
          </a:xfrm>
          <a:prstGeom prst="rect">
            <a:avLst/>
          </a:prstGeom>
          <a:gradFill flip="none" rotWithShape="1">
            <a:gsLst>
              <a:gs pos="57000">
                <a:srgbClr val="FFC000">
                  <a:tint val="66000"/>
                  <a:satMod val="160000"/>
                </a:srgbClr>
              </a:gs>
              <a:gs pos="82000">
                <a:srgbClr val="FFC000">
                  <a:tint val="44500"/>
                  <a:satMod val="160000"/>
                </a:srgbClr>
              </a:gs>
              <a:gs pos="100000">
                <a:srgbClr val="FFC000">
                  <a:tint val="23500"/>
                  <a:satMod val="160000"/>
                </a:srgbClr>
              </a:gs>
            </a:gsLst>
            <a:lin ang="5400000" scaled="1"/>
            <a:tileRect/>
          </a:gradFill>
          <a:ln w="9525">
            <a:noFill/>
            <a:miter lim="800000"/>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fr-FR" altLang="fr-FR" sz="1350"/>
          </a:p>
        </p:txBody>
      </p:sp>
      <p:pic>
        <p:nvPicPr>
          <p:cNvPr id="9" name="Image 8" descr="Logo IGAS2 doc.jpg"/>
          <p:cNvPicPr>
            <a:picLocks noChangeAspect="1"/>
          </p:cNvPicPr>
          <p:nvPr/>
        </p:nvPicPr>
        <p:blipFill>
          <a:blip r:embed="rId6" cstate="print"/>
          <a:srcRect/>
          <a:stretch>
            <a:fillRect/>
          </a:stretch>
        </p:blipFill>
        <p:spPr bwMode="auto">
          <a:xfrm>
            <a:off x="1" y="4691849"/>
            <a:ext cx="960437" cy="411956"/>
          </a:xfrm>
          <a:prstGeom prst="rect">
            <a:avLst/>
          </a:prstGeom>
          <a:noFill/>
          <a:ln w="9525">
            <a:noFill/>
            <a:miter lim="800000"/>
            <a:headEnd/>
            <a:tailEnd/>
          </a:ln>
        </p:spPr>
      </p:pic>
      <p:cxnSp>
        <p:nvCxnSpPr>
          <p:cNvPr id="3" name="Connecteur droit 2"/>
          <p:cNvCxnSpPr/>
          <p:nvPr userDrawn="1"/>
        </p:nvCxnSpPr>
        <p:spPr>
          <a:xfrm>
            <a:off x="827585" y="1005576"/>
            <a:ext cx="7920880" cy="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3" r:id="rId4"/>
  </p:sldLayoutIdLst>
  <p:hf hdr="0" ftr="0" dt="0"/>
  <p:txStyles>
    <p:titleStyle>
      <a:lvl1pPr algn="ctr" rtl="0" eaLnBrk="1" fontAlgn="base" hangingPunct="1">
        <a:spcBef>
          <a:spcPct val="0"/>
        </a:spcBef>
        <a:spcAft>
          <a:spcPct val="0"/>
        </a:spcAft>
        <a:defRPr lang="fr-FR" altLang="fr-FR" sz="2400" b="1" baseline="0" dirty="0" smtClean="0">
          <a:solidFill>
            <a:srgbClr val="E4931C"/>
          </a:solidFill>
          <a:latin typeface="Cambria" panose="02040503050406030204" pitchFamily="18" charset="0"/>
          <a:ea typeface="Cambria" panose="02040503050406030204" pitchFamily="18" charset="0"/>
          <a:cs typeface="+mj-cs"/>
        </a:defRPr>
      </a:lvl1pPr>
      <a:lvl2pPr algn="ctr" rtl="0" eaLnBrk="1" fontAlgn="base" hangingPunct="1">
        <a:spcBef>
          <a:spcPct val="0"/>
        </a:spcBef>
        <a:spcAft>
          <a:spcPct val="0"/>
        </a:spcAft>
        <a:defRPr sz="2700" b="1">
          <a:solidFill>
            <a:srgbClr val="CC6600"/>
          </a:solidFill>
          <a:latin typeface="Franklin Gothic Book" pitchFamily="34" charset="0"/>
        </a:defRPr>
      </a:lvl2pPr>
      <a:lvl3pPr algn="ctr" rtl="0" eaLnBrk="1" fontAlgn="base" hangingPunct="1">
        <a:spcBef>
          <a:spcPct val="0"/>
        </a:spcBef>
        <a:spcAft>
          <a:spcPct val="0"/>
        </a:spcAft>
        <a:defRPr sz="2700" b="1">
          <a:solidFill>
            <a:srgbClr val="CC6600"/>
          </a:solidFill>
          <a:latin typeface="Franklin Gothic Book" pitchFamily="34" charset="0"/>
        </a:defRPr>
      </a:lvl3pPr>
      <a:lvl4pPr algn="ctr" rtl="0" eaLnBrk="1" fontAlgn="base" hangingPunct="1">
        <a:spcBef>
          <a:spcPct val="0"/>
        </a:spcBef>
        <a:spcAft>
          <a:spcPct val="0"/>
        </a:spcAft>
        <a:defRPr sz="2700" b="1">
          <a:solidFill>
            <a:srgbClr val="CC6600"/>
          </a:solidFill>
          <a:latin typeface="Franklin Gothic Book" pitchFamily="34" charset="0"/>
        </a:defRPr>
      </a:lvl4pPr>
      <a:lvl5pPr algn="ctr" rtl="0" eaLnBrk="1" fontAlgn="base" hangingPunct="1">
        <a:spcBef>
          <a:spcPct val="0"/>
        </a:spcBef>
        <a:spcAft>
          <a:spcPct val="0"/>
        </a:spcAft>
        <a:defRPr sz="2700" b="1">
          <a:solidFill>
            <a:srgbClr val="CC6600"/>
          </a:solidFill>
          <a:latin typeface="Franklin Gothic Book" pitchFamily="34" charset="0"/>
        </a:defRPr>
      </a:lvl5pPr>
      <a:lvl6pPr marL="342900" algn="ctr" rtl="0" eaLnBrk="1" fontAlgn="base" hangingPunct="1">
        <a:spcBef>
          <a:spcPct val="0"/>
        </a:spcBef>
        <a:spcAft>
          <a:spcPct val="0"/>
        </a:spcAft>
        <a:defRPr sz="2700" b="1">
          <a:solidFill>
            <a:srgbClr val="CC6600"/>
          </a:solidFill>
          <a:latin typeface="Franklin Gothic Book" pitchFamily="34" charset="0"/>
        </a:defRPr>
      </a:lvl6pPr>
      <a:lvl7pPr marL="685800" algn="ctr" rtl="0" eaLnBrk="1" fontAlgn="base" hangingPunct="1">
        <a:spcBef>
          <a:spcPct val="0"/>
        </a:spcBef>
        <a:spcAft>
          <a:spcPct val="0"/>
        </a:spcAft>
        <a:defRPr sz="2700" b="1">
          <a:solidFill>
            <a:srgbClr val="CC6600"/>
          </a:solidFill>
          <a:latin typeface="Franklin Gothic Book" pitchFamily="34" charset="0"/>
        </a:defRPr>
      </a:lvl7pPr>
      <a:lvl8pPr marL="1028700" algn="ctr" rtl="0" eaLnBrk="1" fontAlgn="base" hangingPunct="1">
        <a:spcBef>
          <a:spcPct val="0"/>
        </a:spcBef>
        <a:spcAft>
          <a:spcPct val="0"/>
        </a:spcAft>
        <a:defRPr sz="2700" b="1">
          <a:solidFill>
            <a:srgbClr val="CC6600"/>
          </a:solidFill>
          <a:latin typeface="Franklin Gothic Book" pitchFamily="34" charset="0"/>
        </a:defRPr>
      </a:lvl8pPr>
      <a:lvl9pPr marL="1371600" algn="ctr" rtl="0" eaLnBrk="1" fontAlgn="base" hangingPunct="1">
        <a:spcBef>
          <a:spcPct val="0"/>
        </a:spcBef>
        <a:spcAft>
          <a:spcPct val="0"/>
        </a:spcAft>
        <a:defRPr sz="2700" b="1">
          <a:solidFill>
            <a:srgbClr val="CC6600"/>
          </a:solidFill>
          <a:latin typeface="Franklin Gothic Book" pitchFamily="34" charset="0"/>
        </a:defRPr>
      </a:lvl9pPr>
    </p:titleStyle>
    <p:bodyStyle>
      <a:lvl1pPr marL="0" indent="0" algn="l" rtl="0" eaLnBrk="1" fontAlgn="base" hangingPunct="1">
        <a:spcBef>
          <a:spcPct val="20000"/>
        </a:spcBef>
        <a:spcAft>
          <a:spcPct val="0"/>
        </a:spcAft>
        <a:buNone/>
        <a:defRPr sz="1500" b="1">
          <a:solidFill>
            <a:srgbClr val="0000FF"/>
          </a:solidFill>
          <a:latin typeface="Cambria" panose="02040503050406030204" pitchFamily="18" charset="0"/>
          <a:ea typeface="Cambria" panose="02040503050406030204" pitchFamily="18" charset="0"/>
          <a:cs typeface="+mn-cs"/>
        </a:defRPr>
      </a:lvl1pPr>
      <a:lvl2pPr marL="557213" indent="-214313" algn="l" rtl="0" eaLnBrk="1" fontAlgn="base" hangingPunct="1">
        <a:spcBef>
          <a:spcPct val="20000"/>
        </a:spcBef>
        <a:spcAft>
          <a:spcPct val="0"/>
        </a:spcAft>
        <a:buFont typeface="Arial" panose="020B0604020202020204" pitchFamily="34" charset="0"/>
        <a:buChar char="•"/>
        <a:defRPr sz="1350">
          <a:solidFill>
            <a:schemeClr val="tx1"/>
          </a:solidFill>
          <a:latin typeface="Cambria" panose="02040503050406030204" pitchFamily="18" charset="0"/>
          <a:ea typeface="Cambria" panose="02040503050406030204" pitchFamily="18" charset="0"/>
        </a:defRPr>
      </a:lvl2pPr>
      <a:lvl3pPr marL="857250" indent="-171450" algn="l" rtl="0" eaLnBrk="1" fontAlgn="base" hangingPunct="1">
        <a:spcBef>
          <a:spcPct val="20000"/>
        </a:spcBef>
        <a:spcAft>
          <a:spcPct val="0"/>
        </a:spcAft>
        <a:buFont typeface="Cambria" panose="02040503050406030204" pitchFamily="18" charset="0"/>
        <a:buChar char="–"/>
        <a:defRPr sz="1350">
          <a:solidFill>
            <a:schemeClr val="tx1"/>
          </a:solidFill>
          <a:latin typeface="Cambria" panose="02040503050406030204" pitchFamily="18" charset="0"/>
          <a:ea typeface="Cambria" panose="02040503050406030204" pitchFamily="18" charset="0"/>
        </a:defRPr>
      </a:lvl3pPr>
      <a:lvl4pPr marL="1200150" indent="-171450" algn="l" rtl="0" eaLnBrk="1" fontAlgn="base" hangingPunct="1">
        <a:spcBef>
          <a:spcPct val="20000"/>
        </a:spcBef>
        <a:spcAft>
          <a:spcPct val="0"/>
        </a:spcAft>
        <a:buFont typeface="Cambria" panose="02040503050406030204" pitchFamily="18" charset="0"/>
        <a:buChar char="&gt;"/>
        <a:defRPr sz="1350">
          <a:solidFill>
            <a:schemeClr val="tx1"/>
          </a:solidFill>
          <a:latin typeface="Cambria" panose="02040503050406030204" pitchFamily="18" charset="0"/>
          <a:ea typeface="Cambria" panose="02040503050406030204" pitchFamily="18" charset="0"/>
        </a:defRPr>
      </a:lvl4pPr>
      <a:lvl5pPr marL="1543050" indent="-171450" algn="l" rtl="0" eaLnBrk="1" fontAlgn="base" hangingPunct="1">
        <a:spcBef>
          <a:spcPct val="20000"/>
        </a:spcBef>
        <a:spcAft>
          <a:spcPct val="0"/>
        </a:spcAft>
        <a:buFont typeface="Cambria" panose="02040503050406030204" pitchFamily="18" charset="0"/>
        <a:buChar char="&gt;"/>
        <a:defRPr sz="1350">
          <a:solidFill>
            <a:schemeClr val="tx1"/>
          </a:solidFill>
          <a:latin typeface="Cambria" panose="02040503050406030204" pitchFamily="18" charset="0"/>
        </a:defRPr>
      </a:lvl5pPr>
      <a:lvl6pPr marL="1885950" indent="-171450" algn="l" rtl="0" eaLnBrk="1" fontAlgn="base" hangingPunct="1">
        <a:spcBef>
          <a:spcPct val="20000"/>
        </a:spcBef>
        <a:spcAft>
          <a:spcPct val="0"/>
        </a:spcAft>
        <a:buChar char="»"/>
        <a:defRPr sz="1200">
          <a:solidFill>
            <a:schemeClr val="tx1"/>
          </a:solidFill>
          <a:latin typeface="+mn-lt"/>
        </a:defRPr>
      </a:lvl6pPr>
      <a:lvl7pPr marL="2228850" indent="-171450" algn="l" rtl="0" eaLnBrk="1" fontAlgn="base" hangingPunct="1">
        <a:spcBef>
          <a:spcPct val="20000"/>
        </a:spcBef>
        <a:spcAft>
          <a:spcPct val="0"/>
        </a:spcAft>
        <a:buChar char="»"/>
        <a:defRPr sz="1200">
          <a:solidFill>
            <a:schemeClr val="tx1"/>
          </a:solidFill>
          <a:latin typeface="+mn-lt"/>
        </a:defRPr>
      </a:lvl7pPr>
      <a:lvl8pPr marL="2571750" indent="-171450" algn="l" rtl="0" eaLnBrk="1" fontAlgn="base" hangingPunct="1">
        <a:spcBef>
          <a:spcPct val="20000"/>
        </a:spcBef>
        <a:spcAft>
          <a:spcPct val="0"/>
        </a:spcAft>
        <a:buChar char="»"/>
        <a:defRPr sz="1200">
          <a:solidFill>
            <a:schemeClr val="tx1"/>
          </a:solidFill>
          <a:latin typeface="+mn-lt"/>
        </a:defRPr>
      </a:lvl8pPr>
      <a:lvl9pPr marL="2914650" indent="-171450" algn="l" rtl="0" eaLnBrk="1" fontAlgn="base" hangingPunct="1">
        <a:spcBef>
          <a:spcPct val="20000"/>
        </a:spcBef>
        <a:spcAft>
          <a:spcPct val="0"/>
        </a:spcAft>
        <a:buChar char="»"/>
        <a:defRPr sz="1200">
          <a:solidFill>
            <a:schemeClr val="tx1"/>
          </a:solidFill>
          <a:latin typeface="+mn-lt"/>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jpeg"/><Relationship Id="rId7"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14.jpeg"/><Relationship Id="rId5" Type="http://schemas.openxmlformats.org/officeDocument/2006/relationships/image" Target="../media/image13.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BED3DF0-F253-2C33-9956-608A2C3038F3}"/>
              </a:ext>
            </a:extLst>
          </p:cNvPr>
          <p:cNvSpPr>
            <a:spLocks noGrp="1"/>
          </p:cNvSpPr>
          <p:nvPr>
            <p:ph type="dt" sz="half" idx="10"/>
          </p:nvPr>
        </p:nvSpPr>
        <p:spPr/>
        <p:txBody>
          <a:bodyPr/>
          <a:lstStyle/>
          <a:p>
            <a:fld id="{4EA19884-7A29-DC4E-9311-A62E54788E52}" type="datetime1">
              <a:rPr lang="fr-FR" smtClean="0"/>
              <a:t>23/05/2024</a:t>
            </a:fld>
            <a:endParaRPr lang="fr-FR"/>
          </a:p>
        </p:txBody>
      </p:sp>
      <p:sp>
        <p:nvSpPr>
          <p:cNvPr id="3" name="Espace réservé du numéro de diapositive 2">
            <a:extLst>
              <a:ext uri="{FF2B5EF4-FFF2-40B4-BE49-F238E27FC236}">
                <a16:creationId xmlns:a16="http://schemas.microsoft.com/office/drawing/2014/main" id="{DC816D02-5107-8A4F-B1A5-179A53A2E31B}"/>
              </a:ext>
            </a:extLst>
          </p:cNvPr>
          <p:cNvSpPr>
            <a:spLocks noGrp="1"/>
          </p:cNvSpPr>
          <p:nvPr>
            <p:ph type="sldNum" sz="quarter" idx="12"/>
          </p:nvPr>
        </p:nvSpPr>
        <p:spPr/>
        <p:txBody>
          <a:bodyPr/>
          <a:lstStyle/>
          <a:p>
            <a:fld id="{10C140CD-8AED-46FF-A9A2-77308F3F39AE}" type="slidenum">
              <a:rPr lang="fr-FR" smtClean="0"/>
              <a:pPr/>
              <a:t>1</a:t>
            </a:fld>
            <a:endParaRPr lang="fr-FR"/>
          </a:p>
        </p:txBody>
      </p:sp>
      <p:sp>
        <p:nvSpPr>
          <p:cNvPr id="4" name="Titre 3">
            <a:extLst>
              <a:ext uri="{FF2B5EF4-FFF2-40B4-BE49-F238E27FC236}">
                <a16:creationId xmlns:a16="http://schemas.microsoft.com/office/drawing/2014/main" id="{45268E62-1806-0515-6672-FFFD2EE099DE}"/>
              </a:ext>
            </a:extLst>
          </p:cNvPr>
          <p:cNvSpPr>
            <a:spLocks noGrp="1"/>
          </p:cNvSpPr>
          <p:nvPr>
            <p:ph type="title"/>
          </p:nvPr>
        </p:nvSpPr>
        <p:spPr/>
        <p:txBody>
          <a:bodyPr/>
          <a:lstStyle/>
          <a:p>
            <a:endParaRPr lang="fr-FR"/>
          </a:p>
        </p:txBody>
      </p:sp>
      <p:sp>
        <p:nvSpPr>
          <p:cNvPr id="5" name="ZoneTexte 4">
            <a:extLst>
              <a:ext uri="{FF2B5EF4-FFF2-40B4-BE49-F238E27FC236}">
                <a16:creationId xmlns:a16="http://schemas.microsoft.com/office/drawing/2014/main" id="{3DF0E49F-57DA-17D0-44A8-21B71C9587D5}"/>
              </a:ext>
            </a:extLst>
          </p:cNvPr>
          <p:cNvSpPr txBox="1"/>
          <p:nvPr/>
        </p:nvSpPr>
        <p:spPr>
          <a:xfrm>
            <a:off x="1318532" y="1135380"/>
            <a:ext cx="6506936" cy="2751522"/>
          </a:xfrm>
          <a:prstGeom prst="rect">
            <a:avLst/>
          </a:prstGeom>
          <a:noFill/>
        </p:spPr>
        <p:txBody>
          <a:bodyPr wrap="square" rtlCol="0">
            <a:spAutoFit/>
          </a:bodyPr>
          <a:lstStyle/>
          <a:p>
            <a:pPr marL="14288" algn="ctr">
              <a:lnSpc>
                <a:spcPct val="90000"/>
              </a:lnSpc>
              <a:spcBef>
                <a:spcPct val="0"/>
              </a:spcBef>
            </a:pPr>
            <a:r>
              <a:rPr lang="en-US" sz="2300" b="1" dirty="0">
                <a:solidFill>
                  <a:srgbClr val="000099"/>
                </a:solidFill>
                <a:latin typeface="Marianne" panose="02000000000000000000" pitchFamily="2" charset="0"/>
                <a:ea typeface="+mj-ea"/>
                <a:cs typeface="+mj-cs"/>
              </a:rPr>
              <a:t>Financing the quality of care in French hospitals </a:t>
            </a:r>
          </a:p>
          <a:p>
            <a:pPr marL="14288" algn="ctr">
              <a:lnSpc>
                <a:spcPct val="90000"/>
              </a:lnSpc>
              <a:spcBef>
                <a:spcPct val="0"/>
              </a:spcBef>
            </a:pPr>
            <a:endParaRPr lang="en-US" sz="2300" b="1" dirty="0">
              <a:solidFill>
                <a:srgbClr val="000099"/>
              </a:solidFill>
              <a:latin typeface="Marianne" panose="02000000000000000000" pitchFamily="2" charset="0"/>
              <a:ea typeface="+mj-ea"/>
              <a:cs typeface="+mj-cs"/>
            </a:endParaRPr>
          </a:p>
          <a:p>
            <a:pPr marL="14288" algn="ctr">
              <a:lnSpc>
                <a:spcPct val="90000"/>
              </a:lnSpc>
              <a:spcBef>
                <a:spcPct val="0"/>
              </a:spcBef>
            </a:pPr>
            <a:endParaRPr lang="fr-FR" sz="2300" b="1" dirty="0">
              <a:solidFill>
                <a:srgbClr val="000099"/>
              </a:solidFill>
              <a:latin typeface="Marianne" panose="02000000000000000000" pitchFamily="2" charset="0"/>
              <a:ea typeface="+mj-ea"/>
              <a:cs typeface="+mj-cs"/>
            </a:endParaRPr>
          </a:p>
          <a:p>
            <a:pPr algn="ctr"/>
            <a:endParaRPr lang="fr-FR" dirty="0"/>
          </a:p>
          <a:p>
            <a:pPr algn="ctr"/>
            <a:r>
              <a:rPr lang="fr-FR" dirty="0">
                <a:solidFill>
                  <a:schemeClr val="tx2">
                    <a:lumMod val="75000"/>
                  </a:schemeClr>
                </a:solidFill>
              </a:rPr>
              <a:t>EPSO meeting Tallinn 30 mai 2024</a:t>
            </a:r>
            <a:endParaRPr lang="fr-FR" dirty="0"/>
          </a:p>
          <a:p>
            <a:pPr algn="ctr"/>
            <a:endParaRPr lang="fr-FR" dirty="0"/>
          </a:p>
          <a:p>
            <a:pPr algn="ctr"/>
            <a:r>
              <a:rPr lang="fr-FR" dirty="0"/>
              <a:t>Mikael HAUTCHAMP</a:t>
            </a:r>
          </a:p>
          <a:p>
            <a:pPr algn="ctr"/>
            <a:endParaRPr lang="fr-FR" dirty="0"/>
          </a:p>
        </p:txBody>
      </p:sp>
    </p:spTree>
    <p:extLst>
      <p:ext uri="{BB962C8B-B14F-4D97-AF65-F5344CB8AC3E}">
        <p14:creationId xmlns:p14="http://schemas.microsoft.com/office/powerpoint/2010/main" val="4093665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FA73BB4B-332E-0861-148C-5E120FF6318C}"/>
              </a:ext>
            </a:extLst>
          </p:cNvPr>
          <p:cNvSpPr>
            <a:spLocks noGrp="1"/>
          </p:cNvSpPr>
          <p:nvPr>
            <p:ph type="body" sz="quarter" idx="14"/>
          </p:nvPr>
        </p:nvSpPr>
        <p:spPr>
          <a:xfrm>
            <a:off x="189193" y="1095517"/>
            <a:ext cx="3118492" cy="3958175"/>
          </a:xfrm>
        </p:spPr>
        <p:txBody>
          <a:bodyPr>
            <a:normAutofit fontScale="55000" lnSpcReduction="20000"/>
          </a:bodyPr>
          <a:lstStyle/>
          <a:p>
            <a:endParaRPr lang="fr-FR" sz="2200" dirty="0"/>
          </a:p>
          <a:p>
            <a:pPr marL="377825" indent="-285750">
              <a:buFont typeface="Wingdings" panose="05000000000000000000" pitchFamily="2" charset="2"/>
              <a:buChar char="q"/>
            </a:pPr>
            <a:r>
              <a:rPr lang="fr-FR" sz="2400" dirty="0" err="1"/>
              <a:t>Introduced</a:t>
            </a:r>
            <a:r>
              <a:rPr lang="fr-FR" sz="2400" dirty="0"/>
              <a:t> in 2012 : </a:t>
            </a:r>
            <a:r>
              <a:rPr lang="en-US" sz="2400" dirty="0"/>
              <a:t>Financial Incentive for Quality of Care (</a:t>
            </a:r>
            <a:r>
              <a:rPr lang="en-US" sz="2400" dirty="0" err="1"/>
              <a:t>Ifaq</a:t>
            </a:r>
            <a:r>
              <a:rPr lang="en-US" sz="2400" dirty="0"/>
              <a:t>). </a:t>
            </a:r>
          </a:p>
          <a:p>
            <a:pPr marL="377825" indent="-285750">
              <a:buFont typeface="Wingdings" panose="05000000000000000000" pitchFamily="2" charset="2"/>
              <a:buChar char="q"/>
            </a:pPr>
            <a:r>
              <a:rPr lang="en-US" sz="2400" dirty="0"/>
              <a:t>Generalized in 2016 </a:t>
            </a:r>
          </a:p>
          <a:p>
            <a:pPr marL="377825" indent="-285750">
              <a:buFont typeface="Wingdings" panose="05000000000000000000" pitchFamily="2" charset="2"/>
              <a:buChar char="q"/>
            </a:pPr>
            <a:r>
              <a:rPr lang="en-US" sz="2400" dirty="0"/>
              <a:t>budget for the </a:t>
            </a:r>
            <a:r>
              <a:rPr lang="en-US" sz="2400" dirty="0" err="1"/>
              <a:t>Ifaq</a:t>
            </a:r>
            <a:r>
              <a:rPr lang="en-US" sz="2400" dirty="0"/>
              <a:t> has been gradually increased from €50m to €700m by 2022, with a target of €1bn.</a:t>
            </a:r>
          </a:p>
          <a:p>
            <a:pPr marL="377825" indent="-285750">
              <a:buFont typeface="Wingdings" panose="05000000000000000000" pitchFamily="2" charset="2"/>
              <a:buChar char="q"/>
            </a:pPr>
            <a:r>
              <a:rPr lang="en-US" sz="2400" dirty="0"/>
              <a:t>The scheme, financed by a deduction from the activity-based funding allocation, was then transformed to benefit almost all hospitals</a:t>
            </a:r>
          </a:p>
          <a:p>
            <a:pPr marL="377825" indent="-285750">
              <a:buFont typeface="Wingdings" panose="05000000000000000000" pitchFamily="2" charset="2"/>
              <a:buChar char="q"/>
            </a:pPr>
            <a:r>
              <a:rPr lang="en-US" sz="2400" dirty="0"/>
              <a:t>Other financial incentives based on quality funding for emergencies and local hospitals, a fixed fee for the treatment of chronic kidney disease), and several experiments have been carried out</a:t>
            </a:r>
            <a:endParaRPr lang="fr-FR" sz="2400" dirty="0"/>
          </a:p>
          <a:p>
            <a:endParaRPr lang="fr-FR" sz="1100" dirty="0"/>
          </a:p>
          <a:p>
            <a:pPr lvl="1" indent="0">
              <a:buNone/>
            </a:pPr>
            <a:endParaRPr lang="fr-FR" dirty="0"/>
          </a:p>
          <a:p>
            <a:pPr marL="377825" indent="-285750">
              <a:buFont typeface="Wingdings" panose="05000000000000000000" pitchFamily="2" charset="2"/>
              <a:buChar char="ü"/>
            </a:pPr>
            <a:endParaRPr lang="fr-FR" dirty="0"/>
          </a:p>
        </p:txBody>
      </p:sp>
      <p:sp>
        <p:nvSpPr>
          <p:cNvPr id="5" name="Titre 4">
            <a:extLst>
              <a:ext uri="{FF2B5EF4-FFF2-40B4-BE49-F238E27FC236}">
                <a16:creationId xmlns:a16="http://schemas.microsoft.com/office/drawing/2014/main" id="{CBA8D973-BA62-78C8-FC3E-95310BDAE5C1}"/>
              </a:ext>
            </a:extLst>
          </p:cNvPr>
          <p:cNvSpPr>
            <a:spLocks noGrp="1"/>
          </p:cNvSpPr>
          <p:nvPr>
            <p:ph type="title"/>
          </p:nvPr>
        </p:nvSpPr>
        <p:spPr>
          <a:xfrm>
            <a:off x="323601" y="555526"/>
            <a:ext cx="8424863" cy="539991"/>
          </a:xfrm>
        </p:spPr>
        <p:txBody>
          <a:bodyPr>
            <a:normAutofit fontScale="90000"/>
          </a:bodyPr>
          <a:lstStyle/>
          <a:p>
            <a:r>
              <a:rPr lang="en-US" dirty="0"/>
              <a:t>Quality financing has been available in France since 2012</a:t>
            </a:r>
            <a:endParaRPr lang="fr-FR" dirty="0"/>
          </a:p>
        </p:txBody>
      </p:sp>
      <p:sp>
        <p:nvSpPr>
          <p:cNvPr id="9" name="Espace réservé du texte 2">
            <a:extLst>
              <a:ext uri="{FF2B5EF4-FFF2-40B4-BE49-F238E27FC236}">
                <a16:creationId xmlns:a16="http://schemas.microsoft.com/office/drawing/2014/main" id="{A67BA9B9-51C6-8F8B-6F6A-A6D6109C27FC}"/>
              </a:ext>
            </a:extLst>
          </p:cNvPr>
          <p:cNvSpPr txBox="1">
            <a:spLocks/>
          </p:cNvSpPr>
          <p:nvPr/>
        </p:nvSpPr>
        <p:spPr bwMode="gray">
          <a:xfrm>
            <a:off x="470807" y="2718707"/>
            <a:ext cx="8336929" cy="2334986"/>
          </a:xfrm>
          <a:prstGeom prst="rect">
            <a:avLst/>
          </a:prstGeom>
        </p:spPr>
        <p:txBody>
          <a:bodyPr vert="horz" lIns="0" tIns="0" rIns="0" bIns="0" rtlCol="0" anchor="t" anchorCtr="0">
            <a:normAutofit/>
          </a:bodyPr>
          <a:lst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arianne" panose="02000000000000000000" pitchFamily="2" charset="0"/>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baseline="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fr-FR" sz="1100" dirty="0"/>
          </a:p>
          <a:p>
            <a:endParaRPr lang="fr-FR" dirty="0"/>
          </a:p>
          <a:p>
            <a:pPr marL="377825" indent="-285750">
              <a:buFont typeface="Wingdings" panose="05000000000000000000" pitchFamily="2" charset="2"/>
              <a:buChar char="ü"/>
            </a:pPr>
            <a:endParaRPr lang="fr-FR" dirty="0"/>
          </a:p>
        </p:txBody>
      </p:sp>
      <p:grpSp>
        <p:nvGrpSpPr>
          <p:cNvPr id="2" name="Group 327">
            <a:extLst>
              <a:ext uri="{FF2B5EF4-FFF2-40B4-BE49-F238E27FC236}">
                <a16:creationId xmlns:a16="http://schemas.microsoft.com/office/drawing/2014/main" id="{A3C420E9-E885-13B4-B7B7-64A646872F07}"/>
              </a:ext>
            </a:extLst>
          </p:cNvPr>
          <p:cNvGrpSpPr>
            <a:grpSpLocks/>
          </p:cNvGrpSpPr>
          <p:nvPr/>
        </p:nvGrpSpPr>
        <p:grpSpPr>
          <a:xfrm>
            <a:off x="3307685" y="1095517"/>
            <a:ext cx="5681972" cy="3769090"/>
            <a:chOff x="0" y="0"/>
            <a:chExt cx="5681972" cy="2920185"/>
          </a:xfrm>
        </p:grpSpPr>
        <p:pic>
          <p:nvPicPr>
            <p:cNvPr id="4" name="Image 3">
              <a:extLst>
                <a:ext uri="{FF2B5EF4-FFF2-40B4-BE49-F238E27FC236}">
                  <a16:creationId xmlns:a16="http://schemas.microsoft.com/office/drawing/2014/main" id="{E0C57331-0BE0-7BBC-088C-C4ABC2F6EEB9}"/>
                </a:ext>
              </a:extLst>
            </p:cNvPr>
            <p:cNvPicPr/>
            <p:nvPr/>
          </p:nvPicPr>
          <p:blipFill>
            <a:blip r:embed="rId3" cstate="print"/>
            <a:stretch>
              <a:fillRect/>
            </a:stretch>
          </p:blipFill>
          <p:spPr>
            <a:xfrm>
              <a:off x="0" y="0"/>
              <a:ext cx="5681972" cy="2920185"/>
            </a:xfrm>
            <a:prstGeom prst="rect">
              <a:avLst/>
            </a:prstGeom>
          </p:spPr>
        </p:pic>
        <p:pic>
          <p:nvPicPr>
            <p:cNvPr id="6" name="Image 5">
              <a:extLst>
                <a:ext uri="{FF2B5EF4-FFF2-40B4-BE49-F238E27FC236}">
                  <a16:creationId xmlns:a16="http://schemas.microsoft.com/office/drawing/2014/main" id="{AE5A9144-AE74-47EF-9F4C-F240B3A48475}"/>
                </a:ext>
              </a:extLst>
            </p:cNvPr>
            <p:cNvPicPr/>
            <p:nvPr/>
          </p:nvPicPr>
          <p:blipFill>
            <a:blip r:embed="rId4" cstate="print"/>
            <a:stretch>
              <a:fillRect/>
            </a:stretch>
          </p:blipFill>
          <p:spPr>
            <a:xfrm>
              <a:off x="1821672" y="863084"/>
              <a:ext cx="413893" cy="169545"/>
            </a:xfrm>
            <a:prstGeom prst="rect">
              <a:avLst/>
            </a:prstGeom>
          </p:spPr>
        </p:pic>
        <p:pic>
          <p:nvPicPr>
            <p:cNvPr id="7" name="Image 6">
              <a:extLst>
                <a:ext uri="{FF2B5EF4-FFF2-40B4-BE49-F238E27FC236}">
                  <a16:creationId xmlns:a16="http://schemas.microsoft.com/office/drawing/2014/main" id="{2605047C-F38F-E2E2-E3FE-4F121C28A73A}"/>
                </a:ext>
              </a:extLst>
            </p:cNvPr>
            <p:cNvPicPr/>
            <p:nvPr/>
          </p:nvPicPr>
          <p:blipFill>
            <a:blip r:embed="rId5" cstate="print"/>
            <a:stretch>
              <a:fillRect/>
            </a:stretch>
          </p:blipFill>
          <p:spPr>
            <a:xfrm>
              <a:off x="2188702" y="688587"/>
              <a:ext cx="99694" cy="95883"/>
            </a:xfrm>
            <a:prstGeom prst="rect">
              <a:avLst/>
            </a:prstGeom>
          </p:spPr>
        </p:pic>
        <p:pic>
          <p:nvPicPr>
            <p:cNvPr id="8" name="Image 7">
              <a:extLst>
                <a:ext uri="{FF2B5EF4-FFF2-40B4-BE49-F238E27FC236}">
                  <a16:creationId xmlns:a16="http://schemas.microsoft.com/office/drawing/2014/main" id="{6D8E3038-64EB-824C-1D7F-48116680B330}"/>
                </a:ext>
              </a:extLst>
            </p:cNvPr>
            <p:cNvPicPr/>
            <p:nvPr/>
          </p:nvPicPr>
          <p:blipFill>
            <a:blip r:embed="rId6" cstate="print"/>
            <a:stretch>
              <a:fillRect/>
            </a:stretch>
          </p:blipFill>
          <p:spPr>
            <a:xfrm>
              <a:off x="1798177" y="666362"/>
              <a:ext cx="390525" cy="101598"/>
            </a:xfrm>
            <a:prstGeom prst="rect">
              <a:avLst/>
            </a:prstGeom>
          </p:spPr>
        </p:pic>
        <p:pic>
          <p:nvPicPr>
            <p:cNvPr id="10" name="Image 9">
              <a:extLst>
                <a:ext uri="{FF2B5EF4-FFF2-40B4-BE49-F238E27FC236}">
                  <a16:creationId xmlns:a16="http://schemas.microsoft.com/office/drawing/2014/main" id="{5ECA1102-C0FB-00C9-DDC9-C2682394CB32}"/>
                </a:ext>
              </a:extLst>
            </p:cNvPr>
            <p:cNvPicPr/>
            <p:nvPr/>
          </p:nvPicPr>
          <p:blipFill>
            <a:blip r:embed="rId7" cstate="print"/>
            <a:stretch>
              <a:fillRect/>
            </a:stretch>
          </p:blipFill>
          <p:spPr>
            <a:xfrm>
              <a:off x="1840087" y="758437"/>
              <a:ext cx="213994" cy="104773"/>
            </a:xfrm>
            <a:prstGeom prst="rect">
              <a:avLst/>
            </a:prstGeom>
          </p:spPr>
        </p:pic>
        <p:pic>
          <p:nvPicPr>
            <p:cNvPr id="12" name="Image 11">
              <a:extLst>
                <a:ext uri="{FF2B5EF4-FFF2-40B4-BE49-F238E27FC236}">
                  <a16:creationId xmlns:a16="http://schemas.microsoft.com/office/drawing/2014/main" id="{39A03647-4ED2-7440-B167-62C2EE706C8A}"/>
                </a:ext>
              </a:extLst>
            </p:cNvPr>
            <p:cNvPicPr/>
            <p:nvPr/>
          </p:nvPicPr>
          <p:blipFill>
            <a:blip r:embed="rId8" cstate="print"/>
            <a:stretch>
              <a:fillRect/>
            </a:stretch>
          </p:blipFill>
          <p:spPr>
            <a:xfrm>
              <a:off x="2053447" y="745736"/>
              <a:ext cx="180975" cy="123189"/>
            </a:xfrm>
            <a:prstGeom prst="rect">
              <a:avLst/>
            </a:prstGeom>
          </p:spPr>
        </p:pic>
      </p:grpSp>
    </p:spTree>
    <p:extLst>
      <p:ext uri="{BB962C8B-B14F-4D97-AF65-F5344CB8AC3E}">
        <p14:creationId xmlns:p14="http://schemas.microsoft.com/office/powerpoint/2010/main" val="3634267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42F1514A-C996-17F2-CACE-6A01FAB92AB0}"/>
              </a:ext>
            </a:extLst>
          </p:cNvPr>
          <p:cNvSpPr>
            <a:spLocks noGrp="1"/>
          </p:cNvSpPr>
          <p:nvPr>
            <p:ph type="sldNum" sz="quarter" idx="12"/>
          </p:nvPr>
        </p:nvSpPr>
        <p:spPr/>
        <p:txBody>
          <a:bodyPr/>
          <a:lstStyle/>
          <a:p>
            <a:fld id="{733122C9-A0B9-462F-8757-0847AD287B63}" type="slidenum">
              <a:rPr lang="fr-FR" smtClean="0"/>
              <a:pPr/>
              <a:t>3</a:t>
            </a:fld>
            <a:endParaRPr lang="fr-FR"/>
          </a:p>
        </p:txBody>
      </p:sp>
      <p:sp>
        <p:nvSpPr>
          <p:cNvPr id="4" name="Titre 3">
            <a:extLst>
              <a:ext uri="{FF2B5EF4-FFF2-40B4-BE49-F238E27FC236}">
                <a16:creationId xmlns:a16="http://schemas.microsoft.com/office/drawing/2014/main" id="{FA027083-8BF2-14CF-B9C6-9BE6CF6250FD}"/>
              </a:ext>
            </a:extLst>
          </p:cNvPr>
          <p:cNvSpPr>
            <a:spLocks noGrp="1"/>
          </p:cNvSpPr>
          <p:nvPr>
            <p:ph type="title"/>
          </p:nvPr>
        </p:nvSpPr>
        <p:spPr/>
        <p:txBody>
          <a:bodyPr/>
          <a:lstStyle/>
          <a:p>
            <a:r>
              <a:rPr lang="fr-FR" dirty="0" err="1"/>
              <a:t>Despite</a:t>
            </a:r>
            <a:r>
              <a:rPr lang="fr-FR" dirty="0"/>
              <a:t> few </a:t>
            </a:r>
            <a:r>
              <a:rPr lang="fr-FR" dirty="0" err="1"/>
              <a:t>evaluation</a:t>
            </a:r>
            <a:r>
              <a:rPr lang="fr-FR" dirty="0"/>
              <a:t>, positive </a:t>
            </a:r>
            <a:r>
              <a:rPr lang="fr-FR" dirty="0" err="1"/>
              <a:t>results</a:t>
            </a:r>
            <a:endParaRPr lang="fr-FR" dirty="0"/>
          </a:p>
        </p:txBody>
      </p:sp>
      <p:sp>
        <p:nvSpPr>
          <p:cNvPr id="5" name="Espace réservé du texte 4">
            <a:extLst>
              <a:ext uri="{FF2B5EF4-FFF2-40B4-BE49-F238E27FC236}">
                <a16:creationId xmlns:a16="http://schemas.microsoft.com/office/drawing/2014/main" id="{FCB2088F-A867-1CDA-F7FF-51F949C07612}"/>
              </a:ext>
            </a:extLst>
          </p:cNvPr>
          <p:cNvSpPr>
            <a:spLocks noGrp="1"/>
          </p:cNvSpPr>
          <p:nvPr>
            <p:ph type="body" sz="quarter" idx="14"/>
          </p:nvPr>
        </p:nvSpPr>
        <p:spPr>
          <a:xfrm>
            <a:off x="323850" y="1356852"/>
            <a:ext cx="8271510" cy="3231122"/>
          </a:xfrm>
        </p:spPr>
        <p:txBody>
          <a:bodyPr>
            <a:normAutofit fontScale="92500" lnSpcReduction="10000"/>
          </a:bodyPr>
          <a:lstStyle/>
          <a:p>
            <a:pPr marL="377825" indent="-285750">
              <a:lnSpc>
                <a:spcPct val="107000"/>
              </a:lnSpc>
              <a:spcAft>
                <a:spcPts val="800"/>
              </a:spcAft>
              <a:buFont typeface="Wingdings" panose="05000000000000000000" pitchFamily="2" charset="2"/>
              <a:buChar char="ü"/>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results of international studies of pay-for-performance experiments are generally mixed (</a:t>
            </a:r>
            <a:r>
              <a:rPr lang="en-US" i="1" kern="100" dirty="0">
                <a:effectLst/>
                <a:latin typeface="Calibri" panose="020F0502020204030204" pitchFamily="34" charset="0"/>
                <a:ea typeface="Calibri" panose="020F0502020204030204" pitchFamily="34" charset="0"/>
                <a:cs typeface="Times New Roman" panose="02020603050405020304" pitchFamily="18" charset="0"/>
              </a:rPr>
              <a:t>Mendelson, Kondo, </a:t>
            </a:r>
            <a:r>
              <a:rPr lang="en-US" i="1" kern="100" dirty="0" err="1">
                <a:effectLst/>
                <a:latin typeface="Calibri" panose="020F0502020204030204" pitchFamily="34" charset="0"/>
                <a:ea typeface="Calibri" panose="020F0502020204030204" pitchFamily="34" charset="0"/>
                <a:cs typeface="Times New Roman" panose="02020603050405020304" pitchFamily="18" charset="0"/>
              </a:rPr>
              <a:t>Damberg</a:t>
            </a:r>
            <a:r>
              <a:rPr lang="en-US" i="1" kern="100" dirty="0">
                <a:effectLst/>
                <a:latin typeface="Calibri" panose="020F0502020204030204" pitchFamily="34" charset="0"/>
                <a:ea typeface="Calibri" panose="020F0502020204030204" pitchFamily="34" charset="0"/>
                <a:cs typeface="Times New Roman" panose="02020603050405020304" pitchFamily="18" charset="0"/>
              </a:rPr>
              <a:t> et al (2017), The Effects of Pay-for-Performance Programs on Health, Health Care Use, and Processes of Care: A Systematic Review. Ann Intern Med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77825" indent="-285750">
              <a:lnSpc>
                <a:spcPct val="107000"/>
              </a:lnSpc>
              <a:spcAft>
                <a:spcPts val="800"/>
              </a:spcAft>
              <a:buFont typeface="Wingdings" panose="05000000000000000000" pitchFamily="2" charset="2"/>
              <a:buChar char="ü"/>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According to a Cochrane literature review in 2019, schemes that would tend to produce positive effects on process indicators and much less clear-cut effects on intermediate or outcome indicators</a:t>
            </a:r>
          </a:p>
          <a:p>
            <a:pPr marL="377825" indent="-285750">
              <a:lnSpc>
                <a:spcPct val="107000"/>
              </a:lnSpc>
              <a:spcAft>
                <a:spcPts val="800"/>
              </a:spcAft>
              <a:buFont typeface="Wingdings" panose="05000000000000000000" pitchFamily="2" charset="2"/>
              <a:buChar char="ü"/>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 France, the evaluation of the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Ifaq</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system in its experimental form does not differ in its conclusions from the international literature but quality funding schemes are viewed positively by stakeholders </a:t>
            </a:r>
          </a:p>
          <a:p>
            <a:pPr marL="377825" indent="-285750">
              <a:lnSpc>
                <a:spcPct val="107000"/>
              </a:lnSpc>
              <a:spcAft>
                <a:spcPts val="800"/>
              </a:spcAft>
              <a:buFont typeface="Wingdings" panose="05000000000000000000" pitchFamily="2" charset="2"/>
              <a:buChar char="ü"/>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signal sent out by politicians is seen as important for raising awareness among the various players and changing practices</a:t>
            </a:r>
          </a:p>
        </p:txBody>
      </p:sp>
    </p:spTree>
    <p:extLst>
      <p:ext uri="{BB962C8B-B14F-4D97-AF65-F5344CB8AC3E}">
        <p14:creationId xmlns:p14="http://schemas.microsoft.com/office/powerpoint/2010/main" val="4218336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24D0F49-04F3-7A7A-ADB8-65CC684FA7BB}"/>
              </a:ext>
            </a:extLst>
          </p:cNvPr>
          <p:cNvSpPr>
            <a:spLocks noGrp="1"/>
          </p:cNvSpPr>
          <p:nvPr>
            <p:ph type="sldNum" sz="quarter" idx="12"/>
          </p:nvPr>
        </p:nvSpPr>
        <p:spPr/>
        <p:txBody>
          <a:bodyPr/>
          <a:lstStyle/>
          <a:p>
            <a:fld id="{733122C9-A0B9-462F-8757-0847AD287B63}" type="slidenum">
              <a:rPr lang="fr-FR" smtClean="0"/>
              <a:pPr/>
              <a:t>4</a:t>
            </a:fld>
            <a:endParaRPr lang="fr-FR"/>
          </a:p>
        </p:txBody>
      </p:sp>
      <p:sp>
        <p:nvSpPr>
          <p:cNvPr id="3" name="Espace réservé du texte 2">
            <a:extLst>
              <a:ext uri="{FF2B5EF4-FFF2-40B4-BE49-F238E27FC236}">
                <a16:creationId xmlns:a16="http://schemas.microsoft.com/office/drawing/2014/main" id="{FCC61F58-1029-F91F-5D94-AE7342345E70}"/>
              </a:ext>
            </a:extLst>
          </p:cNvPr>
          <p:cNvSpPr>
            <a:spLocks noGrp="1"/>
          </p:cNvSpPr>
          <p:nvPr>
            <p:ph type="body" sz="quarter" idx="13"/>
          </p:nvPr>
        </p:nvSpPr>
        <p:spPr>
          <a:xfrm>
            <a:off x="323527" y="1316736"/>
            <a:ext cx="4077785" cy="3466764"/>
          </a:xfrm>
        </p:spPr>
        <p:txBody>
          <a:bodyPr>
            <a:normAutofit fontScale="85000" lnSpcReduction="10000"/>
          </a:bodyPr>
          <a:lstStyle/>
          <a:p>
            <a:pPr marL="377825" indent="-285750">
              <a:lnSpc>
                <a:spcPct val="97000"/>
              </a:lnSpc>
              <a:spcBef>
                <a:spcPts val="0"/>
              </a:spcBef>
              <a:buFont typeface="Wingdings" panose="05000000000000000000" pitchFamily="2" charset="2"/>
              <a:buChar char="ü"/>
            </a:pPr>
            <a:r>
              <a:rPr lang="en-US" sz="1700" b="0" kern="100" dirty="0">
                <a:solidFill>
                  <a:schemeClr val="tx1"/>
                </a:solidFill>
                <a:latin typeface="Calibri" panose="020F0502020204030204" pitchFamily="34" charset="0"/>
                <a:cs typeface="Times New Roman" panose="02020603050405020304" pitchFamily="18" charset="0"/>
              </a:rPr>
              <a:t>The </a:t>
            </a:r>
            <a:r>
              <a:rPr lang="en-US" sz="1700" b="0" kern="100" dirty="0" err="1">
                <a:solidFill>
                  <a:schemeClr val="tx1"/>
                </a:solidFill>
                <a:latin typeface="Calibri" panose="020F0502020204030204" pitchFamily="34" charset="0"/>
                <a:cs typeface="Times New Roman" panose="02020603050405020304" pitchFamily="18" charset="0"/>
              </a:rPr>
              <a:t>Ifaq</a:t>
            </a:r>
            <a:r>
              <a:rPr lang="en-US" sz="1700" b="0" kern="100" dirty="0">
                <a:solidFill>
                  <a:schemeClr val="tx1"/>
                </a:solidFill>
                <a:latin typeface="Calibri" panose="020F0502020204030204" pitchFamily="34" charset="0"/>
                <a:cs typeface="Times New Roman" panose="02020603050405020304" pitchFamily="18" charset="0"/>
              </a:rPr>
              <a:t> system, as it is currently implemented, suffers from several limitations :</a:t>
            </a:r>
          </a:p>
          <a:p>
            <a:pPr marL="557825" lvl="1" indent="-285750">
              <a:lnSpc>
                <a:spcPct val="97000"/>
              </a:lnSpc>
              <a:spcBef>
                <a:spcPts val="0"/>
              </a:spcBef>
              <a:buFont typeface="Wingdings" panose="05000000000000000000" pitchFamily="2" charset="2"/>
              <a:buChar char="ü"/>
            </a:pPr>
            <a:r>
              <a:rPr lang="en-US" sz="1500" b="0" kern="100" dirty="0">
                <a:solidFill>
                  <a:schemeClr val="tx1"/>
                </a:solidFill>
                <a:latin typeface="Calibri" panose="020F0502020204030204" pitchFamily="34" charset="0"/>
                <a:cs typeface="Times New Roman" panose="02020603050405020304" pitchFamily="18" charset="0"/>
              </a:rPr>
              <a:t>lack of predictability of the parameters used in the model, prior to data collection</a:t>
            </a:r>
          </a:p>
          <a:p>
            <a:pPr marL="557825" lvl="1" indent="-285750">
              <a:lnSpc>
                <a:spcPct val="97000"/>
              </a:lnSpc>
              <a:spcBef>
                <a:spcPts val="0"/>
              </a:spcBef>
              <a:buFont typeface="Wingdings" panose="05000000000000000000" pitchFamily="2" charset="2"/>
              <a:buChar char="ü"/>
            </a:pPr>
            <a:r>
              <a:rPr lang="en-US" sz="1500" b="0" kern="100" dirty="0">
                <a:solidFill>
                  <a:schemeClr val="tx1"/>
                </a:solidFill>
                <a:latin typeface="Calibri" panose="020F0502020204030204" pitchFamily="34" charset="0"/>
                <a:cs typeface="Times New Roman" panose="02020603050405020304" pitchFamily="18" charset="0"/>
              </a:rPr>
              <a:t>the methods used to calculate the allocation appear to be particularly opaque to those involved</a:t>
            </a:r>
          </a:p>
          <a:p>
            <a:pPr marL="557825" lvl="1" indent="-285750">
              <a:lnSpc>
                <a:spcPct val="97000"/>
              </a:lnSpc>
              <a:spcBef>
                <a:spcPts val="0"/>
              </a:spcBef>
              <a:buFont typeface="Wingdings" panose="05000000000000000000" pitchFamily="2" charset="2"/>
              <a:buChar char="ü"/>
            </a:pPr>
            <a:r>
              <a:rPr lang="en-US" sz="1500" b="0" kern="100" dirty="0">
                <a:solidFill>
                  <a:schemeClr val="tx1"/>
                </a:solidFill>
                <a:latin typeface="Calibri" panose="020F0502020204030204" pitchFamily="34" charset="0"/>
                <a:cs typeface="Times New Roman" panose="02020603050405020304" pitchFamily="18" charset="0"/>
              </a:rPr>
              <a:t>it is so difficult for the players involved to make the link between the grant paid and the results observed on the indicators</a:t>
            </a:r>
          </a:p>
          <a:p>
            <a:pPr marL="557825" lvl="1" indent="-285750">
              <a:lnSpc>
                <a:spcPct val="97000"/>
              </a:lnSpc>
              <a:spcBef>
                <a:spcPts val="0"/>
              </a:spcBef>
              <a:buFont typeface="Wingdings" panose="05000000000000000000" pitchFamily="2" charset="2"/>
              <a:buChar char="ü"/>
            </a:pPr>
            <a:r>
              <a:rPr lang="en-US" sz="1500" b="0" kern="100" dirty="0">
                <a:solidFill>
                  <a:schemeClr val="tx1"/>
                </a:solidFill>
                <a:latin typeface="Calibri" panose="020F0502020204030204" pitchFamily="34" charset="0"/>
                <a:cs typeface="Times New Roman" panose="02020603050405020304" pitchFamily="18" charset="0"/>
              </a:rPr>
              <a:t>Too many process indicators, lack of outcome indicators</a:t>
            </a:r>
          </a:p>
          <a:p>
            <a:pPr marL="377825" indent="-285750">
              <a:lnSpc>
                <a:spcPct val="97000"/>
              </a:lnSpc>
              <a:spcBef>
                <a:spcPts val="0"/>
              </a:spcBef>
              <a:buFont typeface="Wingdings" panose="05000000000000000000" pitchFamily="2" charset="2"/>
              <a:buChar char="ü"/>
            </a:pPr>
            <a:r>
              <a:rPr lang="en-US" sz="1700" b="0" kern="100" dirty="0">
                <a:solidFill>
                  <a:schemeClr val="tx1"/>
                </a:solidFill>
                <a:latin typeface="Calibri" panose="020F0502020204030204" pitchFamily="34" charset="0"/>
                <a:cs typeface="Times New Roman" panose="02020603050405020304" pitchFamily="18" charset="0"/>
              </a:rPr>
              <a:t>An endowment that is still a very small part of the Hospital’s resources and therefore not very discriminating. With an amount set at €700m, the </a:t>
            </a:r>
            <a:r>
              <a:rPr lang="en-US" sz="1700" b="0" kern="100" dirty="0" err="1">
                <a:solidFill>
                  <a:schemeClr val="tx1"/>
                </a:solidFill>
                <a:latin typeface="Calibri" panose="020F0502020204030204" pitchFamily="34" charset="0"/>
                <a:cs typeface="Times New Roman" panose="02020603050405020304" pitchFamily="18" charset="0"/>
              </a:rPr>
              <a:t>Ifaq</a:t>
            </a:r>
            <a:r>
              <a:rPr lang="en-US" sz="1700" b="0" kern="100" dirty="0">
                <a:solidFill>
                  <a:schemeClr val="tx1"/>
                </a:solidFill>
                <a:latin typeface="Calibri" panose="020F0502020204030204" pitchFamily="34" charset="0"/>
                <a:cs typeface="Times New Roman" panose="02020603050405020304" pitchFamily="18" charset="0"/>
              </a:rPr>
              <a:t> allocation represents only 1.1 % of the total economic valuation of healthcare establishments. </a:t>
            </a:r>
          </a:p>
          <a:p>
            <a:pPr marL="285750" indent="-285750">
              <a:buFont typeface="Arial" panose="020B0604020202020204" pitchFamily="34" charset="0"/>
              <a:buChar char="•"/>
            </a:pPr>
            <a:endParaRPr lang="fr-FR" dirty="0"/>
          </a:p>
        </p:txBody>
      </p:sp>
      <p:sp>
        <p:nvSpPr>
          <p:cNvPr id="4" name="Titre 3">
            <a:extLst>
              <a:ext uri="{FF2B5EF4-FFF2-40B4-BE49-F238E27FC236}">
                <a16:creationId xmlns:a16="http://schemas.microsoft.com/office/drawing/2014/main" id="{CE28283C-A2AB-46BC-CF7A-9649408C8A2C}"/>
              </a:ext>
            </a:extLst>
          </p:cNvPr>
          <p:cNvSpPr>
            <a:spLocks noGrp="1"/>
          </p:cNvSpPr>
          <p:nvPr>
            <p:ph type="title"/>
          </p:nvPr>
        </p:nvSpPr>
        <p:spPr/>
        <p:txBody>
          <a:bodyPr>
            <a:normAutofit fontScale="90000"/>
          </a:bodyPr>
          <a:lstStyle/>
          <a:p>
            <a:r>
              <a:rPr lang="en-US" dirty="0"/>
              <a:t>A system too complex to be used as a quality management tool</a:t>
            </a:r>
            <a:endParaRPr lang="fr-FR" dirty="0"/>
          </a:p>
        </p:txBody>
      </p:sp>
      <p:sp>
        <p:nvSpPr>
          <p:cNvPr id="8" name="ZoneTexte 7">
            <a:extLst>
              <a:ext uri="{FF2B5EF4-FFF2-40B4-BE49-F238E27FC236}">
                <a16:creationId xmlns:a16="http://schemas.microsoft.com/office/drawing/2014/main" id="{ACBB69F2-606A-0221-13D9-977E1ECA707A}"/>
              </a:ext>
            </a:extLst>
          </p:cNvPr>
          <p:cNvSpPr txBox="1"/>
          <p:nvPr/>
        </p:nvSpPr>
        <p:spPr>
          <a:xfrm>
            <a:off x="4401312" y="1045349"/>
            <a:ext cx="5035296" cy="523220"/>
          </a:xfrm>
          <a:prstGeom prst="rect">
            <a:avLst/>
          </a:prstGeom>
          <a:noFill/>
        </p:spPr>
        <p:txBody>
          <a:bodyPr wrap="square">
            <a:spAutoFit/>
          </a:bodyPr>
          <a:lstStyle/>
          <a:p>
            <a:r>
              <a:rPr lang="en-US" sz="1400" dirty="0">
                <a:solidFill>
                  <a:srgbClr val="0000FF"/>
                </a:solidFill>
                <a:effectLst/>
                <a:latin typeface="Arial" panose="020B0604020202020204" pitchFamily="34" charset="0"/>
                <a:ea typeface="Arial" panose="020B0604020202020204" pitchFamily="34" charset="0"/>
              </a:rPr>
              <a:t>Share of the </a:t>
            </a:r>
            <a:r>
              <a:rPr lang="en-US" sz="1400" dirty="0" err="1">
                <a:solidFill>
                  <a:srgbClr val="0000FF"/>
                </a:solidFill>
                <a:effectLst/>
                <a:latin typeface="Arial" panose="020B0604020202020204" pitchFamily="34" charset="0"/>
                <a:ea typeface="Arial" panose="020B0604020202020204" pitchFamily="34" charset="0"/>
              </a:rPr>
              <a:t>Ifaq</a:t>
            </a:r>
            <a:r>
              <a:rPr lang="en-US" sz="1400" dirty="0">
                <a:solidFill>
                  <a:srgbClr val="0000FF"/>
                </a:solidFill>
                <a:effectLst/>
                <a:latin typeface="Arial" panose="020B0604020202020204" pitchFamily="34" charset="0"/>
                <a:ea typeface="Arial" panose="020B0604020202020204" pitchFamily="34" charset="0"/>
              </a:rPr>
              <a:t> grant in the resources of </a:t>
            </a:r>
            <a:r>
              <a:rPr lang="en-US" sz="1400" spc="-10" dirty="0">
                <a:solidFill>
                  <a:srgbClr val="0000FF"/>
                </a:solidFill>
                <a:effectLst/>
                <a:latin typeface="Arial" panose="020B0604020202020204" pitchFamily="34" charset="0"/>
                <a:ea typeface="Arial" panose="020B0604020202020204" pitchFamily="34" charset="0"/>
              </a:rPr>
              <a:t>health care </a:t>
            </a:r>
            <a:r>
              <a:rPr lang="en-US" sz="1400" dirty="0">
                <a:solidFill>
                  <a:srgbClr val="0000FF"/>
                </a:solidFill>
                <a:effectLst/>
                <a:latin typeface="Arial" panose="020B0604020202020204" pitchFamily="34" charset="0"/>
                <a:ea typeface="Arial" panose="020B0604020202020204" pitchFamily="34" charset="0"/>
              </a:rPr>
              <a:t>institutions</a:t>
            </a:r>
            <a:endParaRPr lang="fr-FR" sz="1400" dirty="0"/>
          </a:p>
        </p:txBody>
      </p:sp>
      <p:pic>
        <p:nvPicPr>
          <p:cNvPr id="9" name="Image 8">
            <a:extLst>
              <a:ext uri="{FF2B5EF4-FFF2-40B4-BE49-F238E27FC236}">
                <a16:creationId xmlns:a16="http://schemas.microsoft.com/office/drawing/2014/main" id="{3A3925D0-EE4D-6D22-ADC6-DD15ADDCD1BB}"/>
              </a:ext>
            </a:extLst>
          </p:cNvPr>
          <p:cNvPicPr>
            <a:picLocks noChangeAspect="1"/>
          </p:cNvPicPr>
          <p:nvPr/>
        </p:nvPicPr>
        <p:blipFill>
          <a:blip r:embed="rId3"/>
          <a:stretch>
            <a:fillRect/>
          </a:stretch>
        </p:blipFill>
        <p:spPr>
          <a:xfrm>
            <a:off x="4157472" y="1691680"/>
            <a:ext cx="6395466" cy="2612096"/>
          </a:xfrm>
          <a:prstGeom prst="rect">
            <a:avLst/>
          </a:prstGeom>
        </p:spPr>
      </p:pic>
    </p:spTree>
    <p:extLst>
      <p:ext uri="{BB962C8B-B14F-4D97-AF65-F5344CB8AC3E}">
        <p14:creationId xmlns:p14="http://schemas.microsoft.com/office/powerpoint/2010/main" val="1243968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D63568-AC2D-0EDC-163C-2ABC452B81EB}"/>
              </a:ext>
            </a:extLst>
          </p:cNvPr>
          <p:cNvSpPr>
            <a:spLocks noGrp="1"/>
          </p:cNvSpPr>
          <p:nvPr>
            <p:ph type="title"/>
          </p:nvPr>
        </p:nvSpPr>
        <p:spPr/>
        <p:txBody>
          <a:bodyPr/>
          <a:lstStyle/>
          <a:p>
            <a:r>
              <a:rPr lang="fr-FR" sz="2300" dirty="0">
                <a:solidFill>
                  <a:srgbClr val="000099"/>
                </a:solidFill>
                <a:latin typeface="Marianne" panose="02000000000000000000" pitchFamily="2" charset="0"/>
              </a:rPr>
              <a:t>A new </a:t>
            </a:r>
            <a:r>
              <a:rPr lang="fr-FR" sz="2300" dirty="0" err="1">
                <a:solidFill>
                  <a:srgbClr val="000099"/>
                </a:solidFill>
                <a:latin typeface="Marianne" panose="02000000000000000000" pitchFamily="2" charset="0"/>
              </a:rPr>
              <a:t>financing</a:t>
            </a:r>
            <a:r>
              <a:rPr lang="fr-FR" sz="2300" dirty="0">
                <a:solidFill>
                  <a:srgbClr val="000099"/>
                </a:solidFill>
                <a:latin typeface="Marianne" panose="02000000000000000000" pitchFamily="2" charset="0"/>
              </a:rPr>
              <a:t> </a:t>
            </a:r>
            <a:r>
              <a:rPr lang="fr-FR" sz="2300" dirty="0" err="1">
                <a:solidFill>
                  <a:srgbClr val="000099"/>
                </a:solidFill>
                <a:latin typeface="Marianne" panose="02000000000000000000" pitchFamily="2" charset="0"/>
              </a:rPr>
              <a:t>scheme</a:t>
            </a:r>
            <a:r>
              <a:rPr lang="fr-FR" sz="2300" dirty="0">
                <a:solidFill>
                  <a:srgbClr val="000099"/>
                </a:solidFill>
                <a:latin typeface="Marianne" panose="02000000000000000000" pitchFamily="2" charset="0"/>
              </a:rPr>
              <a:t> </a:t>
            </a:r>
            <a:r>
              <a:rPr lang="fr-FR" sz="2300" dirty="0" err="1">
                <a:solidFill>
                  <a:srgbClr val="000099"/>
                </a:solidFill>
                <a:latin typeface="Marianne" panose="02000000000000000000" pitchFamily="2" charset="0"/>
              </a:rPr>
              <a:t>proposed</a:t>
            </a:r>
            <a:endParaRPr lang="fr-FR" sz="2300" dirty="0">
              <a:solidFill>
                <a:srgbClr val="000099"/>
              </a:solidFill>
              <a:latin typeface="Marianne" panose="02000000000000000000" pitchFamily="2" charset="0"/>
            </a:endParaRPr>
          </a:p>
        </p:txBody>
      </p:sp>
      <p:sp>
        <p:nvSpPr>
          <p:cNvPr id="4" name="Espace réservé du pied de page 3">
            <a:extLst>
              <a:ext uri="{FF2B5EF4-FFF2-40B4-BE49-F238E27FC236}">
                <a16:creationId xmlns:a16="http://schemas.microsoft.com/office/drawing/2014/main" id="{360FF989-DFBD-7459-572D-2FA792673445}"/>
              </a:ext>
            </a:extLst>
          </p:cNvPr>
          <p:cNvSpPr>
            <a:spLocks noGrp="1"/>
          </p:cNvSpPr>
          <p:nvPr>
            <p:ph type="ftr" sz="quarter" idx="11"/>
          </p:nvPr>
        </p:nvSpPr>
        <p:spPr>
          <a:xfrm>
            <a:off x="457200" y="4704279"/>
            <a:ext cx="2895600" cy="219838"/>
          </a:xfrm>
        </p:spPr>
        <p:txBody>
          <a:bodyPr/>
          <a:lstStyle/>
          <a:p>
            <a:r>
              <a:rPr lang="fr-FR" u="sng" dirty="0"/>
              <a:t>Source</a:t>
            </a:r>
            <a:r>
              <a:rPr lang="fr-FR" dirty="0"/>
              <a:t> : direction du budget</a:t>
            </a:r>
          </a:p>
        </p:txBody>
      </p:sp>
      <p:sp>
        <p:nvSpPr>
          <p:cNvPr id="5" name="Espace réservé du contenu 4">
            <a:extLst>
              <a:ext uri="{FF2B5EF4-FFF2-40B4-BE49-F238E27FC236}">
                <a16:creationId xmlns:a16="http://schemas.microsoft.com/office/drawing/2014/main" id="{E9CF375F-0EF4-2563-C763-0F37ED091716}"/>
              </a:ext>
            </a:extLst>
          </p:cNvPr>
          <p:cNvSpPr>
            <a:spLocks noGrp="1"/>
          </p:cNvSpPr>
          <p:nvPr>
            <p:ph idx="1"/>
          </p:nvPr>
        </p:nvSpPr>
        <p:spPr>
          <a:xfrm>
            <a:off x="457200" y="1005577"/>
            <a:ext cx="8229600" cy="3613331"/>
          </a:xfrm>
        </p:spPr>
        <p:txBody>
          <a:bodyPr>
            <a:noAutofit/>
          </a:bodyPr>
          <a:lstStyle/>
          <a:p>
            <a:pPr marL="377825" indent="-285750" defTabSz="914400">
              <a:lnSpc>
                <a:spcPct val="77000"/>
              </a:lnSpc>
              <a:spcBef>
                <a:spcPts val="0"/>
              </a:spcBef>
              <a:spcAft>
                <a:spcPts val="800"/>
              </a:spcAft>
              <a:buFont typeface="Wingdings" panose="05000000000000000000" pitchFamily="2" charset="2"/>
              <a:buChar char="ü"/>
            </a:pPr>
            <a:r>
              <a:rPr lang="en-US" sz="2000" b="0" kern="100" dirty="0">
                <a:solidFill>
                  <a:schemeClr val="tx1"/>
                </a:solidFill>
                <a:latin typeface="Calibri" panose="020F0502020204030204" pitchFamily="34" charset="0"/>
                <a:cs typeface="Times New Roman" panose="02020603050405020304" pitchFamily="18" charset="0"/>
              </a:rPr>
              <a:t>Objective : </a:t>
            </a:r>
            <a:r>
              <a:rPr lang="en-US" sz="2000" kern="100" dirty="0">
                <a:solidFill>
                  <a:schemeClr val="tx1"/>
                </a:solidFill>
                <a:latin typeface="Calibri" panose="020F0502020204030204" pitchFamily="34" charset="0"/>
                <a:cs typeface="Times New Roman" panose="02020603050405020304" pitchFamily="18" charset="0"/>
              </a:rPr>
              <a:t>provide meaningful incentives </a:t>
            </a:r>
            <a:r>
              <a:rPr lang="en-US" sz="2000" b="0" kern="100" dirty="0">
                <a:solidFill>
                  <a:schemeClr val="tx1"/>
                </a:solidFill>
                <a:latin typeface="Calibri" panose="020F0502020204030204" pitchFamily="34" charset="0"/>
                <a:cs typeface="Times New Roman" panose="02020603050405020304" pitchFamily="18" charset="0"/>
              </a:rPr>
              <a:t>for healthcare professionals, within a </a:t>
            </a:r>
            <a:r>
              <a:rPr lang="en-US" sz="2000" kern="100" dirty="0">
                <a:solidFill>
                  <a:schemeClr val="tx1"/>
                </a:solidFill>
                <a:latin typeface="Calibri" panose="020F0502020204030204" pitchFamily="34" charset="0"/>
                <a:cs typeface="Times New Roman" panose="02020603050405020304" pitchFamily="18" charset="0"/>
              </a:rPr>
              <a:t>quality policy whose overall coherence would be clear to them</a:t>
            </a:r>
            <a:r>
              <a:rPr lang="en-US" sz="2000" b="0" kern="100" dirty="0">
                <a:solidFill>
                  <a:schemeClr val="tx1"/>
                </a:solidFill>
                <a:latin typeface="Calibri" panose="020F0502020204030204" pitchFamily="34" charset="0"/>
                <a:cs typeface="Times New Roman" panose="02020603050405020304" pitchFamily="18" charset="0"/>
              </a:rPr>
              <a:t>. </a:t>
            </a:r>
          </a:p>
          <a:p>
            <a:pPr marL="727869" lvl="1" indent="-285750" defTabSz="914400">
              <a:lnSpc>
                <a:spcPct val="77000"/>
              </a:lnSpc>
              <a:spcBef>
                <a:spcPts val="0"/>
              </a:spcBef>
              <a:spcAft>
                <a:spcPts val="800"/>
              </a:spcAft>
              <a:buFont typeface="Wingdings" panose="05000000000000000000" pitchFamily="2" charset="2"/>
              <a:buChar char="Ø"/>
            </a:pPr>
            <a:r>
              <a:rPr lang="en-US" sz="2000" b="0" kern="100" dirty="0">
                <a:solidFill>
                  <a:schemeClr val="tx1"/>
                </a:solidFill>
                <a:latin typeface="Calibri" panose="020F0502020204030204" pitchFamily="34" charset="0"/>
                <a:cs typeface="Times New Roman" panose="02020603050405020304" pitchFamily="18" charset="0"/>
              </a:rPr>
              <a:t> requires </a:t>
            </a:r>
            <a:r>
              <a:rPr lang="en-US" sz="2000" u="sng" kern="100" dirty="0">
                <a:solidFill>
                  <a:schemeClr val="tx1"/>
                </a:solidFill>
                <a:latin typeface="Calibri" panose="020F0502020204030204" pitchFamily="34" charset="0"/>
                <a:cs typeface="Times New Roman" panose="02020603050405020304" pitchFamily="18" charset="0"/>
              </a:rPr>
              <a:t>measurable indicators at department level</a:t>
            </a:r>
            <a:r>
              <a:rPr lang="en-US" sz="2000" b="0" kern="100" dirty="0">
                <a:solidFill>
                  <a:schemeClr val="tx1"/>
                </a:solidFill>
                <a:latin typeface="Calibri" panose="020F0502020204030204" pitchFamily="34" charset="0"/>
                <a:cs typeface="Times New Roman" panose="02020603050405020304" pitchFamily="18" charset="0"/>
              </a:rPr>
              <a:t>, as well as </a:t>
            </a:r>
            <a:r>
              <a:rPr lang="en-US" sz="2000" u="sng" kern="100" dirty="0">
                <a:solidFill>
                  <a:schemeClr val="tx1"/>
                </a:solidFill>
                <a:latin typeface="Calibri" panose="020F0502020204030204" pitchFamily="34" charset="0"/>
                <a:cs typeface="Times New Roman" panose="02020603050405020304" pitchFamily="18" charset="0"/>
              </a:rPr>
              <a:t>indicators by specialty or pathology</a:t>
            </a:r>
            <a:r>
              <a:rPr lang="en-US" sz="2000" b="0" kern="100" dirty="0">
                <a:solidFill>
                  <a:schemeClr val="tx1"/>
                </a:solidFill>
                <a:latin typeface="Calibri" panose="020F0502020204030204" pitchFamily="34" charset="0"/>
                <a:cs typeface="Times New Roman" panose="02020603050405020304" pitchFamily="18" charset="0"/>
              </a:rPr>
              <a:t>, which focus on the well-being of patients throughout their care pathway, which is the main motivation for healthcare teams.</a:t>
            </a:r>
          </a:p>
          <a:p>
            <a:pPr marL="377825" indent="-285750" defTabSz="914400">
              <a:lnSpc>
                <a:spcPct val="77000"/>
              </a:lnSpc>
              <a:spcBef>
                <a:spcPts val="0"/>
              </a:spcBef>
              <a:spcAft>
                <a:spcPts val="800"/>
              </a:spcAft>
              <a:buFont typeface="Wingdings" panose="05000000000000000000" pitchFamily="2" charset="2"/>
              <a:buChar char="ü"/>
            </a:pPr>
            <a:r>
              <a:rPr lang="en-US" sz="2000" b="0" kern="100" dirty="0">
                <a:solidFill>
                  <a:schemeClr val="tx1"/>
                </a:solidFill>
                <a:latin typeface="Calibri" panose="020F0502020204030204" pitchFamily="34" charset="0"/>
                <a:cs typeface="Times New Roman" panose="02020603050405020304" pitchFamily="18" charset="0"/>
              </a:rPr>
              <a:t>The main level is to </a:t>
            </a:r>
            <a:r>
              <a:rPr lang="en-US" sz="2000" kern="100" dirty="0">
                <a:solidFill>
                  <a:schemeClr val="tx1"/>
                </a:solidFill>
                <a:latin typeface="Calibri" panose="020F0502020204030204" pitchFamily="34" charset="0"/>
                <a:cs typeface="Times New Roman" panose="02020603050405020304" pitchFamily="18" charset="0"/>
              </a:rPr>
              <a:t>unify, renovate and extend the current system </a:t>
            </a:r>
            <a:r>
              <a:rPr lang="en-US" sz="2000" b="0" kern="100" dirty="0">
                <a:solidFill>
                  <a:schemeClr val="tx1"/>
                </a:solidFill>
                <a:latin typeface="Calibri" panose="020F0502020204030204" pitchFamily="34" charset="0"/>
                <a:cs typeface="Times New Roman" panose="02020603050405020304" pitchFamily="18" charset="0"/>
              </a:rPr>
              <a:t>by restoring its original objective of providing financial incentives to improve quality. </a:t>
            </a:r>
          </a:p>
          <a:p>
            <a:pPr marL="377825" indent="-285750" defTabSz="914400">
              <a:lnSpc>
                <a:spcPct val="77000"/>
              </a:lnSpc>
              <a:spcBef>
                <a:spcPts val="0"/>
              </a:spcBef>
              <a:spcAft>
                <a:spcPts val="800"/>
              </a:spcAft>
              <a:buFont typeface="Wingdings" panose="05000000000000000000" pitchFamily="2" charset="2"/>
              <a:buChar char="Ø"/>
            </a:pPr>
            <a:r>
              <a:rPr lang="en-US" sz="2000" b="0" kern="100" dirty="0">
                <a:solidFill>
                  <a:schemeClr val="tx1"/>
                </a:solidFill>
                <a:latin typeface="Calibri" panose="020F0502020204030204" pitchFamily="34" charset="0"/>
                <a:cs typeface="Times New Roman" panose="02020603050405020304" pitchFamily="18" charset="0"/>
              </a:rPr>
              <a:t>The current quality-based financing schemes (</a:t>
            </a:r>
            <a:r>
              <a:rPr lang="en-US" sz="2000" b="0" kern="100" dirty="0" err="1">
                <a:solidFill>
                  <a:schemeClr val="tx1"/>
                </a:solidFill>
                <a:latin typeface="Calibri" panose="020F0502020204030204" pitchFamily="34" charset="0"/>
                <a:cs typeface="Times New Roman" panose="02020603050405020304" pitchFamily="18" charset="0"/>
              </a:rPr>
              <a:t>Ifaq</a:t>
            </a:r>
            <a:r>
              <a:rPr lang="en-US" sz="2000" b="0" kern="100" dirty="0">
                <a:solidFill>
                  <a:schemeClr val="tx1"/>
                </a:solidFill>
                <a:latin typeface="Calibri" panose="020F0502020204030204" pitchFamily="34" charset="0"/>
                <a:cs typeface="Times New Roman" panose="02020603050405020304" pitchFamily="18" charset="0"/>
              </a:rPr>
              <a:t>, contracts to improve the quality and efficiency of care, and the quality components of funding for emergency facilities and local hospitals) would be </a:t>
            </a:r>
            <a:r>
              <a:rPr lang="en-US" sz="2000" kern="100" dirty="0">
                <a:solidFill>
                  <a:schemeClr val="tx1"/>
                </a:solidFill>
                <a:latin typeface="Calibri" panose="020F0502020204030204" pitchFamily="34" charset="0"/>
                <a:cs typeface="Times New Roman" panose="02020603050405020304" pitchFamily="18" charset="0"/>
              </a:rPr>
              <a:t>integrated into a unified and simplified </a:t>
            </a:r>
            <a:r>
              <a:rPr lang="en-US" sz="2000" kern="100" dirty="0" err="1">
                <a:solidFill>
                  <a:schemeClr val="tx1"/>
                </a:solidFill>
                <a:latin typeface="Calibri" panose="020F0502020204030204" pitchFamily="34" charset="0"/>
                <a:cs typeface="Times New Roman" panose="02020603050405020304" pitchFamily="18" charset="0"/>
              </a:rPr>
              <a:t>Ifaq</a:t>
            </a:r>
            <a:r>
              <a:rPr lang="en-US" sz="2000" kern="100" dirty="0">
                <a:solidFill>
                  <a:schemeClr val="tx1"/>
                </a:solidFill>
                <a:latin typeface="Calibri" panose="020F0502020204030204" pitchFamily="34" charset="0"/>
                <a:cs typeface="Times New Roman" panose="02020603050405020304" pitchFamily="18" charset="0"/>
              </a:rPr>
              <a:t> system</a:t>
            </a:r>
            <a:r>
              <a:rPr lang="en-US" sz="2000" b="0" kern="100" dirty="0">
                <a:solidFill>
                  <a:schemeClr val="tx1"/>
                </a:solidFill>
                <a:latin typeface="Calibri" panose="020F0502020204030204" pitchFamily="34" charset="0"/>
                <a:cs typeface="Times New Roman" panose="02020603050405020304" pitchFamily="18" charset="0"/>
              </a:rPr>
              <a:t>.</a:t>
            </a:r>
            <a:endParaRPr lang="fr-FR" sz="2000" b="0" kern="100" dirty="0">
              <a:solidFill>
                <a:schemeClr val="tx1"/>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196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42F1514A-C996-17F2-CACE-6A01FAB92AB0}"/>
              </a:ext>
            </a:extLst>
          </p:cNvPr>
          <p:cNvSpPr>
            <a:spLocks noGrp="1"/>
          </p:cNvSpPr>
          <p:nvPr>
            <p:ph type="sldNum" sz="quarter" idx="12"/>
          </p:nvPr>
        </p:nvSpPr>
        <p:spPr/>
        <p:txBody>
          <a:bodyPr/>
          <a:lstStyle/>
          <a:p>
            <a:fld id="{733122C9-A0B9-462F-8757-0847AD287B63}" type="slidenum">
              <a:rPr lang="fr-FR" smtClean="0"/>
              <a:pPr/>
              <a:t>6</a:t>
            </a:fld>
            <a:endParaRPr lang="fr-FR"/>
          </a:p>
        </p:txBody>
      </p:sp>
      <p:sp>
        <p:nvSpPr>
          <p:cNvPr id="4" name="Titre 3">
            <a:extLst>
              <a:ext uri="{FF2B5EF4-FFF2-40B4-BE49-F238E27FC236}">
                <a16:creationId xmlns:a16="http://schemas.microsoft.com/office/drawing/2014/main" id="{FA027083-8BF2-14CF-B9C6-9BE6CF6250FD}"/>
              </a:ext>
            </a:extLst>
          </p:cNvPr>
          <p:cNvSpPr>
            <a:spLocks noGrp="1"/>
          </p:cNvSpPr>
          <p:nvPr>
            <p:ph type="title"/>
          </p:nvPr>
        </p:nvSpPr>
        <p:spPr>
          <a:xfrm>
            <a:off x="555851" y="294269"/>
            <a:ext cx="8424863" cy="801326"/>
          </a:xfrm>
        </p:spPr>
        <p:txBody>
          <a:bodyPr>
            <a:normAutofit fontScale="90000"/>
          </a:bodyPr>
          <a:lstStyle/>
          <a:p>
            <a:r>
              <a:rPr lang="fr-FR" dirty="0"/>
              <a:t>Incentives for </a:t>
            </a:r>
            <a:r>
              <a:rPr lang="fr-FR" dirty="0" err="1"/>
              <a:t>hospitals</a:t>
            </a:r>
            <a:r>
              <a:rPr lang="fr-FR" dirty="0"/>
              <a:t> </a:t>
            </a:r>
            <a:r>
              <a:rPr lang="fr-FR" dirty="0" err="1"/>
              <a:t>based</a:t>
            </a:r>
            <a:r>
              <a:rPr lang="fr-FR" dirty="0"/>
              <a:t> on a portfolio of </a:t>
            </a:r>
            <a:r>
              <a:rPr lang="fr-FR" dirty="0" err="1"/>
              <a:t>indicators</a:t>
            </a:r>
            <a:r>
              <a:rPr lang="fr-FR" dirty="0"/>
              <a:t> </a:t>
            </a:r>
            <a:br>
              <a:rPr lang="fr-FR" sz="1200" dirty="0"/>
            </a:br>
            <a:endParaRPr lang="fr-FR" sz="1200" dirty="0"/>
          </a:p>
        </p:txBody>
      </p:sp>
      <p:sp>
        <p:nvSpPr>
          <p:cNvPr id="5" name="Espace réservé du texte 4">
            <a:extLst>
              <a:ext uri="{FF2B5EF4-FFF2-40B4-BE49-F238E27FC236}">
                <a16:creationId xmlns:a16="http://schemas.microsoft.com/office/drawing/2014/main" id="{FCB2088F-A867-1CDA-F7FF-51F949C07612}"/>
              </a:ext>
            </a:extLst>
          </p:cNvPr>
          <p:cNvSpPr>
            <a:spLocks noGrp="1"/>
          </p:cNvSpPr>
          <p:nvPr>
            <p:ph type="body" sz="quarter" idx="14"/>
          </p:nvPr>
        </p:nvSpPr>
        <p:spPr>
          <a:xfrm>
            <a:off x="341711" y="1182625"/>
            <a:ext cx="7994025" cy="3291839"/>
          </a:xfrm>
        </p:spPr>
        <p:txBody>
          <a:bodyPr>
            <a:normAutofit lnSpcReduction="10000"/>
          </a:bodyPr>
          <a:lstStyle/>
          <a:p>
            <a:pPr>
              <a:lnSpc>
                <a:spcPct val="107000"/>
              </a:lnSpc>
              <a:spcAft>
                <a:spcPts val="800"/>
              </a:spcAft>
            </a:pPr>
            <a:r>
              <a:rPr lang="en-US" sz="1800" b="1" kern="100" dirty="0">
                <a:latin typeface="Calibri" panose="020F0502020204030204" pitchFamily="34" charset="0"/>
                <a:ea typeface="Calibri" panose="020F0502020204030204" pitchFamily="34" charset="0"/>
                <a:cs typeface="Times New Roman" panose="02020603050405020304" pitchFamily="18" charset="0"/>
              </a:rPr>
              <a:t>P</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illar 1:</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 set of indicators would focus on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cross-functional quality measurement indicators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calculated, as far as possible, at the level of care departments, thanks to automated data collection. </a:t>
            </a:r>
            <a:r>
              <a:rPr lang="en-US" sz="1800" u="sng" kern="100" dirty="0">
                <a:effectLst/>
                <a:latin typeface="Calibri" panose="020F0502020204030204" pitchFamily="34" charset="0"/>
                <a:ea typeface="Calibri" panose="020F0502020204030204" pitchFamily="34" charset="0"/>
                <a:cs typeface="Times New Roman" panose="02020603050405020304" pitchFamily="18" charset="0"/>
              </a:rPr>
              <a:t>Two blocks could be distinguished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77825" indent="-285750">
              <a:lnSpc>
                <a:spcPct val="107000"/>
              </a:lnSpc>
              <a:spcAft>
                <a:spcPts val="800"/>
              </a:spcAft>
              <a:buFont typeface="Wingdings" panose="05000000000000000000" pitchFamily="2" charset="2"/>
              <a:buChar char="Ø"/>
            </a:pPr>
            <a:r>
              <a:rPr lang="en-US" b="1" kern="100" dirty="0">
                <a:latin typeface="Calibri" panose="020F0502020204030204" pitchFamily="34" charset="0"/>
                <a:ea typeface="Calibri" panose="020F0502020204030204" pitchFamily="34" charset="0"/>
                <a:cs typeface="Times New Roman" panose="02020603050405020304" pitchFamily="18" charset="0"/>
              </a:rPr>
              <a:t>The first block</a:t>
            </a:r>
            <a:r>
              <a:rPr lang="en-US" kern="100" dirty="0">
                <a:latin typeface="Calibri" panose="020F0502020204030204" pitchFamily="34" charset="0"/>
                <a:ea typeface="Calibri" panose="020F0502020204030204" pitchFamily="34" charset="0"/>
                <a:cs typeface="Times New Roman" panose="02020603050405020304" pitchFamily="18" charset="0"/>
              </a:rPr>
              <a:t> would constitute a base of </a:t>
            </a:r>
            <a:r>
              <a:rPr lang="en-US" b="1" kern="100" dirty="0">
                <a:latin typeface="Calibri" panose="020F0502020204030204" pitchFamily="34" charset="0"/>
                <a:ea typeface="Calibri" panose="020F0502020204030204" pitchFamily="34" charset="0"/>
                <a:cs typeface="Times New Roman" panose="02020603050405020304" pitchFamily="18" charset="0"/>
              </a:rPr>
              <a:t>permanent indicators </a:t>
            </a:r>
            <a:r>
              <a:rPr lang="en-US" kern="100" dirty="0">
                <a:latin typeface="Calibri" panose="020F0502020204030204" pitchFamily="34" charset="0"/>
                <a:ea typeface="Calibri" panose="020F0502020204030204" pitchFamily="34" charset="0"/>
                <a:cs typeface="Times New Roman" panose="02020603050405020304" pitchFamily="18" charset="0"/>
              </a:rPr>
              <a:t>common to all. The aim is to evaluate health establishments based on their level of performance (</a:t>
            </a:r>
            <a:r>
              <a:rPr lang="en-US" b="1" kern="100" dirty="0">
                <a:latin typeface="Calibri" panose="020F0502020204030204" pitchFamily="34" charset="0"/>
                <a:ea typeface="Calibri" panose="020F0502020204030204" pitchFamily="34" charset="0"/>
                <a:cs typeface="Times New Roman" panose="02020603050405020304" pitchFamily="18" charset="0"/>
              </a:rPr>
              <a:t>certification, pain management, patient satisfaction, but also quality of life at work for carers</a:t>
            </a:r>
            <a:r>
              <a:rPr lang="en-US" kern="100" dirty="0">
                <a:latin typeface="Calibri" panose="020F0502020204030204" pitchFamily="34" charset="0"/>
                <a:ea typeface="Calibri" panose="020F0502020204030204" pitchFamily="34" charset="0"/>
                <a:cs typeface="Times New Roman" panose="02020603050405020304" pitchFamily="18" charset="0"/>
              </a:rPr>
              <a:t>);</a:t>
            </a:r>
          </a:p>
          <a:p>
            <a:pPr marL="377825" indent="-285750">
              <a:lnSpc>
                <a:spcPct val="107000"/>
              </a:lnSpc>
              <a:spcAft>
                <a:spcPts val="800"/>
              </a:spcAft>
              <a:buFont typeface="Wingdings" panose="05000000000000000000" pitchFamily="2" charset="2"/>
              <a:buChar char="Ø"/>
            </a:pPr>
            <a:r>
              <a:rPr lang="en-US" kern="100" dirty="0">
                <a:latin typeface="Calibri" panose="020F0502020204030204" pitchFamily="34" charset="0"/>
                <a:ea typeface="Calibri" panose="020F0502020204030204" pitchFamily="34" charset="0"/>
                <a:cs typeface="Times New Roman" panose="02020603050405020304" pitchFamily="18" charset="0"/>
              </a:rPr>
              <a:t>The second block would be made up of </a:t>
            </a:r>
            <a:r>
              <a:rPr lang="en-US" b="1" kern="100" dirty="0">
                <a:latin typeface="Calibri" panose="020F0502020204030204" pitchFamily="34" charset="0"/>
                <a:ea typeface="Calibri" panose="020F0502020204030204" pitchFamily="34" charset="0"/>
                <a:cs typeface="Times New Roman" panose="02020603050405020304" pitchFamily="18" charset="0"/>
              </a:rPr>
              <a:t>temporary indicators</a:t>
            </a:r>
            <a:r>
              <a:rPr lang="en-US" kern="100" dirty="0">
                <a:latin typeface="Calibri" panose="020F0502020204030204" pitchFamily="34" charset="0"/>
                <a:ea typeface="Calibri" panose="020F0502020204030204" pitchFamily="34" charset="0"/>
                <a:cs typeface="Times New Roman" panose="02020603050405020304" pitchFamily="18" charset="0"/>
              </a:rPr>
              <a:t>, included in the model for a limited period. for example:  the </a:t>
            </a:r>
            <a:r>
              <a:rPr lang="en-US" b="1" kern="100" dirty="0">
                <a:latin typeface="Calibri" panose="020F0502020204030204" pitchFamily="34" charset="0"/>
                <a:ea typeface="Calibri" panose="020F0502020204030204" pitchFamily="34" charset="0"/>
                <a:cs typeface="Times New Roman" panose="02020603050405020304" pitchFamily="18" charset="0"/>
              </a:rPr>
              <a:t>reporting of undesirable events</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the development of eco-responsible care</a:t>
            </a:r>
            <a:r>
              <a:rPr lang="en-US" kern="100" dirty="0">
                <a:latin typeface="Calibri" panose="020F0502020204030204" pitchFamily="34" charset="0"/>
                <a:ea typeface="Calibri" panose="020F0502020204030204" pitchFamily="34" charset="0"/>
                <a:cs typeface="Times New Roman" panose="02020603050405020304" pitchFamily="18" charset="0"/>
              </a:rPr>
              <a:t>, increased use of home hospitalization or outpatient surgery.. reflecting the current priorities. </a:t>
            </a:r>
          </a:p>
          <a:p>
            <a:pPr>
              <a:lnSpc>
                <a:spcPct val="107000"/>
              </a:lnSpc>
              <a:spcAft>
                <a:spcPts val="800"/>
              </a:spcAft>
            </a:pPr>
            <a:r>
              <a:rPr lang="en-US" kern="100" dirty="0">
                <a:latin typeface="Calibri" panose="020F0502020204030204" pitchFamily="34" charset="0"/>
                <a:ea typeface="Calibri" panose="020F0502020204030204" pitchFamily="34" charset="0"/>
                <a:cs typeface="Times New Roman" panose="02020603050405020304" pitchFamily="18" charset="0"/>
              </a:rPr>
              <a:t>Establishments would be assessed on the basis of changes in their performance on these indicators and would be supported in this by national and regional health agencies, health insurance, regional support structures and, where appropriate, networks (perinatal, cancer). </a:t>
            </a:r>
          </a:p>
          <a:p>
            <a:pPr>
              <a:lnSpc>
                <a:spcPct val="107000"/>
              </a:lnSpc>
              <a:spcAft>
                <a:spcPts val="800"/>
              </a:spcAft>
            </a:pPr>
            <a:endParaRPr lang="fr-FR"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6344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42F1514A-C996-17F2-CACE-6A01FAB92AB0}"/>
              </a:ext>
            </a:extLst>
          </p:cNvPr>
          <p:cNvSpPr>
            <a:spLocks noGrp="1"/>
          </p:cNvSpPr>
          <p:nvPr>
            <p:ph type="sldNum" sz="quarter" idx="12"/>
          </p:nvPr>
        </p:nvSpPr>
        <p:spPr/>
        <p:txBody>
          <a:bodyPr/>
          <a:lstStyle/>
          <a:p>
            <a:fld id="{733122C9-A0B9-462F-8757-0847AD287B63}" type="slidenum">
              <a:rPr lang="fr-FR" smtClean="0"/>
              <a:pPr/>
              <a:t>7</a:t>
            </a:fld>
            <a:endParaRPr lang="fr-FR"/>
          </a:p>
        </p:txBody>
      </p:sp>
      <p:sp>
        <p:nvSpPr>
          <p:cNvPr id="4" name="Titre 3">
            <a:extLst>
              <a:ext uri="{FF2B5EF4-FFF2-40B4-BE49-F238E27FC236}">
                <a16:creationId xmlns:a16="http://schemas.microsoft.com/office/drawing/2014/main" id="{FA027083-8BF2-14CF-B9C6-9BE6CF6250FD}"/>
              </a:ext>
            </a:extLst>
          </p:cNvPr>
          <p:cNvSpPr>
            <a:spLocks noGrp="1"/>
          </p:cNvSpPr>
          <p:nvPr>
            <p:ph type="title"/>
          </p:nvPr>
        </p:nvSpPr>
        <p:spPr>
          <a:xfrm>
            <a:off x="555851" y="294269"/>
            <a:ext cx="8424863" cy="801326"/>
          </a:xfrm>
        </p:spPr>
        <p:txBody>
          <a:bodyPr>
            <a:normAutofit fontScale="90000"/>
          </a:bodyPr>
          <a:lstStyle/>
          <a:p>
            <a:r>
              <a:rPr lang="fr-FR" dirty="0"/>
              <a:t>Incentives for </a:t>
            </a:r>
            <a:r>
              <a:rPr lang="fr-FR" dirty="0" err="1"/>
              <a:t>hospitals</a:t>
            </a:r>
            <a:r>
              <a:rPr lang="fr-FR" dirty="0"/>
              <a:t> </a:t>
            </a:r>
            <a:r>
              <a:rPr lang="fr-FR" dirty="0" err="1"/>
              <a:t>based</a:t>
            </a:r>
            <a:r>
              <a:rPr lang="fr-FR" dirty="0"/>
              <a:t> on a portfolio of </a:t>
            </a:r>
            <a:r>
              <a:rPr lang="fr-FR" dirty="0" err="1"/>
              <a:t>indicators</a:t>
            </a:r>
            <a:r>
              <a:rPr lang="fr-FR" dirty="0"/>
              <a:t>  </a:t>
            </a:r>
            <a:br>
              <a:rPr lang="fr-FR" dirty="0"/>
            </a:br>
            <a:endParaRPr lang="fr-FR" sz="1200" dirty="0"/>
          </a:p>
        </p:txBody>
      </p:sp>
      <p:sp>
        <p:nvSpPr>
          <p:cNvPr id="5" name="Espace réservé du texte 4">
            <a:extLst>
              <a:ext uri="{FF2B5EF4-FFF2-40B4-BE49-F238E27FC236}">
                <a16:creationId xmlns:a16="http://schemas.microsoft.com/office/drawing/2014/main" id="{FCB2088F-A867-1CDA-F7FF-51F949C07612}"/>
              </a:ext>
            </a:extLst>
          </p:cNvPr>
          <p:cNvSpPr>
            <a:spLocks noGrp="1"/>
          </p:cNvSpPr>
          <p:nvPr>
            <p:ph type="body" sz="quarter" idx="14"/>
          </p:nvPr>
        </p:nvSpPr>
        <p:spPr>
          <a:xfrm>
            <a:off x="219971" y="889118"/>
            <a:ext cx="8667997" cy="3960113"/>
          </a:xfrm>
        </p:spPr>
        <p:txBody>
          <a:bodyPr>
            <a:normAutofit/>
          </a:bodyPr>
          <a:lstStyle/>
          <a:p>
            <a:pPr>
              <a:lnSpc>
                <a:spcPct val="107000"/>
              </a:lnSpc>
              <a:spcAft>
                <a:spcPts val="800"/>
              </a:spcAft>
            </a:pPr>
            <a:r>
              <a:rPr lang="en-US" sz="1800" b="1" kern="100" dirty="0">
                <a:latin typeface="Calibri" panose="020F0502020204030204" pitchFamily="34" charset="0"/>
                <a:ea typeface="Calibri" panose="020F0502020204030204" pitchFamily="34" charset="0"/>
                <a:cs typeface="Times New Roman" panose="02020603050405020304" pitchFamily="18" charset="0"/>
              </a:rPr>
              <a:t>P</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illar 2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would focus on the measurement and analysis of results of care, by specialty or pathology. Its implementation requires in-depth work </a:t>
            </a:r>
            <a:r>
              <a:rPr lang="en-US" sz="1800" kern="100" dirty="0">
                <a:latin typeface="Calibri" panose="020F0502020204030204" pitchFamily="34" charset="0"/>
                <a:ea typeface="Calibri" panose="020F0502020204030204" pitchFamily="34" charset="0"/>
                <a:cs typeface="Times New Roman" panose="02020603050405020304" pitchFamily="18" charset="0"/>
              </a:rPr>
              <a:t>with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professions, by mobilizing their learned societies, to identify the relevant indicators and the methodology for calculating and adjusting them within a framework set at national level. </a:t>
            </a: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financial incentives for quality is based on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two principles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77825" indent="-285750">
              <a:lnSpc>
                <a:spcPct val="107000"/>
              </a:lnSpc>
              <a:spcAft>
                <a:spcPts val="800"/>
              </a:spcAft>
              <a:buFont typeface="Wingdings" panose="05000000000000000000" pitchFamily="2" charset="2"/>
              <a:buChar char="Ø"/>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Establishments would be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remunerated on the basis of indicators that measure how well teams engage in measuring and comparing results among pe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ers, rather than on the results themselves.</a:t>
            </a:r>
          </a:p>
          <a:p>
            <a:pPr marL="377825" indent="-285750">
              <a:lnSpc>
                <a:spcPct val="107000"/>
              </a:lnSpc>
              <a:spcAft>
                <a:spcPts val="800"/>
              </a:spcAft>
              <a:buFont typeface="Wingdings" panose="05000000000000000000" pitchFamily="2" charset="2"/>
              <a:buChar char="Ø"/>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financial incentive would also be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increased in the event of integration of a measure of patient care results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(Patient Reported Outcome Measurement – PROM), essential for measuring the relevance of care</a:t>
            </a:r>
          </a:p>
        </p:txBody>
      </p:sp>
    </p:spTree>
    <p:extLst>
      <p:ext uri="{BB962C8B-B14F-4D97-AF65-F5344CB8AC3E}">
        <p14:creationId xmlns:p14="http://schemas.microsoft.com/office/powerpoint/2010/main" val="1902667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42F1514A-C996-17F2-CACE-6A01FAB92AB0}"/>
              </a:ext>
            </a:extLst>
          </p:cNvPr>
          <p:cNvSpPr>
            <a:spLocks noGrp="1"/>
          </p:cNvSpPr>
          <p:nvPr>
            <p:ph type="sldNum" sz="quarter" idx="12"/>
          </p:nvPr>
        </p:nvSpPr>
        <p:spPr/>
        <p:txBody>
          <a:bodyPr/>
          <a:lstStyle/>
          <a:p>
            <a:fld id="{733122C9-A0B9-462F-8757-0847AD287B63}" type="slidenum">
              <a:rPr lang="fr-FR" smtClean="0"/>
              <a:pPr/>
              <a:t>8</a:t>
            </a:fld>
            <a:endParaRPr lang="fr-FR"/>
          </a:p>
        </p:txBody>
      </p:sp>
      <p:sp>
        <p:nvSpPr>
          <p:cNvPr id="4" name="Titre 3">
            <a:extLst>
              <a:ext uri="{FF2B5EF4-FFF2-40B4-BE49-F238E27FC236}">
                <a16:creationId xmlns:a16="http://schemas.microsoft.com/office/drawing/2014/main" id="{FA027083-8BF2-14CF-B9C6-9BE6CF6250FD}"/>
              </a:ext>
            </a:extLst>
          </p:cNvPr>
          <p:cNvSpPr>
            <a:spLocks noGrp="1"/>
          </p:cNvSpPr>
          <p:nvPr>
            <p:ph type="title"/>
          </p:nvPr>
        </p:nvSpPr>
        <p:spPr>
          <a:xfrm>
            <a:off x="323850" y="555526"/>
            <a:ext cx="8424863" cy="801326"/>
          </a:xfrm>
        </p:spPr>
        <p:txBody>
          <a:bodyPr>
            <a:normAutofit fontScale="90000"/>
          </a:bodyPr>
          <a:lstStyle/>
          <a:p>
            <a:r>
              <a:rPr lang="en-US" dirty="0"/>
              <a:t>Schematic presentation of the new quality-based funding model for hospitals</a:t>
            </a:r>
            <a:br>
              <a:rPr lang="fr-FR" dirty="0"/>
            </a:br>
            <a:br>
              <a:rPr lang="fr-FR" sz="1200" dirty="0"/>
            </a:br>
            <a:endParaRPr lang="fr-FR" sz="1200" dirty="0"/>
          </a:p>
        </p:txBody>
      </p:sp>
      <p:sp>
        <p:nvSpPr>
          <p:cNvPr id="5" name="Espace réservé du texte 4">
            <a:extLst>
              <a:ext uri="{FF2B5EF4-FFF2-40B4-BE49-F238E27FC236}">
                <a16:creationId xmlns:a16="http://schemas.microsoft.com/office/drawing/2014/main" id="{FCB2088F-A867-1CDA-F7FF-51F949C07612}"/>
              </a:ext>
            </a:extLst>
          </p:cNvPr>
          <p:cNvSpPr>
            <a:spLocks noGrp="1"/>
          </p:cNvSpPr>
          <p:nvPr>
            <p:ph type="body" sz="quarter" idx="14"/>
          </p:nvPr>
        </p:nvSpPr>
        <p:spPr>
          <a:xfrm>
            <a:off x="324379" y="1143000"/>
            <a:ext cx="8424334" cy="3387824"/>
          </a:xfrm>
        </p:spPr>
        <p:txBody>
          <a:bodyPr>
            <a:normAutofit/>
          </a:bodyPr>
          <a:lstStyle/>
          <a:p>
            <a:pPr marL="377825" indent="-285750">
              <a:lnSpc>
                <a:spcPct val="107000"/>
              </a:lnSpc>
              <a:spcAft>
                <a:spcPts val="800"/>
              </a:spcAft>
              <a:buFont typeface="Wingdings" panose="05000000000000000000" pitchFamily="2" charset="2"/>
              <a:buChar char="§"/>
            </a:pPr>
            <a:endParaRPr lang="fr-FR" sz="1800" b="1" kern="100" dirty="0">
              <a:latin typeface="Calibri" panose="020F0502020204030204" pitchFamily="34" charset="0"/>
              <a:ea typeface="Calibri" panose="020F0502020204030204" pitchFamily="34" charset="0"/>
              <a:cs typeface="Times New Roman" panose="02020603050405020304" pitchFamily="18" charset="0"/>
            </a:endParaRPr>
          </a:p>
          <a:p>
            <a:pPr marL="377825" indent="-285750">
              <a:lnSpc>
                <a:spcPct val="107000"/>
              </a:lnSpc>
              <a:spcAft>
                <a:spcPts val="800"/>
              </a:spcAft>
              <a:buFont typeface="Wingdings" panose="05000000000000000000" pitchFamily="2" charset="2"/>
              <a:buChar char="ü"/>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 2">
            <a:extLst>
              <a:ext uri="{FF2B5EF4-FFF2-40B4-BE49-F238E27FC236}">
                <a16:creationId xmlns:a16="http://schemas.microsoft.com/office/drawing/2014/main" id="{6515A1B6-1ACA-FA17-68DD-D7E7DBF691D1}"/>
              </a:ext>
            </a:extLst>
          </p:cNvPr>
          <p:cNvPicPr>
            <a:picLocks/>
          </p:cNvPicPr>
          <p:nvPr/>
        </p:nvPicPr>
        <p:blipFill>
          <a:blip r:embed="rId3" cstate="print"/>
          <a:stretch>
            <a:fillRect/>
          </a:stretch>
        </p:blipFill>
        <p:spPr>
          <a:xfrm>
            <a:off x="395287" y="1255776"/>
            <a:ext cx="8224457" cy="3527724"/>
          </a:xfrm>
          <a:prstGeom prst="rect">
            <a:avLst/>
          </a:prstGeom>
        </p:spPr>
      </p:pic>
    </p:spTree>
    <p:extLst>
      <p:ext uri="{BB962C8B-B14F-4D97-AF65-F5344CB8AC3E}">
        <p14:creationId xmlns:p14="http://schemas.microsoft.com/office/powerpoint/2010/main" val="4109159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2A3B4FFE-34ED-D12F-4909-81400455B56A}"/>
              </a:ext>
            </a:extLst>
          </p:cNvPr>
          <p:cNvSpPr>
            <a:spLocks noGrp="1"/>
          </p:cNvSpPr>
          <p:nvPr>
            <p:ph type="sldNum" sz="quarter" idx="12"/>
          </p:nvPr>
        </p:nvSpPr>
        <p:spPr/>
        <p:txBody>
          <a:bodyPr/>
          <a:lstStyle/>
          <a:p>
            <a:fld id="{733122C9-A0B9-462F-8757-0847AD287B63}" type="slidenum">
              <a:rPr lang="fr-FR" smtClean="0"/>
              <a:pPr/>
              <a:t>9</a:t>
            </a:fld>
            <a:endParaRPr lang="fr-FR"/>
          </a:p>
        </p:txBody>
      </p:sp>
      <p:sp>
        <p:nvSpPr>
          <p:cNvPr id="3" name="Espace réservé du texte 2">
            <a:extLst>
              <a:ext uri="{FF2B5EF4-FFF2-40B4-BE49-F238E27FC236}">
                <a16:creationId xmlns:a16="http://schemas.microsoft.com/office/drawing/2014/main" id="{14E36316-0064-E538-4D9F-B73BBE288ABC}"/>
              </a:ext>
            </a:extLst>
          </p:cNvPr>
          <p:cNvSpPr>
            <a:spLocks noGrp="1"/>
          </p:cNvSpPr>
          <p:nvPr>
            <p:ph type="body" sz="quarter" idx="13"/>
          </p:nvPr>
        </p:nvSpPr>
        <p:spPr/>
        <p:txBody>
          <a:bodyPr/>
          <a:lstStyle/>
          <a:p>
            <a:pPr marL="0" indent="0">
              <a:lnSpc>
                <a:spcPct val="107000"/>
              </a:lnSpc>
              <a:spcBef>
                <a:spcPts val="0"/>
              </a:spcBef>
              <a:buNone/>
            </a:pPr>
            <a:r>
              <a:rPr lang="en-US" sz="1800" b="0" kern="100" dirty="0">
                <a:solidFill>
                  <a:schemeClr val="tx1"/>
                </a:solidFill>
                <a:latin typeface="Calibri" panose="020F0502020204030204" pitchFamily="34" charset="0"/>
                <a:cs typeface="Times New Roman" panose="02020603050405020304" pitchFamily="18" charset="0"/>
              </a:rPr>
              <a:t>The Inspection recommends </a:t>
            </a:r>
            <a:r>
              <a:rPr lang="en-US" sz="1800" kern="100" dirty="0">
                <a:solidFill>
                  <a:schemeClr val="tx1"/>
                </a:solidFill>
                <a:latin typeface="Calibri" panose="020F0502020204030204" pitchFamily="34" charset="0"/>
                <a:cs typeface="Times New Roman" panose="02020603050405020304" pitchFamily="18" charset="0"/>
              </a:rPr>
              <a:t>overhauling the governance of quality in healthcare</a:t>
            </a:r>
            <a:r>
              <a:rPr lang="en-US" sz="1800" b="0" kern="100" dirty="0">
                <a:solidFill>
                  <a:schemeClr val="tx1"/>
                </a:solidFill>
                <a:latin typeface="Calibri" panose="020F0502020204030204" pitchFamily="34" charset="0"/>
                <a:cs typeface="Times New Roman" panose="02020603050405020304" pitchFamily="18" charset="0"/>
              </a:rPr>
              <a:t>: </a:t>
            </a:r>
          </a:p>
          <a:p>
            <a:pPr marL="285750" indent="-285750">
              <a:lnSpc>
                <a:spcPct val="107000"/>
              </a:lnSpc>
              <a:spcBef>
                <a:spcPts val="0"/>
              </a:spcBef>
              <a:buFont typeface="Wingdings" panose="05000000000000000000" pitchFamily="2" charset="2"/>
              <a:buChar char="Ø"/>
            </a:pPr>
            <a:r>
              <a:rPr lang="en-US" sz="1800" b="0" kern="100" dirty="0">
                <a:solidFill>
                  <a:schemeClr val="tx1"/>
                </a:solidFill>
                <a:latin typeface="Calibri" panose="020F0502020204030204" pitchFamily="34" charset="0"/>
                <a:cs typeface="Times New Roman" panose="02020603050405020304" pitchFamily="18" charset="0"/>
              </a:rPr>
              <a:t>To this end, it proposes setting up a national governance body, with responsibility for the entire healthcare system and led by a small multidisciplinary team. </a:t>
            </a:r>
          </a:p>
          <a:p>
            <a:pPr marL="0" indent="0">
              <a:lnSpc>
                <a:spcPct val="107000"/>
              </a:lnSpc>
              <a:spcBef>
                <a:spcPts val="0"/>
              </a:spcBef>
              <a:buNone/>
            </a:pPr>
            <a:r>
              <a:rPr lang="en-US" sz="1800" b="0" kern="100" dirty="0">
                <a:solidFill>
                  <a:schemeClr val="tx1"/>
                </a:solidFill>
                <a:latin typeface="Calibri" panose="020F0502020204030204" pitchFamily="34" charset="0"/>
                <a:cs typeface="Times New Roman" panose="02020603050405020304" pitchFamily="18" charset="0"/>
              </a:rPr>
              <a:t>As a complement to this new quality-based funding model, the mission proposes to </a:t>
            </a:r>
            <a:r>
              <a:rPr lang="en-US" sz="1800" kern="100" dirty="0">
                <a:solidFill>
                  <a:schemeClr val="tx1"/>
                </a:solidFill>
                <a:latin typeface="Calibri" panose="020F0502020204030204" pitchFamily="34" charset="0"/>
                <a:cs typeface="Times New Roman" panose="02020603050405020304" pitchFamily="18" charset="0"/>
              </a:rPr>
              <a:t>promote multi-disciplinary group time for feedback on professional experience</a:t>
            </a:r>
            <a:r>
              <a:rPr lang="en-US" sz="1800" b="0" kern="100" dirty="0">
                <a:solidFill>
                  <a:schemeClr val="tx1"/>
                </a:solidFill>
                <a:latin typeface="Calibri" panose="020F0502020204030204" pitchFamily="34" charset="0"/>
                <a:cs typeface="Times New Roman" panose="02020603050405020304" pitchFamily="18" charset="0"/>
              </a:rPr>
              <a:t>, which both the literature and carers' own experience show to be central to uniting teams around the quality approach. A lump-sum payment for collective time spent on quality improvement would replace overall funding through tariffs.</a:t>
            </a:r>
            <a:endParaRPr lang="fr-FR" sz="1800" b="0" kern="100" dirty="0">
              <a:solidFill>
                <a:schemeClr val="tx1"/>
              </a:solidFill>
              <a:latin typeface="Calibri" panose="020F0502020204030204" pitchFamily="34" charset="0"/>
              <a:cs typeface="Times New Roman" panose="02020603050405020304" pitchFamily="18" charset="0"/>
            </a:endParaRPr>
          </a:p>
        </p:txBody>
      </p:sp>
      <p:sp>
        <p:nvSpPr>
          <p:cNvPr id="4" name="Titre 3">
            <a:extLst>
              <a:ext uri="{FF2B5EF4-FFF2-40B4-BE49-F238E27FC236}">
                <a16:creationId xmlns:a16="http://schemas.microsoft.com/office/drawing/2014/main" id="{F639C5B1-6C41-AFE3-B331-A17E6E3B1B0B}"/>
              </a:ext>
            </a:extLst>
          </p:cNvPr>
          <p:cNvSpPr>
            <a:spLocks noGrp="1"/>
          </p:cNvSpPr>
          <p:nvPr>
            <p:ph type="title"/>
          </p:nvPr>
        </p:nvSpPr>
        <p:spPr/>
        <p:txBody>
          <a:bodyPr/>
          <a:lstStyle/>
          <a:p>
            <a:r>
              <a:rPr lang="fr-FR" dirty="0"/>
              <a:t>Conditions for </a:t>
            </a:r>
            <a:r>
              <a:rPr lang="fr-FR" dirty="0" err="1"/>
              <a:t>success</a:t>
            </a:r>
            <a:endParaRPr lang="fr-FR" dirty="0"/>
          </a:p>
        </p:txBody>
      </p:sp>
    </p:spTree>
    <p:extLst>
      <p:ext uri="{BB962C8B-B14F-4D97-AF65-F5344CB8AC3E}">
        <p14:creationId xmlns:p14="http://schemas.microsoft.com/office/powerpoint/2010/main" val="28244186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EMPLATE_DARES 16-9">
  <a:themeElements>
    <a:clrScheme name="Personnalisé 1">
      <a:dk1>
        <a:srgbClr val="000000"/>
      </a:dk1>
      <a:lt1>
        <a:srgbClr val="FFFFFF"/>
      </a:lt1>
      <a:dk2>
        <a:srgbClr val="000091"/>
      </a:dk2>
      <a:lt2>
        <a:srgbClr val="E1000F"/>
      </a:lt2>
      <a:accent1>
        <a:srgbClr val="00009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Marianne">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norm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EMPLATE_IGAS 16-9.potx" id="{F0BF0DAA-8C08-4F93-89D8-4DB94C98FC34}" vid="{84EDEDC2-48F1-4334-9027-9CCAC5933943}"/>
    </a:ext>
  </a:extLst>
</a:theme>
</file>

<file path=ppt/theme/theme2.xml><?xml version="1.0" encoding="utf-8"?>
<a:theme xmlns:a="http://schemas.openxmlformats.org/drawingml/2006/main" name="Blank">
  <a:themeElements>
    <a:clrScheme name="Template DITP">
      <a:dk1>
        <a:sysClr val="windowText" lastClr="000000"/>
      </a:dk1>
      <a:lt1>
        <a:srgbClr val="FFFFFF"/>
      </a:lt1>
      <a:dk2>
        <a:srgbClr val="2D468B"/>
      </a:dk2>
      <a:lt2>
        <a:srgbClr val="FFFFFF"/>
      </a:lt2>
      <a:accent1>
        <a:srgbClr val="2D4689"/>
      </a:accent1>
      <a:accent2>
        <a:srgbClr val="D32442"/>
      </a:accent2>
      <a:accent3>
        <a:srgbClr val="4D9EA6"/>
      </a:accent3>
      <a:accent4>
        <a:srgbClr val="C1F4F6"/>
      </a:accent4>
      <a:accent5>
        <a:srgbClr val="FFD9E4"/>
      </a:accent5>
      <a:accent6>
        <a:srgbClr val="FFFA00"/>
      </a:accent6>
      <a:hlink>
        <a:srgbClr val="4D9EA6"/>
      </a:hlink>
      <a:folHlink>
        <a:srgbClr val="D32442"/>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EMPLATE_DARES 16-9">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PLATE_IGAS 16-9.potx" id="{F0BF0DAA-8C08-4F93-89D8-4DB94C98FC34}" vid="{84EDEDC2-48F1-4334-9027-9CCAC5933943}"/>
    </a:ext>
  </a:extLst>
</a:theme>
</file>

<file path=ppt/theme/theme4.xml><?xml version="1.0" encoding="utf-8"?>
<a:theme xmlns:a="http://schemas.openxmlformats.org/drawingml/2006/main" name="4-PowerPoint_modèle_2018-0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Franklin Gothic Book"/>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ésentation2" id="{9ED9373D-588C-4620-BB11-C070481DA971}" vid="{119BDB92-AF9F-4527-B2C2-6FA073B2B7F7}"/>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CFD7D8A72476148A859A8D6257A80CC" ma:contentTypeVersion="4" ma:contentTypeDescription="Crée un document." ma:contentTypeScope="" ma:versionID="6550182669c98d20ac0a731f8e53738a">
  <xsd:schema xmlns:xsd="http://www.w3.org/2001/XMLSchema" xmlns:xs="http://www.w3.org/2001/XMLSchema" xmlns:p="http://schemas.microsoft.com/office/2006/metadata/properties" xmlns:ns2="8cd19967-dc7c-4d5a-a4f5-00dd6a862467" xmlns:ns3="ad84501d-9596-4f04-96a9-6061aa836e31" targetNamespace="http://schemas.microsoft.com/office/2006/metadata/properties" ma:root="true" ma:fieldsID="83a8484aa2dab1e44bb060ba6113119b" ns2:_="" ns3:_="">
    <xsd:import namespace="8cd19967-dc7c-4d5a-a4f5-00dd6a862467"/>
    <xsd:import namespace="ad84501d-9596-4f04-96a9-6061aa836e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d19967-dc7c-4d5a-a4f5-00dd6a8624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84501d-9596-4f04-96a9-6061aa836e31"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d84501d-9596-4f04-96a9-6061aa836e31">
      <UserInfo>
        <DisplayName>ANDRE-BOURGUET, Marie-Laure (IGAS/GESTION DES CONNAISSANCES)</DisplayName>
        <AccountId>13</AccountId>
        <AccountType/>
      </UserInfo>
      <UserInfo>
        <DisplayName>ANNIC, Maud (IGAS/INSPECTANTS)</DisplayName>
        <AccountId>14</AccountId>
        <AccountType/>
      </UserInfo>
      <UserInfo>
        <DisplayName>ROMENTEAU, Philippe (IGAS/SECRETARIAT GENERAL/SSI)</DisplayName>
        <AccountId>20</AccountId>
        <AccountType/>
      </UserInfo>
      <UserInfo>
        <DisplayName>BOCQUET, Pierre (IGAS/DIRECTION)</DisplayName>
        <AccountId>21</AccountId>
        <AccountType/>
      </UserInfo>
      <UserInfo>
        <DisplayName>PUYDEBOIS, Cédric (IGAS/DIRECTION)</DisplayName>
        <AccountId>9</AccountId>
        <AccountType/>
      </UserInfo>
    </SharedWithUsers>
  </documentManagement>
</p:properties>
</file>

<file path=customXml/itemProps1.xml><?xml version="1.0" encoding="utf-8"?>
<ds:datastoreItem xmlns:ds="http://schemas.openxmlformats.org/officeDocument/2006/customXml" ds:itemID="{1FE059EB-E710-4D4A-9837-6F794089E84A}">
  <ds:schemaRefs>
    <ds:schemaRef ds:uri="http://schemas.microsoft.com/sharepoint/v3/contenttype/forms"/>
  </ds:schemaRefs>
</ds:datastoreItem>
</file>

<file path=customXml/itemProps2.xml><?xml version="1.0" encoding="utf-8"?>
<ds:datastoreItem xmlns:ds="http://schemas.openxmlformats.org/officeDocument/2006/customXml" ds:itemID="{A1DF7250-A7DF-430E-885D-E8B7F6BEEAD7}">
  <ds:schemaRefs>
    <ds:schemaRef ds:uri="8cd19967-dc7c-4d5a-a4f5-00dd6a862467"/>
    <ds:schemaRef ds:uri="ad84501d-9596-4f04-96a9-6061aa836e3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2F2FDC6-2327-4C96-9FE7-505F28CB8BDB}">
  <ds:schemaRefs>
    <ds:schemaRef ds:uri="http://schemas.microsoft.com/office/2006/documentManagement/types"/>
    <ds:schemaRef ds:uri="http://purl.org/dc/dcmitype/"/>
    <ds:schemaRef ds:uri="http://schemas.microsoft.com/office/infopath/2007/PartnerControls"/>
    <ds:schemaRef ds:uri="http://schemas.microsoft.com/office/2006/metadata/properties"/>
    <ds:schemaRef ds:uri="http://purl.org/dc/elements/1.1/"/>
    <ds:schemaRef ds:uri="http://schemas.openxmlformats.org/package/2006/metadata/core-properties"/>
    <ds:schemaRef ds:uri="http://purl.org/dc/terms/"/>
    <ds:schemaRef ds:uri="ad84501d-9596-4f04-96a9-6061aa836e31"/>
    <ds:schemaRef ds:uri="8cd19967-dc7c-4d5a-a4f5-00dd6a86246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TEMPLATE_IGAS 16-9</Template>
  <TotalTime>4066</TotalTime>
  <Words>1129</Words>
  <Application>Microsoft Office PowerPoint</Application>
  <PresentationFormat>Affichage à l'écran (16:9)</PresentationFormat>
  <Paragraphs>65</Paragraphs>
  <Slides>9</Slides>
  <Notes>3</Notes>
  <HiddenSlides>0</HiddenSlides>
  <MMClips>0</MMClips>
  <ScaleCrop>false</ScaleCrop>
  <HeadingPairs>
    <vt:vector size="8" baseType="variant">
      <vt:variant>
        <vt:lpstr>Polices utilisées</vt:lpstr>
      </vt:variant>
      <vt:variant>
        <vt:i4>7</vt:i4>
      </vt:variant>
      <vt:variant>
        <vt:lpstr>Thème</vt:lpstr>
      </vt:variant>
      <vt:variant>
        <vt:i4>4</vt:i4>
      </vt:variant>
      <vt:variant>
        <vt:lpstr>Serveurs OLE incorporés</vt:lpstr>
      </vt:variant>
      <vt:variant>
        <vt:i4>1</vt:i4>
      </vt:variant>
      <vt:variant>
        <vt:lpstr>Titres des diapositives</vt:lpstr>
      </vt:variant>
      <vt:variant>
        <vt:i4>9</vt:i4>
      </vt:variant>
    </vt:vector>
  </HeadingPairs>
  <TitlesOfParts>
    <vt:vector size="21" baseType="lpstr">
      <vt:lpstr>Arial</vt:lpstr>
      <vt:lpstr>Calibri</vt:lpstr>
      <vt:lpstr>Cambria</vt:lpstr>
      <vt:lpstr>Century Gothic</vt:lpstr>
      <vt:lpstr>Franklin Gothic Book</vt:lpstr>
      <vt:lpstr>Marianne</vt:lpstr>
      <vt:lpstr>Wingdings</vt:lpstr>
      <vt:lpstr>TEMPLATE_DARES 16-9</vt:lpstr>
      <vt:lpstr>Blank</vt:lpstr>
      <vt:lpstr>1_TEMPLATE_DARES 16-9</vt:lpstr>
      <vt:lpstr>4-PowerPoint_modèle_2018-01</vt:lpstr>
      <vt:lpstr>Diapositive think-cell</vt:lpstr>
      <vt:lpstr>Présentation PowerPoint</vt:lpstr>
      <vt:lpstr>Quality financing has been available in France since 2012</vt:lpstr>
      <vt:lpstr>Despite few evaluation, positive results</vt:lpstr>
      <vt:lpstr>A system too complex to be used as a quality management tool</vt:lpstr>
      <vt:lpstr>A new financing scheme proposed</vt:lpstr>
      <vt:lpstr>Incentives for hospitals based on a portfolio of indicators  </vt:lpstr>
      <vt:lpstr>Incentives for hospitals based on a portfolio of indicators   </vt:lpstr>
      <vt:lpstr>Schematic presentation of the new quality-based funding model for hospitals  </vt:lpstr>
      <vt:lpstr>Conditions for success</vt:lpstr>
    </vt:vector>
  </TitlesOfParts>
  <Manager>Client</Manager>
  <Company>PPT/DSI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MOUNIER, Patricia (IGAS/COMMUNICATION)</dc:creator>
  <cp:lastModifiedBy>HAUTCHAMP, Mikael (IGAS/INSPECTANTS)</cp:lastModifiedBy>
  <cp:revision>138</cp:revision>
  <cp:lastPrinted>2024-02-06T13:51:25Z</cp:lastPrinted>
  <dcterms:created xsi:type="dcterms:W3CDTF">2022-03-11T16:34:43Z</dcterms:created>
  <dcterms:modified xsi:type="dcterms:W3CDTF">2024-05-23T07:37:50Z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0x010100CCFD7D8A72476148A859A8D6257A80CC</vt:lpwstr>
  </property>
</Properties>
</file>