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6"/>
  </p:sldMasterIdLst>
  <p:notesMasterIdLst>
    <p:notesMasterId r:id="rId26"/>
  </p:notesMasterIdLst>
  <p:sldIdLst>
    <p:sldId id="256" r:id="rId7"/>
    <p:sldId id="288" r:id="rId8"/>
    <p:sldId id="257" r:id="rId9"/>
    <p:sldId id="258" r:id="rId10"/>
    <p:sldId id="259" r:id="rId11"/>
    <p:sldId id="272" r:id="rId12"/>
    <p:sldId id="266" r:id="rId13"/>
    <p:sldId id="308" r:id="rId14"/>
    <p:sldId id="307" r:id="rId15"/>
    <p:sldId id="306" r:id="rId16"/>
    <p:sldId id="309" r:id="rId17"/>
    <p:sldId id="310" r:id="rId18"/>
    <p:sldId id="311" r:id="rId19"/>
    <p:sldId id="282" r:id="rId20"/>
    <p:sldId id="304" r:id="rId21"/>
    <p:sldId id="278" r:id="rId22"/>
    <p:sldId id="299" r:id="rId23"/>
    <p:sldId id="312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HSPSC23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Phase%20II%20Character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Phase%20II%20Characterist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Phase%20II%20Characteristic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HSPSC23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HSPSC23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HSPSC23%20Graphs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HSPSC23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portal.oecd.org/eshare/els/pc/Deliverables/HCQO/Research%20and%20background/Patient%20Safety%20also%20on%20O.N.E.%20drive/Patient%20Safety%20Culture/Phase%20II%20data%20collection/HSPSC23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Direct cost of unsafe care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9-414E-A63B-50921689F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9-414E-A63B-50921689F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9-414E-A63B-50921689F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39-414E-A63B-50921689F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Acute care</c:v>
                </c:pt>
                <c:pt idx="1">
                  <c:v>Primary care</c:v>
                </c:pt>
                <c:pt idx="2">
                  <c:v>Long-term care</c:v>
                </c:pt>
                <c:pt idx="3">
                  <c:v>All other health expenditure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5.3999999999999999E-2</c:v>
                </c:pt>
                <c:pt idx="1">
                  <c:v>3.3000000000000002E-2</c:v>
                </c:pt>
                <c:pt idx="2">
                  <c:v>3.9E-2</c:v>
                </c:pt>
                <c:pt idx="3">
                  <c:v>0.874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5-44A7-9D15-BCB3F9DB8A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24274114173225"/>
          <c:y val="9.0649047081136372E-2"/>
          <c:w val="0.3230072588582677"/>
          <c:h val="0.46799480388811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19750130069783E-2"/>
          <c:y val="3.0902774679839956E-2"/>
          <c:w val="0.96289666799497864"/>
          <c:h val="0.83191972740670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'1.Teamwork (within units)'!$C$124</c:f>
              <c:strCache>
                <c:ptCount val="1"/>
                <c:pt idx="0">
                  <c:v>Average % Positive Response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8E-4A9A-B72C-2D8B8AE75DCF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8E-4A9A-B72C-2D8B8AE75D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units)'!$C$125:$C$142</c:f>
              <c:numCache>
                <c:formatCode>0</c:formatCode>
                <c:ptCount val="18"/>
                <c:pt idx="0" formatCode="General">
                  <c:v>84</c:v>
                </c:pt>
                <c:pt idx="1">
                  <c:v>82</c:v>
                </c:pt>
                <c:pt idx="2">
                  <c:v>81</c:v>
                </c:pt>
                <c:pt idx="3">
                  <c:v>80</c:v>
                </c:pt>
                <c:pt idx="4">
                  <c:v>80</c:v>
                </c:pt>
                <c:pt idx="5">
                  <c:v>77</c:v>
                </c:pt>
                <c:pt idx="6">
                  <c:v>76.756</c:v>
                </c:pt>
                <c:pt idx="7">
                  <c:v>73</c:v>
                </c:pt>
                <c:pt idx="8">
                  <c:v>72.400000000000006</c:v>
                </c:pt>
                <c:pt idx="9">
                  <c:v>71</c:v>
                </c:pt>
                <c:pt idx="10">
                  <c:v>67.16</c:v>
                </c:pt>
                <c:pt idx="12">
                  <c:v>87.35</c:v>
                </c:pt>
                <c:pt idx="13">
                  <c:v>79.422545591496288</c:v>
                </c:pt>
                <c:pt idx="14">
                  <c:v>72.5</c:v>
                </c:pt>
                <c:pt idx="15">
                  <c:v>74.321175784965916</c:v>
                </c:pt>
                <c:pt idx="16">
                  <c:v>68.3333333333333</c:v>
                </c:pt>
                <c:pt idx="1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8E-4A9A-B72C-2D8B8AE75DCF}"/>
            </c:ext>
          </c:extLst>
        </c:ser>
        <c:ser>
          <c:idx val="1"/>
          <c:order val="1"/>
          <c:tx>
            <c:strRef>
              <c:f>'1.Teamwork (within units)'!$D$124</c:f>
              <c:strCache>
                <c:ptCount val="1"/>
                <c:pt idx="0">
                  <c:v>Standard Deviation (S.D.)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units)'!$D$125:$D$142</c:f>
            </c:numRef>
          </c:val>
          <c:extLst>
            <c:ext xmlns:c16="http://schemas.microsoft.com/office/drawing/2014/chart" uri="{C3380CC4-5D6E-409C-BE32-E72D297353CC}">
              <c16:uniqueId val="{00000005-078E-4A9A-B72C-2D8B8AE75DCF}"/>
            </c:ext>
          </c:extLst>
        </c:ser>
        <c:ser>
          <c:idx val="2"/>
          <c:order val="2"/>
          <c:tx>
            <c:strRef>
              <c:f>'1.Teamwork (within units)'!$E$124</c:f>
              <c:strCache>
                <c:ptCount val="1"/>
                <c:pt idx="0">
                  <c:v>Physician Average % Positive Response 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units)'!$E$125:$E$142</c:f>
              <c:numCache>
                <c:formatCode>0</c:formatCode>
                <c:ptCount val="18"/>
                <c:pt idx="0" formatCode="General">
                  <c:v>86</c:v>
                </c:pt>
                <c:pt idx="1">
                  <c:v>85</c:v>
                </c:pt>
                <c:pt idx="2">
                  <c:v>80.2</c:v>
                </c:pt>
                <c:pt idx="3">
                  <c:v>82</c:v>
                </c:pt>
                <c:pt idx="4">
                  <c:v>85</c:v>
                </c:pt>
                <c:pt idx="5">
                  <c:v>78</c:v>
                </c:pt>
                <c:pt idx="6">
                  <c:v>78.344000000000008</c:v>
                </c:pt>
                <c:pt idx="7">
                  <c:v>80</c:v>
                </c:pt>
                <c:pt idx="8">
                  <c:v>72</c:v>
                </c:pt>
                <c:pt idx="9">
                  <c:v>75</c:v>
                </c:pt>
                <c:pt idx="10">
                  <c:v>60.24</c:v>
                </c:pt>
                <c:pt idx="12">
                  <c:v>89.4</c:v>
                </c:pt>
                <c:pt idx="13">
                  <c:v>79.627473806752036</c:v>
                </c:pt>
                <c:pt idx="14">
                  <c:v>81.2</c:v>
                </c:pt>
                <c:pt idx="15">
                  <c:v>76.178828094683738</c:v>
                </c:pt>
                <c:pt idx="16">
                  <c:v>63.666666666666664</c:v>
                </c:pt>
                <c:pt idx="1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8E-4A9A-B72C-2D8B8AE75DCF}"/>
            </c:ext>
          </c:extLst>
        </c:ser>
        <c:ser>
          <c:idx val="3"/>
          <c:order val="3"/>
          <c:tx>
            <c:strRef>
              <c:f>'1.Teamwork (within units)'!$F$124</c:f>
              <c:strCache>
                <c:ptCount val="1"/>
                <c:pt idx="0">
                  <c:v>Physician S.D.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units)'!$F$125:$F$142</c:f>
            </c:numRef>
          </c:val>
          <c:extLst>
            <c:ext xmlns:c16="http://schemas.microsoft.com/office/drawing/2014/chart" uri="{C3380CC4-5D6E-409C-BE32-E72D297353CC}">
              <c16:uniqueId val="{00000007-078E-4A9A-B72C-2D8B8AE75DCF}"/>
            </c:ext>
          </c:extLst>
        </c:ser>
        <c:ser>
          <c:idx val="4"/>
          <c:order val="4"/>
          <c:tx>
            <c:strRef>
              <c:f>'1.Teamwork (within units)'!$G$124</c:f>
              <c:strCache>
                <c:ptCount val="1"/>
                <c:pt idx="0">
                  <c:v>Nursing Staff Average % Positive 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units)'!$G$125:$G$142</c:f>
              <c:numCache>
                <c:formatCode>0</c:formatCode>
                <c:ptCount val="18"/>
                <c:pt idx="0" formatCode="General">
                  <c:v>85</c:v>
                </c:pt>
                <c:pt idx="1">
                  <c:v>83</c:v>
                </c:pt>
                <c:pt idx="2">
                  <c:v>79.599999999999994</c:v>
                </c:pt>
                <c:pt idx="3">
                  <c:v>80</c:v>
                </c:pt>
                <c:pt idx="4">
                  <c:v>79</c:v>
                </c:pt>
                <c:pt idx="5">
                  <c:v>75</c:v>
                </c:pt>
                <c:pt idx="6">
                  <c:v>76.61</c:v>
                </c:pt>
                <c:pt idx="7">
                  <c:v>70</c:v>
                </c:pt>
                <c:pt idx="8">
                  <c:v>74.599999999999994</c:v>
                </c:pt>
                <c:pt idx="9">
                  <c:v>73</c:v>
                </c:pt>
                <c:pt idx="10">
                  <c:v>66.900000000000006</c:v>
                </c:pt>
                <c:pt idx="12">
                  <c:v>87.23</c:v>
                </c:pt>
                <c:pt idx="13">
                  <c:v>81.594014626635854</c:v>
                </c:pt>
                <c:pt idx="14">
                  <c:v>74.099999999999994</c:v>
                </c:pt>
                <c:pt idx="15">
                  <c:v>74.78480292532717</c:v>
                </c:pt>
                <c:pt idx="16">
                  <c:v>66</c:v>
                </c:pt>
                <c:pt idx="17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8E-4A9A-B72C-2D8B8AE75DCF}"/>
            </c:ext>
          </c:extLst>
        </c:ser>
        <c:ser>
          <c:idx val="5"/>
          <c:order val="5"/>
          <c:tx>
            <c:strRef>
              <c:f>'1.Teamwork (within units)'!$H$124</c:f>
              <c:strCache>
                <c:ptCount val="1"/>
                <c:pt idx="0">
                  <c:v>Nursing Staff S.D.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units)'!$H$125:$H$142</c:f>
            </c:numRef>
          </c:val>
          <c:extLst>
            <c:ext xmlns:c16="http://schemas.microsoft.com/office/drawing/2014/chart" uri="{C3380CC4-5D6E-409C-BE32-E72D297353CC}">
              <c16:uniqueId val="{00000009-078E-4A9A-B72C-2D8B8AE75DCF}"/>
            </c:ext>
          </c:extLst>
        </c:ser>
        <c:ser>
          <c:idx val="6"/>
          <c:order val="6"/>
          <c:tx>
            <c:strRef>
              <c:f>'1.Teamwork (within units)'!$I$124</c:f>
              <c:strCache>
                <c:ptCount val="1"/>
                <c:pt idx="0">
                  <c:v>Other Clinical Staff Average % Positive Response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units)'!$I$125:$I$142</c:f>
              <c:numCache>
                <c:formatCode>0</c:formatCode>
                <c:ptCount val="18"/>
                <c:pt idx="0" formatCode="General">
                  <c:v>85</c:v>
                </c:pt>
                <c:pt idx="1">
                  <c:v>80</c:v>
                </c:pt>
                <c:pt idx="2">
                  <c:v>82.6</c:v>
                </c:pt>
                <c:pt idx="3">
                  <c:v>77</c:v>
                </c:pt>
                <c:pt idx="4">
                  <c:v>78</c:v>
                </c:pt>
                <c:pt idx="5">
                  <c:v>74</c:v>
                </c:pt>
                <c:pt idx="6">
                  <c:v>75.844999999999999</c:v>
                </c:pt>
                <c:pt idx="7">
                  <c:v>74</c:v>
                </c:pt>
                <c:pt idx="8">
                  <c:v>72.600000000000009</c:v>
                </c:pt>
                <c:pt idx="9">
                  <c:v>69</c:v>
                </c:pt>
                <c:pt idx="10">
                  <c:v>66.25</c:v>
                </c:pt>
                <c:pt idx="13">
                  <c:v>74.692780337941628</c:v>
                </c:pt>
                <c:pt idx="14">
                  <c:v>72</c:v>
                </c:pt>
                <c:pt idx="15">
                  <c:v>69.756528417818743</c:v>
                </c:pt>
                <c:pt idx="16">
                  <c:v>67.333333333333329</c:v>
                </c:pt>
                <c:pt idx="17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78E-4A9A-B72C-2D8B8AE75DCF}"/>
            </c:ext>
          </c:extLst>
        </c:ser>
        <c:ser>
          <c:idx val="7"/>
          <c:order val="7"/>
          <c:tx>
            <c:strRef>
              <c:f>'1.Teamwork (within units)'!$J$124</c:f>
              <c:strCache>
                <c:ptCount val="1"/>
                <c:pt idx="0">
                  <c:v>Other Clinical Staff S.D.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units)'!$J$125:$J$142</c:f>
            </c:numRef>
          </c:val>
          <c:extLst>
            <c:ext xmlns:c16="http://schemas.microsoft.com/office/drawing/2014/chart" uri="{C3380CC4-5D6E-409C-BE32-E72D297353CC}">
              <c16:uniqueId val="{0000000B-078E-4A9A-B72C-2D8B8AE75DCF}"/>
            </c:ext>
          </c:extLst>
        </c:ser>
        <c:ser>
          <c:idx val="8"/>
          <c:order val="8"/>
          <c:tx>
            <c:strRef>
              <c:f>'1.Teamwork (within units)'!$K$124</c:f>
              <c:strCache>
                <c:ptCount val="1"/>
                <c:pt idx="0">
                  <c:v>Management Average % Positive Response 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units)'!$B$125:$B$142</c:f>
              <c:strCache>
                <c:ptCount val="18"/>
                <c:pt idx="0">
                  <c:v>Israel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2">
                  <c:v>Netherlands¹</c:v>
                </c:pt>
                <c:pt idx="13">
                  <c:v>México¹</c:v>
                </c:pt>
                <c:pt idx="14">
                  <c:v>Brazil¹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Switzerland¹</c:v>
                </c:pt>
              </c:strCache>
            </c:strRef>
          </c:cat>
          <c:val>
            <c:numRef>
              <c:f>'1.Teamwork (within units)'!$K$125:$K$142</c:f>
              <c:numCache>
                <c:formatCode>0</c:formatCode>
                <c:ptCount val="18"/>
                <c:pt idx="0" formatCode="General">
                  <c:v>83</c:v>
                </c:pt>
                <c:pt idx="1">
                  <c:v>90</c:v>
                </c:pt>
                <c:pt idx="2">
                  <c:v>88.1</c:v>
                </c:pt>
                <c:pt idx="3">
                  <c:v>81</c:v>
                </c:pt>
                <c:pt idx="4">
                  <c:v>84</c:v>
                </c:pt>
                <c:pt idx="5">
                  <c:v>84</c:v>
                </c:pt>
                <c:pt idx="6">
                  <c:v>83.842000000000013</c:v>
                </c:pt>
                <c:pt idx="7">
                  <c:v>83</c:v>
                </c:pt>
                <c:pt idx="8">
                  <c:v>89.1</c:v>
                </c:pt>
                <c:pt idx="9">
                  <c:v>78</c:v>
                </c:pt>
                <c:pt idx="10">
                  <c:v>78.22</c:v>
                </c:pt>
                <c:pt idx="13">
                  <c:v>78.273209350959746</c:v>
                </c:pt>
                <c:pt idx="14">
                  <c:v>83.3</c:v>
                </c:pt>
                <c:pt idx="15">
                  <c:v>81.191069783653248</c:v>
                </c:pt>
                <c:pt idx="16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8E-4A9A-B72C-2D8B8AE75D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7120303"/>
        <c:axId val="360728111"/>
      </c:barChart>
      <c:catAx>
        <c:axId val="169712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60728111"/>
        <c:crosses val="autoZero"/>
        <c:auto val="1"/>
        <c:lblAlgn val="ctr"/>
        <c:lblOffset val="100"/>
        <c:noMultiLvlLbl val="0"/>
      </c:catAx>
      <c:valAx>
        <c:axId val="36072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97120303"/>
        <c:crosses val="autoZero"/>
        <c:crossBetween val="between"/>
      </c:valAx>
      <c:spPr>
        <a:pattFill prst="lgGrid">
          <a:fgClr>
            <a:schemeClr val="bg1"/>
          </a:fgClr>
          <a:bgClr>
            <a:schemeClr val="bg1">
              <a:lumMod val="95000"/>
            </a:schemeClr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number of participants (total across all sites): </a:t>
            </a:r>
          </a:p>
        </c:rich>
      </c:tx>
      <c:layout>
        <c:manualLayout>
          <c:xMode val="edge"/>
          <c:yMode val="edge"/>
          <c:x val="0.34792802764267272"/>
          <c:y val="1.9822085080447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8.725504391694075E-3"/>
          <c:y val="8.0180334150409038E-2"/>
          <c:w val="0.98691174341245891"/>
          <c:h val="0.9049531020392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Sheet1!$B$37</c:f>
              <c:strCache>
                <c:ptCount val="1"/>
                <c:pt idx="0">
                  <c:v>Total number of participants (total across all sites): </c:v>
                </c:pt>
              </c:strCache>
            </c:strRef>
          </c:tx>
          <c:spPr>
            <a:solidFill>
              <a:srgbClr val="4591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Sheet1!$A$38:$A$51</c:f>
              <c:strCache>
                <c:ptCount val="14"/>
                <c:pt idx="0">
                  <c:v>Portugal</c:v>
                </c:pt>
                <c:pt idx="1">
                  <c:v>Netherlands</c:v>
                </c:pt>
                <c:pt idx="2">
                  <c:v>Israel </c:v>
                </c:pt>
                <c:pt idx="3">
                  <c:v>Colombia</c:v>
                </c:pt>
                <c:pt idx="4">
                  <c:v>Peru </c:v>
                </c:pt>
                <c:pt idx="5">
                  <c:v>Korea</c:v>
                </c:pt>
                <c:pt idx="6">
                  <c:v>Chile</c:v>
                </c:pt>
                <c:pt idx="7">
                  <c:v>Switzerland</c:v>
                </c:pt>
                <c:pt idx="8">
                  <c:v>Poland</c:v>
                </c:pt>
                <c:pt idx="9">
                  <c:v>Brazil</c:v>
                </c:pt>
                <c:pt idx="10">
                  <c:v>Türkiye</c:v>
                </c:pt>
                <c:pt idx="11">
                  <c:v>Mexico</c:v>
                </c:pt>
                <c:pt idx="12">
                  <c:v>Saudi Arabia</c:v>
                </c:pt>
                <c:pt idx="13">
                  <c:v>United States</c:v>
                </c:pt>
              </c:strCache>
            </c:strRef>
          </c:cat>
          <c:val>
            <c:numRef>
              <c:f>Sheet1!$B$38:$B$51</c:f>
              <c:numCache>
                <c:formatCode>_(* #,##0_);_(* \(#,##0\);_(* "-"??_);_(@_)</c:formatCode>
                <c:ptCount val="14"/>
                <c:pt idx="0">
                  <c:v>2541</c:v>
                </c:pt>
                <c:pt idx="1">
                  <c:v>3014</c:v>
                </c:pt>
                <c:pt idx="2" formatCode="#,##0">
                  <c:v>4567</c:v>
                </c:pt>
                <c:pt idx="3">
                  <c:v>4911</c:v>
                </c:pt>
                <c:pt idx="4">
                  <c:v>7912</c:v>
                </c:pt>
                <c:pt idx="5">
                  <c:v>8750</c:v>
                </c:pt>
                <c:pt idx="6">
                  <c:v>11735</c:v>
                </c:pt>
                <c:pt idx="7">
                  <c:v>11951</c:v>
                </c:pt>
                <c:pt idx="8">
                  <c:v>15653</c:v>
                </c:pt>
                <c:pt idx="9">
                  <c:v>20199</c:v>
                </c:pt>
                <c:pt idx="10">
                  <c:v>102293</c:v>
                </c:pt>
                <c:pt idx="11">
                  <c:v>102669</c:v>
                </c:pt>
                <c:pt idx="12">
                  <c:v>145657</c:v>
                </c:pt>
                <c:pt idx="13">
                  <c:v>206410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F-4861-904C-498EF6972D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035874095"/>
        <c:axId val="1101430463"/>
      </c:barChart>
      <c:catAx>
        <c:axId val="1035874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430463"/>
        <c:crosses val="autoZero"/>
        <c:auto val="1"/>
        <c:lblAlgn val="ctr"/>
        <c:lblOffset val="0"/>
        <c:tickLblSkip val="1"/>
        <c:noMultiLvlLbl val="0"/>
      </c:catAx>
      <c:valAx>
        <c:axId val="1101430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874095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number of sites: </a:t>
            </a:r>
          </a:p>
        </c:rich>
      </c:tx>
      <c:layout>
        <c:manualLayout>
          <c:xMode val="edge"/>
          <c:yMode val="edge"/>
          <c:x val="0.4397203338432944"/>
          <c:y val="1.9822085080447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8.725504391694075E-3"/>
          <c:y val="8.0180334150409038E-2"/>
          <c:w val="0.98691174341245891"/>
          <c:h val="0.9049531020392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'# Sites'!$B$3</c:f>
              <c:strCache>
                <c:ptCount val="1"/>
                <c:pt idx="0">
                  <c:v>Total number of sites: </c:v>
                </c:pt>
              </c:strCache>
            </c:strRef>
          </c:tx>
          <c:spPr>
            <a:solidFill>
              <a:srgbClr val="4591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'# Sites'!$A$4:$A$15</c:f>
              <c:strCache>
                <c:ptCount val="12"/>
                <c:pt idx="0">
                  <c:v>Switzerland</c:v>
                </c:pt>
                <c:pt idx="1">
                  <c:v>Netherlands</c:v>
                </c:pt>
                <c:pt idx="2">
                  <c:v>Portugal</c:v>
                </c:pt>
                <c:pt idx="3">
                  <c:v>Colombia</c:v>
                </c:pt>
                <c:pt idx="4">
                  <c:v>Peru </c:v>
                </c:pt>
                <c:pt idx="5">
                  <c:v>Chile</c:v>
                </c:pt>
                <c:pt idx="6">
                  <c:v>Brazil</c:v>
                </c:pt>
                <c:pt idx="7">
                  <c:v>Israel</c:v>
                </c:pt>
                <c:pt idx="8">
                  <c:v>Saudi Arabia</c:v>
                </c:pt>
                <c:pt idx="9">
                  <c:v>United States</c:v>
                </c:pt>
                <c:pt idx="10">
                  <c:v>Türkiye</c:v>
                </c:pt>
                <c:pt idx="11">
                  <c:v>Mexico</c:v>
                </c:pt>
              </c:strCache>
            </c:strRef>
          </c:cat>
          <c:val>
            <c:numRef>
              <c:f>'# Sites'!$B$4:$B$15</c:f>
              <c:numCache>
                <c:formatCode>_(* #,##0_);_(* \(#,##0\);_(* "-"??_);_(@_)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11</c:v>
                </c:pt>
                <c:pt idx="4">
                  <c:v>17</c:v>
                </c:pt>
                <c:pt idx="5">
                  <c:v>23</c:v>
                </c:pt>
                <c:pt idx="6">
                  <c:v>31</c:v>
                </c:pt>
                <c:pt idx="7">
                  <c:v>36</c:v>
                </c:pt>
                <c:pt idx="8">
                  <c:v>392</c:v>
                </c:pt>
                <c:pt idx="9">
                  <c:v>400</c:v>
                </c:pt>
                <c:pt idx="10">
                  <c:v>1146</c:v>
                </c:pt>
                <c:pt idx="11">
                  <c:v>1314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3-4317-A053-C326BBBE69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073637104"/>
        <c:axId val="1164457056"/>
      </c:barChart>
      <c:catAx>
        <c:axId val="107363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457056"/>
        <c:crosses val="autoZero"/>
        <c:auto val="1"/>
        <c:lblAlgn val="ctr"/>
        <c:lblOffset val="0"/>
        <c:tickLblSkip val="1"/>
        <c:noMultiLvlLbl val="0"/>
      </c:catAx>
      <c:valAx>
        <c:axId val="116445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_(* #,##0_);_(* \(#,##0\);_(* &quot;-&quot;??_);_(@_)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637104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25504391694075E-3"/>
          <c:y val="0.13219926130719364"/>
          <c:w val="0.98691174341245891"/>
          <c:h val="0.852934174882470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'Job Types'!$B$55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rgbClr val="6A1B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'Job Types'!$A$56:$A$69</c:f>
              <c:strCache>
                <c:ptCount val="14"/>
                <c:pt idx="0">
                  <c:v>United States</c:v>
                </c:pt>
                <c:pt idx="1">
                  <c:v>Peru </c:v>
                </c:pt>
                <c:pt idx="2">
                  <c:v>Chile</c:v>
                </c:pt>
                <c:pt idx="3">
                  <c:v>Poland</c:v>
                </c:pt>
                <c:pt idx="4">
                  <c:v>Colombia</c:v>
                </c:pt>
                <c:pt idx="5">
                  <c:v>Türkiye</c:v>
                </c:pt>
                <c:pt idx="6">
                  <c:v>Israel</c:v>
                </c:pt>
                <c:pt idx="7">
                  <c:v>Switzerland</c:v>
                </c:pt>
                <c:pt idx="8">
                  <c:v>Portugal</c:v>
                </c:pt>
                <c:pt idx="9">
                  <c:v>Saudi Arabia</c:v>
                </c:pt>
                <c:pt idx="10">
                  <c:v>Korea</c:v>
                </c:pt>
                <c:pt idx="11">
                  <c:v>Mexico</c:v>
                </c:pt>
                <c:pt idx="12">
                  <c:v>Netherlands</c:v>
                </c:pt>
                <c:pt idx="13">
                  <c:v>Brazil</c:v>
                </c:pt>
              </c:strCache>
            </c:strRef>
          </c:cat>
          <c:val>
            <c:numRef>
              <c:f>'Job Types'!$B$56:$B$69</c:f>
              <c:numCache>
                <c:formatCode>_(* #,##0_);_(* \(#,##0\);_(* "-"??_);_(@_)</c:formatCode>
                <c:ptCount val="14"/>
                <c:pt idx="0">
                  <c:v>8876</c:v>
                </c:pt>
                <c:pt idx="1">
                  <c:v>1185</c:v>
                </c:pt>
                <c:pt idx="2">
                  <c:v>1740</c:v>
                </c:pt>
                <c:pt idx="3">
                  <c:v>1644</c:v>
                </c:pt>
                <c:pt idx="4">
                  <c:v>754</c:v>
                </c:pt>
                <c:pt idx="5" formatCode="General">
                  <c:v>8893</c:v>
                </c:pt>
                <c:pt idx="6">
                  <c:v>660</c:v>
                </c:pt>
                <c:pt idx="7">
                  <c:v>1855</c:v>
                </c:pt>
                <c:pt idx="8">
                  <c:v>299</c:v>
                </c:pt>
                <c:pt idx="9">
                  <c:v>27907</c:v>
                </c:pt>
                <c:pt idx="10">
                  <c:v>878</c:v>
                </c:pt>
                <c:pt idx="11">
                  <c:v>23193</c:v>
                </c:pt>
                <c:pt idx="12">
                  <c:v>442</c:v>
                </c:pt>
                <c:pt idx="13">
                  <c:v>1637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7-40B2-BF39-B9E710A2334E}"/>
            </c:ext>
          </c:extLst>
        </c:ser>
        <c:ser>
          <c:idx val="1"/>
          <c:order val="1"/>
          <c:tx>
            <c:strRef>
              <c:f>'Job Types'!$C$55</c:f>
              <c:strCache>
                <c:ptCount val="1"/>
                <c:pt idx="0">
                  <c:v>Nurses</c:v>
                </c:pt>
              </c:strCache>
            </c:strRef>
          </c:tx>
          <c:spPr>
            <a:solidFill>
              <a:srgbClr val="CF9CE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'Job Types'!$A$56:$A$69</c:f>
              <c:strCache>
                <c:ptCount val="14"/>
                <c:pt idx="0">
                  <c:v>United States</c:v>
                </c:pt>
                <c:pt idx="1">
                  <c:v>Peru </c:v>
                </c:pt>
                <c:pt idx="2">
                  <c:v>Chile</c:v>
                </c:pt>
                <c:pt idx="3">
                  <c:v>Poland</c:v>
                </c:pt>
                <c:pt idx="4">
                  <c:v>Colombia</c:v>
                </c:pt>
                <c:pt idx="5">
                  <c:v>Türkiye</c:v>
                </c:pt>
                <c:pt idx="6">
                  <c:v>Israel</c:v>
                </c:pt>
                <c:pt idx="7">
                  <c:v>Switzerland</c:v>
                </c:pt>
                <c:pt idx="8">
                  <c:v>Portugal</c:v>
                </c:pt>
                <c:pt idx="9">
                  <c:v>Saudi Arabia</c:v>
                </c:pt>
                <c:pt idx="10">
                  <c:v>Korea</c:v>
                </c:pt>
                <c:pt idx="11">
                  <c:v>Mexico</c:v>
                </c:pt>
                <c:pt idx="12">
                  <c:v>Netherlands</c:v>
                </c:pt>
                <c:pt idx="13">
                  <c:v>Brazil</c:v>
                </c:pt>
              </c:strCache>
            </c:strRef>
          </c:cat>
          <c:val>
            <c:numRef>
              <c:f>'Job Types'!$C$56:$C$69</c:f>
              <c:numCache>
                <c:formatCode>_(* #,##0_);_(* \(#,##0\);_(* "-"??_);_(@_)</c:formatCode>
                <c:ptCount val="14"/>
                <c:pt idx="0">
                  <c:v>65152</c:v>
                </c:pt>
                <c:pt idx="1">
                  <c:v>2813</c:v>
                </c:pt>
                <c:pt idx="2">
                  <c:v>4567</c:v>
                </c:pt>
                <c:pt idx="3">
                  <c:v>6090</c:v>
                </c:pt>
                <c:pt idx="4">
                  <c:v>1983</c:v>
                </c:pt>
                <c:pt idx="5" formatCode="General">
                  <c:v>42549</c:v>
                </c:pt>
                <c:pt idx="6">
                  <c:v>2025</c:v>
                </c:pt>
                <c:pt idx="7">
                  <c:v>5062</c:v>
                </c:pt>
                <c:pt idx="8">
                  <c:v>1197</c:v>
                </c:pt>
                <c:pt idx="9">
                  <c:v>68800</c:v>
                </c:pt>
                <c:pt idx="10">
                  <c:v>5192</c:v>
                </c:pt>
                <c:pt idx="11">
                  <c:v>55424</c:v>
                </c:pt>
                <c:pt idx="12">
                  <c:v>1522</c:v>
                </c:pt>
                <c:pt idx="13">
                  <c:v>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7-40B2-BF39-B9E710A2334E}"/>
            </c:ext>
          </c:extLst>
        </c:ser>
        <c:ser>
          <c:idx val="2"/>
          <c:order val="2"/>
          <c:tx>
            <c:strRef>
              <c:f>'Job Types'!$D$55</c:f>
              <c:strCache>
                <c:ptCount val="1"/>
                <c:pt idx="0">
                  <c:v>Other clinical staff</c:v>
                </c:pt>
              </c:strCache>
            </c:strRef>
          </c:tx>
          <c:spPr>
            <a:solidFill>
              <a:srgbClr val="8B73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'Job Types'!$A$56:$A$69</c:f>
              <c:strCache>
                <c:ptCount val="14"/>
                <c:pt idx="0">
                  <c:v>United States</c:v>
                </c:pt>
                <c:pt idx="1">
                  <c:v>Peru </c:v>
                </c:pt>
                <c:pt idx="2">
                  <c:v>Chile</c:v>
                </c:pt>
                <c:pt idx="3">
                  <c:v>Poland</c:v>
                </c:pt>
                <c:pt idx="4">
                  <c:v>Colombia</c:v>
                </c:pt>
                <c:pt idx="5">
                  <c:v>Türkiye</c:v>
                </c:pt>
                <c:pt idx="6">
                  <c:v>Israel</c:v>
                </c:pt>
                <c:pt idx="7">
                  <c:v>Switzerland</c:v>
                </c:pt>
                <c:pt idx="8">
                  <c:v>Portugal</c:v>
                </c:pt>
                <c:pt idx="9">
                  <c:v>Saudi Arabia</c:v>
                </c:pt>
                <c:pt idx="10">
                  <c:v>Korea</c:v>
                </c:pt>
                <c:pt idx="11">
                  <c:v>Mexico</c:v>
                </c:pt>
                <c:pt idx="12">
                  <c:v>Netherlands</c:v>
                </c:pt>
                <c:pt idx="13">
                  <c:v>Brazil</c:v>
                </c:pt>
              </c:strCache>
            </c:strRef>
          </c:cat>
          <c:val>
            <c:numRef>
              <c:f>'Job Types'!$D$56:$D$69</c:f>
              <c:numCache>
                <c:formatCode>_(* #,##0_);_(* \(#,##0\);_(* "-"??_);_(@_)</c:formatCode>
                <c:ptCount val="14"/>
                <c:pt idx="0">
                  <c:v>55680</c:v>
                </c:pt>
                <c:pt idx="1">
                  <c:v>1447</c:v>
                </c:pt>
                <c:pt idx="2">
                  <c:v>2370</c:v>
                </c:pt>
                <c:pt idx="3">
                  <c:v>1945</c:v>
                </c:pt>
                <c:pt idx="4">
                  <c:v>822</c:v>
                </c:pt>
                <c:pt idx="5" formatCode="General">
                  <c:v>8685</c:v>
                </c:pt>
                <c:pt idx="6">
                  <c:v>839</c:v>
                </c:pt>
                <c:pt idx="7">
                  <c:v>1823</c:v>
                </c:pt>
                <c:pt idx="8">
                  <c:v>275</c:v>
                </c:pt>
                <c:pt idx="9">
                  <c:v>27601</c:v>
                </c:pt>
                <c:pt idx="10">
                  <c:v>1366</c:v>
                </c:pt>
                <c:pt idx="11">
                  <c:v>2605</c:v>
                </c:pt>
                <c:pt idx="12">
                  <c:v>496</c:v>
                </c:pt>
                <c:pt idx="13">
                  <c:v>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27-40B2-BF39-B9E710A2334E}"/>
            </c:ext>
          </c:extLst>
        </c:ser>
        <c:ser>
          <c:idx val="3"/>
          <c:order val="3"/>
          <c:tx>
            <c:strRef>
              <c:f>'Job Types'!$E$55</c:f>
              <c:strCache>
                <c:ptCount val="1"/>
                <c:pt idx="0">
                  <c:v>Support staff</c:v>
                </c:pt>
              </c:strCache>
            </c:strRef>
          </c:tx>
          <c:spPr>
            <a:solidFill>
              <a:srgbClr val="C7B2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'Job Types'!$A$56:$A$69</c:f>
              <c:strCache>
                <c:ptCount val="14"/>
                <c:pt idx="0">
                  <c:v>United States</c:v>
                </c:pt>
                <c:pt idx="1">
                  <c:v>Peru </c:v>
                </c:pt>
                <c:pt idx="2">
                  <c:v>Chile</c:v>
                </c:pt>
                <c:pt idx="3">
                  <c:v>Poland</c:v>
                </c:pt>
                <c:pt idx="4">
                  <c:v>Colombia</c:v>
                </c:pt>
                <c:pt idx="5">
                  <c:v>Türkiye</c:v>
                </c:pt>
                <c:pt idx="6">
                  <c:v>Israel</c:v>
                </c:pt>
                <c:pt idx="7">
                  <c:v>Switzerland</c:v>
                </c:pt>
                <c:pt idx="8">
                  <c:v>Portugal</c:v>
                </c:pt>
                <c:pt idx="9">
                  <c:v>Saudi Arabia</c:v>
                </c:pt>
                <c:pt idx="10">
                  <c:v>Korea</c:v>
                </c:pt>
                <c:pt idx="11">
                  <c:v>Mexico</c:v>
                </c:pt>
                <c:pt idx="12">
                  <c:v>Netherlands</c:v>
                </c:pt>
                <c:pt idx="13">
                  <c:v>Brazil</c:v>
                </c:pt>
              </c:strCache>
            </c:strRef>
          </c:cat>
          <c:val>
            <c:numRef>
              <c:f>'Job Types'!$E$56:$E$69</c:f>
              <c:numCache>
                <c:formatCode>_(* #,##0_);_(* \(#,##0\);_(* "-"??_);_(@_)</c:formatCode>
                <c:ptCount val="14"/>
                <c:pt idx="0">
                  <c:v>29498</c:v>
                </c:pt>
                <c:pt idx="1">
                  <c:v>1728</c:v>
                </c:pt>
                <c:pt idx="2">
                  <c:v>2088</c:v>
                </c:pt>
                <c:pt idx="3">
                  <c:v>3977</c:v>
                </c:pt>
                <c:pt idx="4">
                  <c:v>926</c:v>
                </c:pt>
                <c:pt idx="5" formatCode="General">
                  <c:v>33294</c:v>
                </c:pt>
                <c:pt idx="6">
                  <c:v>195</c:v>
                </c:pt>
                <c:pt idx="7">
                  <c:v>2584</c:v>
                </c:pt>
                <c:pt idx="8">
                  <c:v>738</c:v>
                </c:pt>
                <c:pt idx="9">
                  <c:v>6081</c:v>
                </c:pt>
                <c:pt idx="10">
                  <c:v>1115</c:v>
                </c:pt>
                <c:pt idx="11">
                  <c:v>2189</c:v>
                </c:pt>
                <c:pt idx="12">
                  <c:v>249</c:v>
                </c:pt>
                <c:pt idx="13">
                  <c:v>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27-40B2-BF39-B9E710A2334E}"/>
            </c:ext>
          </c:extLst>
        </c:ser>
        <c:ser>
          <c:idx val="4"/>
          <c:order val="4"/>
          <c:tx>
            <c:strRef>
              <c:f>'Job Types'!$F$55</c:f>
              <c:strCache>
                <c:ptCount val="1"/>
                <c:pt idx="0">
                  <c:v>Management </c:v>
                </c:pt>
              </c:strCache>
            </c:strRef>
          </c:tx>
          <c:spPr>
            <a:solidFill>
              <a:srgbClr val="BF7BA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'Job Types'!$A$56:$A$69</c:f>
              <c:strCache>
                <c:ptCount val="14"/>
                <c:pt idx="0">
                  <c:v>United States</c:v>
                </c:pt>
                <c:pt idx="1">
                  <c:v>Peru </c:v>
                </c:pt>
                <c:pt idx="2">
                  <c:v>Chile</c:v>
                </c:pt>
                <c:pt idx="3">
                  <c:v>Poland</c:v>
                </c:pt>
                <c:pt idx="4">
                  <c:v>Colombia</c:v>
                </c:pt>
                <c:pt idx="5">
                  <c:v>Türkiye</c:v>
                </c:pt>
                <c:pt idx="6">
                  <c:v>Israel</c:v>
                </c:pt>
                <c:pt idx="7">
                  <c:v>Switzerland</c:v>
                </c:pt>
                <c:pt idx="8">
                  <c:v>Portugal</c:v>
                </c:pt>
                <c:pt idx="9">
                  <c:v>Saudi Arabia</c:v>
                </c:pt>
                <c:pt idx="10">
                  <c:v>Korea</c:v>
                </c:pt>
                <c:pt idx="11">
                  <c:v>Mexico</c:v>
                </c:pt>
                <c:pt idx="12">
                  <c:v>Netherlands</c:v>
                </c:pt>
                <c:pt idx="13">
                  <c:v>Brazil</c:v>
                </c:pt>
              </c:strCache>
            </c:strRef>
          </c:cat>
          <c:val>
            <c:numRef>
              <c:f>'Job Types'!$F$56:$F$69</c:f>
              <c:numCache>
                <c:formatCode>_(* #,##0_);_(* \(#,##0\);_(* "-"??_);_(@_)</c:formatCode>
                <c:ptCount val="14"/>
                <c:pt idx="0">
                  <c:v>15322</c:v>
                </c:pt>
                <c:pt idx="1">
                  <c:v>739</c:v>
                </c:pt>
                <c:pt idx="2">
                  <c:v>970</c:v>
                </c:pt>
                <c:pt idx="3">
                  <c:v>1680</c:v>
                </c:pt>
                <c:pt idx="4">
                  <c:v>426</c:v>
                </c:pt>
                <c:pt idx="5" formatCode="General">
                  <c:v>2761</c:v>
                </c:pt>
                <c:pt idx="6">
                  <c:v>814</c:v>
                </c:pt>
                <c:pt idx="8">
                  <c:v>32</c:v>
                </c:pt>
                <c:pt idx="9">
                  <c:v>7812</c:v>
                </c:pt>
                <c:pt idx="10">
                  <c:v>1660</c:v>
                </c:pt>
                <c:pt idx="11">
                  <c:v>24463</c:v>
                </c:pt>
                <c:pt idx="12">
                  <c:v>76</c:v>
                </c:pt>
                <c:pt idx="13">
                  <c:v>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27-40B2-BF39-B9E710A2334E}"/>
            </c:ext>
          </c:extLst>
        </c:ser>
        <c:ser>
          <c:idx val="5"/>
          <c:order val="5"/>
          <c:tx>
            <c:strRef>
              <c:f>'Job Types'!$G$55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9C41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'Job Types'!$A$56:$A$69</c:f>
              <c:strCache>
                <c:ptCount val="14"/>
                <c:pt idx="0">
                  <c:v>United States</c:v>
                </c:pt>
                <c:pt idx="1">
                  <c:v>Peru </c:v>
                </c:pt>
                <c:pt idx="2">
                  <c:v>Chile</c:v>
                </c:pt>
                <c:pt idx="3">
                  <c:v>Poland</c:v>
                </c:pt>
                <c:pt idx="4">
                  <c:v>Colombia</c:v>
                </c:pt>
                <c:pt idx="5">
                  <c:v>Türkiye</c:v>
                </c:pt>
                <c:pt idx="6">
                  <c:v>Israel</c:v>
                </c:pt>
                <c:pt idx="7">
                  <c:v>Switzerland</c:v>
                </c:pt>
                <c:pt idx="8">
                  <c:v>Portugal</c:v>
                </c:pt>
                <c:pt idx="9">
                  <c:v>Saudi Arabia</c:v>
                </c:pt>
                <c:pt idx="10">
                  <c:v>Korea</c:v>
                </c:pt>
                <c:pt idx="11">
                  <c:v>Mexico</c:v>
                </c:pt>
                <c:pt idx="12">
                  <c:v>Netherlands</c:v>
                </c:pt>
                <c:pt idx="13">
                  <c:v>Brazil</c:v>
                </c:pt>
              </c:strCache>
            </c:strRef>
          </c:cat>
          <c:val>
            <c:numRef>
              <c:f>'Job Types'!$G$56:$G$69</c:f>
              <c:numCache>
                <c:formatCode>General</c:formatCode>
                <c:ptCount val="14"/>
                <c:pt idx="0" formatCode="#,##0">
                  <c:v>17525</c:v>
                </c:pt>
                <c:pt idx="3" formatCode="_(* #,##0_);_(* \(#,##0\);_(* &quot;-&quot;??_);_(@_)">
                  <c:v>317</c:v>
                </c:pt>
                <c:pt idx="7" formatCode="_(* #,##0_);_(* \(#,##0\);_(* &quot;-&quot;??_);_(@_)">
                  <c:v>627</c:v>
                </c:pt>
                <c:pt idx="9" formatCode="_(* #,##0_);_(* \(#,##0\);_(* &quot;-&quot;??_);_(@_)">
                  <c:v>7456</c:v>
                </c:pt>
                <c:pt idx="12" formatCode="_(* #,##0_);_(* \(#,##0\);_(* &quot;-&quot;??_);_(@_)">
                  <c:v>229</c:v>
                </c:pt>
                <c:pt idx="13" formatCode="_(* #,##0_);_(* \(#,##0\);_(* &quot;-&quot;??_);_(@_)">
                  <c:v>5810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27-40B2-BF39-B9E710A23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6312800"/>
        <c:axId val="1452578352"/>
      </c:barChart>
      <c:catAx>
        <c:axId val="185631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578352"/>
        <c:crosses val="autoZero"/>
        <c:auto val="1"/>
        <c:lblAlgn val="ctr"/>
        <c:lblOffset val="0"/>
        <c:tickLblSkip val="1"/>
        <c:noMultiLvlLbl val="0"/>
      </c:catAx>
      <c:valAx>
        <c:axId val="145257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312800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6.0603952619137057E-2"/>
          <c:y val="1.9822085080447228E-2"/>
          <c:w val="0.93503329518501588"/>
          <c:h val="7.4332819051677115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% Positive Response</a:t>
            </a:r>
          </a:p>
        </c:rich>
      </c:tx>
      <c:layout>
        <c:manualLayout>
          <c:xMode val="edge"/>
          <c:yMode val="edge"/>
          <c:x val="8.6838804756062069E-3"/>
          <c:y val="1.98221077678025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8.725504391694075E-3"/>
          <c:y val="8.0180334150409038E-2"/>
          <c:w val="0.98691174341245891"/>
          <c:h val="0.9049531020392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'4.Response to Error'!$C$59</c:f>
              <c:strCache>
                <c:ptCount val="1"/>
                <c:pt idx="0">
                  <c:v>Average % Positive Response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E3D3-40BD-BFED-CBCE41BCB53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E3D3-40BD-BFED-CBCE41BCB535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E3D3-40BD-BFED-CBCE41BCB53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E3D3-40BD-BFED-CBCE41BCB53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9-E3D3-40BD-BFED-CBCE41BCB53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B-E3D3-40BD-BFED-CBCE41BCB53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D-E3D3-40BD-BFED-CBCE41BCB53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F-E3D3-40BD-BFED-CBCE41BCB53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1-E3D3-40BD-BFED-CBCE41BCB53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3-E3D3-40BD-BFED-CBCE41BCB53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5-E3D3-40BD-BFED-CBCE41BCB535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7-E3D3-40BD-BFED-CBCE41BCB535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9-E3D3-40BD-BFED-CBCE41BCB5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'4.Response to Error'!$B$60:$B$80</c:f>
              <c:strCache>
                <c:ptCount val="21"/>
                <c:pt idx="0">
                  <c:v>Israel </c:v>
                </c:pt>
                <c:pt idx="1">
                  <c:v>United States</c:v>
                </c:pt>
                <c:pt idx="2">
                  <c:v>Portugal</c:v>
                </c:pt>
                <c:pt idx="3">
                  <c:v>Colombia</c:v>
                </c:pt>
                <c:pt idx="4">
                  <c:v>Türkiye</c:v>
                </c:pt>
                <c:pt idx="5">
                  <c:v>Saudi Arabia</c:v>
                </c:pt>
                <c:pt idx="6">
                  <c:v>HSPSC v2 Average</c:v>
                </c:pt>
                <c:pt idx="7">
                  <c:v>Chile</c:v>
                </c:pt>
                <c:pt idx="8">
                  <c:v>Korea</c:v>
                </c:pt>
                <c:pt idx="9">
                  <c:v>Poland</c:v>
                </c:pt>
                <c:pt idx="10">
                  <c:v>Peru</c:v>
                </c:pt>
                <c:pt idx="11">
                  <c:v>Switzerland¹</c:v>
                </c:pt>
                <c:pt idx="12">
                  <c:v>Spain¹</c:v>
                </c:pt>
                <c:pt idx="13">
                  <c:v>Netherlands¹</c:v>
                </c:pt>
                <c:pt idx="14">
                  <c:v>Japan¹ ²</c:v>
                </c:pt>
                <c:pt idx="15">
                  <c:v>HSPSC v1 Average</c:v>
                </c:pt>
                <c:pt idx="16">
                  <c:v>Belgium¹</c:v>
                </c:pt>
                <c:pt idx="17">
                  <c:v>France¹ ²</c:v>
                </c:pt>
                <c:pt idx="18">
                  <c:v>México¹</c:v>
                </c:pt>
                <c:pt idx="19">
                  <c:v>Brazil¹</c:v>
                </c:pt>
                <c:pt idx="20">
                  <c:v>Canada² ³</c:v>
                </c:pt>
              </c:strCache>
            </c:strRef>
          </c:cat>
          <c:val>
            <c:numRef>
              <c:f>'4.Response to Error'!$C$60:$C$80</c:f>
              <c:numCache>
                <c:formatCode>0</c:formatCode>
                <c:ptCount val="21"/>
                <c:pt idx="0">
                  <c:v>68</c:v>
                </c:pt>
                <c:pt idx="1">
                  <c:v>63</c:v>
                </c:pt>
                <c:pt idx="2">
                  <c:v>56</c:v>
                </c:pt>
                <c:pt idx="3">
                  <c:v>55</c:v>
                </c:pt>
                <c:pt idx="4">
                  <c:v>55</c:v>
                </c:pt>
                <c:pt idx="5">
                  <c:v>53</c:v>
                </c:pt>
                <c:pt idx="6">
                  <c:v>52.866000000000007</c:v>
                </c:pt>
                <c:pt idx="7">
                  <c:v>45</c:v>
                </c:pt>
                <c:pt idx="8" formatCode="#,##0">
                  <c:v>44.6</c:v>
                </c:pt>
                <c:pt idx="9">
                  <c:v>44.6</c:v>
                </c:pt>
                <c:pt idx="10">
                  <c:v>44.46</c:v>
                </c:pt>
                <c:pt idx="11">
                  <c:v>68.73</c:v>
                </c:pt>
                <c:pt idx="12" formatCode="#,##0">
                  <c:v>55</c:v>
                </c:pt>
                <c:pt idx="13">
                  <c:v>49</c:v>
                </c:pt>
                <c:pt idx="14">
                  <c:v>46</c:v>
                </c:pt>
                <c:pt idx="15">
                  <c:v>44.310805196797475</c:v>
                </c:pt>
                <c:pt idx="16">
                  <c:v>41</c:v>
                </c:pt>
                <c:pt idx="17">
                  <c:v>36</c:v>
                </c:pt>
                <c:pt idx="18">
                  <c:v>30.856441574379801</c:v>
                </c:pt>
                <c:pt idx="19">
                  <c:v>27.9</c:v>
                </c:pt>
                <c:pt idx="2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3D3-40BD-BFED-CBCE41BCB5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332488639"/>
        <c:axId val="809013279"/>
      </c:barChart>
      <c:catAx>
        <c:axId val="332488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013279"/>
        <c:crosses val="autoZero"/>
        <c:auto val="1"/>
        <c:lblAlgn val="ctr"/>
        <c:lblOffset val="0"/>
        <c:tickLblSkip val="1"/>
        <c:noMultiLvlLbl val="0"/>
      </c:catAx>
      <c:valAx>
        <c:axId val="80901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488639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/>
              <a:t>Response to Error (v1 Nonpunitive Response to Errors)</a:t>
            </a:r>
          </a:p>
        </c:rich>
      </c:tx>
      <c:layout>
        <c:manualLayout>
          <c:xMode val="edge"/>
          <c:yMode val="edge"/>
          <c:x val="0.31882847049637297"/>
          <c:y val="1.9822085080447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8.725504391694075E-3"/>
          <c:y val="0.22065180419196259"/>
          <c:w val="0.98691174341245891"/>
          <c:h val="0.7644816319977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'4.Response to Error'!$D$172</c:f>
              <c:strCache>
                <c:ptCount val="1"/>
                <c:pt idx="0">
                  <c:v> Average % Positive Response 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6B80-495F-AE76-945BE16876C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6B80-495F-AE76-945BE16876C1}"/>
              </c:ext>
            </c:extLst>
          </c:dPt>
          <c:dPt>
            <c:idx val="10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6B80-495F-AE76-945BE16876C1}"/>
              </c:ext>
            </c:extLst>
          </c:dPt>
          <c:dPt>
            <c:idx val="11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6B80-495F-AE76-945BE16876C1}"/>
              </c:ext>
            </c:extLst>
          </c:dPt>
          <c:dPt>
            <c:idx val="12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9-6B80-495F-AE76-945BE16876C1}"/>
              </c:ext>
            </c:extLst>
          </c:dPt>
          <c:dPt>
            <c:idx val="13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B-6B80-495F-AE76-945BE16876C1}"/>
              </c:ext>
            </c:extLst>
          </c:dPt>
          <c:dPt>
            <c:idx val="14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D-6B80-495F-AE76-945BE16876C1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F-6B80-495F-AE76-945BE16876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'4.Response to Error'!$C$173:$C$190</c:f>
              <c:strCache>
                <c:ptCount val="18"/>
                <c:pt idx="0">
                  <c:v> Israel </c:v>
                </c:pt>
                <c:pt idx="1">
                  <c:v> United States </c:v>
                </c:pt>
                <c:pt idx="2">
                  <c:v> Saudi Arabia </c:v>
                </c:pt>
                <c:pt idx="3">
                  <c:v> Portugal </c:v>
                </c:pt>
                <c:pt idx="4">
                  <c:v> Colombia </c:v>
                </c:pt>
                <c:pt idx="5">
                  <c:v> Türkiye </c:v>
                </c:pt>
                <c:pt idx="6">
                  <c:v> HSPSC v2 Average </c:v>
                </c:pt>
                <c:pt idx="7">
                  <c:v> Chile </c:v>
                </c:pt>
                <c:pt idx="8">
                  <c:v> Korea </c:v>
                </c:pt>
                <c:pt idx="9">
                  <c:v> Poland </c:v>
                </c:pt>
                <c:pt idx="10">
                  <c:v> Peru </c:v>
                </c:pt>
                <c:pt idx="12">
                  <c:v> Switzerland¹ </c:v>
                </c:pt>
                <c:pt idx="13">
                  <c:v> Netherlands¹ </c:v>
                </c:pt>
                <c:pt idx="14">
                  <c:v> Belgium¹ </c:v>
                </c:pt>
                <c:pt idx="15">
                  <c:v> HSPSC v1 Average </c:v>
                </c:pt>
                <c:pt idx="16">
                  <c:v> México¹ </c:v>
                </c:pt>
                <c:pt idx="17">
                  <c:v> Brazil¹ </c:v>
                </c:pt>
              </c:strCache>
            </c:strRef>
          </c:cat>
          <c:val>
            <c:numRef>
              <c:f>'4.Response to Error'!$D$173:$D$190</c:f>
              <c:numCache>
                <c:formatCode>_(* #,##0_);_(* \(#,##0\);_(* "-"??_);_(@_)</c:formatCode>
                <c:ptCount val="18"/>
                <c:pt idx="0">
                  <c:v>68</c:v>
                </c:pt>
                <c:pt idx="1">
                  <c:v>63</c:v>
                </c:pt>
                <c:pt idx="2">
                  <c:v>56</c:v>
                </c:pt>
                <c:pt idx="3">
                  <c:v>56</c:v>
                </c:pt>
                <c:pt idx="4">
                  <c:v>55</c:v>
                </c:pt>
                <c:pt idx="5">
                  <c:v>55</c:v>
                </c:pt>
                <c:pt idx="6">
                  <c:v>53.166000000000011</c:v>
                </c:pt>
                <c:pt idx="7">
                  <c:v>45</c:v>
                </c:pt>
                <c:pt idx="8">
                  <c:v>44.6</c:v>
                </c:pt>
                <c:pt idx="9">
                  <c:v>44.6</c:v>
                </c:pt>
                <c:pt idx="10">
                  <c:v>44.46</c:v>
                </c:pt>
                <c:pt idx="12">
                  <c:v>55</c:v>
                </c:pt>
                <c:pt idx="13">
                  <c:v>49</c:v>
                </c:pt>
                <c:pt idx="14">
                  <c:v>41</c:v>
                </c:pt>
                <c:pt idx="15">
                  <c:v>40.751288314875964</c:v>
                </c:pt>
                <c:pt idx="16">
                  <c:v>30.856441574379801</c:v>
                </c:pt>
                <c:pt idx="17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B80-495F-AE76-945BE16876C1}"/>
            </c:ext>
          </c:extLst>
        </c:ser>
        <c:ser>
          <c:idx val="1"/>
          <c:order val="1"/>
          <c:tx>
            <c:strRef>
              <c:f>'4.Response to Error'!$E$172</c:f>
              <c:strCache>
                <c:ptCount val="1"/>
                <c:pt idx="0">
                  <c:v> Physician Average % Positive Response  </c:v>
                </c:pt>
              </c:strCache>
            </c:strRef>
          </c:tx>
          <c:spPr>
            <a:solidFill>
              <a:srgbClr val="7FA8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spPr>
              <a:solidFill>
                <a:srgbClr val="7FA8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2-6B80-495F-AE76-945BE16876C1}"/>
              </c:ext>
            </c:extLst>
          </c:dPt>
          <c:dPt>
            <c:idx val="10"/>
            <c:invertIfNegative val="0"/>
            <c:bubble3D val="0"/>
            <c:spPr>
              <a:solidFill>
                <a:srgbClr val="7FA8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4-6B80-495F-AE76-945BE16876C1}"/>
              </c:ext>
            </c:extLst>
          </c:dPt>
          <c:dPt>
            <c:idx val="11"/>
            <c:invertIfNegative val="0"/>
            <c:bubble3D val="0"/>
            <c:spPr>
              <a:solidFill>
                <a:srgbClr val="7FA8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6-6B80-495F-AE76-945BE16876C1}"/>
              </c:ext>
            </c:extLst>
          </c:dPt>
          <c:dPt>
            <c:idx val="12"/>
            <c:invertIfNegative val="0"/>
            <c:bubble3D val="0"/>
            <c:spPr>
              <a:solidFill>
                <a:srgbClr val="7FA8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8-6B80-495F-AE76-945BE16876C1}"/>
              </c:ext>
            </c:extLst>
          </c:dPt>
          <c:dPt>
            <c:idx val="13"/>
            <c:invertIfNegative val="0"/>
            <c:bubble3D val="0"/>
            <c:spPr>
              <a:solidFill>
                <a:srgbClr val="7FA8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A-6B80-495F-AE76-945BE16876C1}"/>
              </c:ext>
            </c:extLst>
          </c:dPt>
          <c:dPt>
            <c:idx val="14"/>
            <c:invertIfNegative val="0"/>
            <c:bubble3D val="0"/>
            <c:spPr>
              <a:solidFill>
                <a:srgbClr val="7FA8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C-6B80-495F-AE76-945BE16876C1}"/>
              </c:ext>
            </c:extLst>
          </c:dPt>
          <c:dPt>
            <c:idx val="15"/>
            <c:invertIfNegative val="0"/>
            <c:bubble3D val="0"/>
            <c:spPr>
              <a:solidFill>
                <a:srgbClr val="7FA8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E-6B80-495F-AE76-945BE16876C1}"/>
              </c:ext>
            </c:extLst>
          </c:dPt>
          <c:dLbls>
            <c:dLbl>
              <c:idx val="14"/>
              <c:layout>
                <c:manualLayout>
                  <c:x val="0"/>
                  <c:y val="-3.5264483627204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80-495F-AE76-945BE16876C1}"/>
                </c:ext>
              </c:extLst>
            </c:dLbl>
            <c:dLbl>
              <c:idx val="17"/>
              <c:layout>
                <c:manualLayout>
                  <c:x val="0"/>
                  <c:y val="-3.0226700251889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B80-495F-AE76-945BE1687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'4.Response to Error'!$C$173:$C$190</c:f>
              <c:strCache>
                <c:ptCount val="18"/>
                <c:pt idx="0">
                  <c:v> Israel </c:v>
                </c:pt>
                <c:pt idx="1">
                  <c:v> United States </c:v>
                </c:pt>
                <c:pt idx="2">
                  <c:v> Saudi Arabia </c:v>
                </c:pt>
                <c:pt idx="3">
                  <c:v> Portugal </c:v>
                </c:pt>
                <c:pt idx="4">
                  <c:v> Colombia </c:v>
                </c:pt>
                <c:pt idx="5">
                  <c:v> Türkiye </c:v>
                </c:pt>
                <c:pt idx="6">
                  <c:v> HSPSC v2 Average </c:v>
                </c:pt>
                <c:pt idx="7">
                  <c:v> Chile </c:v>
                </c:pt>
                <c:pt idx="8">
                  <c:v> Korea </c:v>
                </c:pt>
                <c:pt idx="9">
                  <c:v> Poland </c:v>
                </c:pt>
                <c:pt idx="10">
                  <c:v> Peru </c:v>
                </c:pt>
                <c:pt idx="12">
                  <c:v> Switzerland¹ </c:v>
                </c:pt>
                <c:pt idx="13">
                  <c:v> Netherlands¹ </c:v>
                </c:pt>
                <c:pt idx="14">
                  <c:v> Belgium¹ </c:v>
                </c:pt>
                <c:pt idx="15">
                  <c:v> HSPSC v1 Average </c:v>
                </c:pt>
                <c:pt idx="16">
                  <c:v> México¹ </c:v>
                </c:pt>
                <c:pt idx="17">
                  <c:v> Brazil¹ </c:v>
                </c:pt>
              </c:strCache>
            </c:strRef>
          </c:cat>
          <c:val>
            <c:numRef>
              <c:f>'4.Response to Error'!$E$173:$E$190</c:f>
              <c:numCache>
                <c:formatCode>_(* #,##0_);_(* \(#,##0\);_(* "-"??_);_(@_)</c:formatCode>
                <c:ptCount val="18"/>
                <c:pt idx="0">
                  <c:v>70</c:v>
                </c:pt>
                <c:pt idx="1">
                  <c:v>58</c:v>
                </c:pt>
                <c:pt idx="2">
                  <c:v>56</c:v>
                </c:pt>
                <c:pt idx="3">
                  <c:v>56</c:v>
                </c:pt>
                <c:pt idx="4">
                  <c:v>61</c:v>
                </c:pt>
                <c:pt idx="5">
                  <c:v>47.9</c:v>
                </c:pt>
                <c:pt idx="6">
                  <c:v>51.992999999999995</c:v>
                </c:pt>
                <c:pt idx="7">
                  <c:v>48</c:v>
                </c:pt>
                <c:pt idx="8">
                  <c:v>49.43</c:v>
                </c:pt>
                <c:pt idx="9">
                  <c:v>39.799999999999997</c:v>
                </c:pt>
                <c:pt idx="10">
                  <c:v>33.799999999999997</c:v>
                </c:pt>
                <c:pt idx="12">
                  <c:v>62</c:v>
                </c:pt>
                <c:pt idx="13">
                  <c:v>46</c:v>
                </c:pt>
                <c:pt idx="14">
                  <c:v>41</c:v>
                </c:pt>
                <c:pt idx="15">
                  <c:v>42.161870966814703</c:v>
                </c:pt>
                <c:pt idx="16">
                  <c:v>32.909354834073497</c:v>
                </c:pt>
                <c:pt idx="1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B80-495F-AE76-945BE16876C1}"/>
            </c:ext>
          </c:extLst>
        </c:ser>
        <c:ser>
          <c:idx val="2"/>
          <c:order val="2"/>
          <c:tx>
            <c:strRef>
              <c:f>'4.Response to Error'!$F$172</c:f>
              <c:strCache>
                <c:ptCount val="1"/>
                <c:pt idx="0">
                  <c:v> Nursing Staff Average % Positive Response </c:v>
                </c:pt>
              </c:strCache>
            </c:strRef>
          </c:tx>
          <c:spPr>
            <a:solidFill>
              <a:srgbClr val="006B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spPr>
              <a:solidFill>
                <a:srgbClr val="006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22-6B80-495F-AE76-945BE16876C1}"/>
              </c:ext>
            </c:extLst>
          </c:dPt>
          <c:dPt>
            <c:idx val="10"/>
            <c:invertIfNegative val="0"/>
            <c:bubble3D val="0"/>
            <c:spPr>
              <a:solidFill>
                <a:srgbClr val="006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24-6B80-495F-AE76-945BE16876C1}"/>
              </c:ext>
            </c:extLst>
          </c:dPt>
          <c:dPt>
            <c:idx val="11"/>
            <c:invertIfNegative val="0"/>
            <c:bubble3D val="0"/>
            <c:spPr>
              <a:solidFill>
                <a:srgbClr val="006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26-6B80-495F-AE76-945BE16876C1}"/>
              </c:ext>
            </c:extLst>
          </c:dPt>
          <c:dPt>
            <c:idx val="12"/>
            <c:invertIfNegative val="0"/>
            <c:bubble3D val="0"/>
            <c:spPr>
              <a:solidFill>
                <a:srgbClr val="006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28-6B80-495F-AE76-945BE16876C1}"/>
              </c:ext>
            </c:extLst>
          </c:dPt>
          <c:dPt>
            <c:idx val="13"/>
            <c:invertIfNegative val="0"/>
            <c:bubble3D val="0"/>
            <c:spPr>
              <a:solidFill>
                <a:srgbClr val="006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2A-6B80-495F-AE76-945BE16876C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2C-6B80-495F-AE76-945BE16876C1}"/>
              </c:ext>
            </c:extLst>
          </c:dPt>
          <c:dPt>
            <c:idx val="15"/>
            <c:invertIfNegative val="0"/>
            <c:bubble3D val="0"/>
            <c:spPr>
              <a:solidFill>
                <a:srgbClr val="006BB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2E-6B80-495F-AE76-945BE16876C1}"/>
              </c:ext>
            </c:extLst>
          </c:dPt>
          <c:dLbls>
            <c:dLbl>
              <c:idx val="17"/>
              <c:layout>
                <c:manualLayout>
                  <c:x val="-1.5773819356892914E-16"/>
                  <c:y val="-5.0377833753148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B80-495F-AE76-945BE1687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'4.Response to Error'!$C$173:$C$190</c:f>
              <c:strCache>
                <c:ptCount val="18"/>
                <c:pt idx="0">
                  <c:v> Israel </c:v>
                </c:pt>
                <c:pt idx="1">
                  <c:v> United States </c:v>
                </c:pt>
                <c:pt idx="2">
                  <c:v> Saudi Arabia </c:v>
                </c:pt>
                <c:pt idx="3">
                  <c:v> Portugal </c:v>
                </c:pt>
                <c:pt idx="4">
                  <c:v> Colombia </c:v>
                </c:pt>
                <c:pt idx="5">
                  <c:v> Türkiye </c:v>
                </c:pt>
                <c:pt idx="6">
                  <c:v> HSPSC v2 Average </c:v>
                </c:pt>
                <c:pt idx="7">
                  <c:v> Chile </c:v>
                </c:pt>
                <c:pt idx="8">
                  <c:v> Korea </c:v>
                </c:pt>
                <c:pt idx="9">
                  <c:v> Poland </c:v>
                </c:pt>
                <c:pt idx="10">
                  <c:v> Peru </c:v>
                </c:pt>
                <c:pt idx="12">
                  <c:v> Switzerland¹ </c:v>
                </c:pt>
                <c:pt idx="13">
                  <c:v> Netherlands¹ </c:v>
                </c:pt>
                <c:pt idx="14">
                  <c:v> Belgium¹ </c:v>
                </c:pt>
                <c:pt idx="15">
                  <c:v> HSPSC v1 Average </c:v>
                </c:pt>
                <c:pt idx="16">
                  <c:v> México¹ </c:v>
                </c:pt>
                <c:pt idx="17">
                  <c:v> Brazil¹ </c:v>
                </c:pt>
              </c:strCache>
            </c:strRef>
          </c:cat>
          <c:val>
            <c:numRef>
              <c:f>'4.Response to Error'!$F$173:$F$190</c:f>
              <c:numCache>
                <c:formatCode>_(* #,##0_);_(* \(#,##0\);_(* "-"??_);_(@_)</c:formatCode>
                <c:ptCount val="18"/>
                <c:pt idx="0">
                  <c:v>68</c:v>
                </c:pt>
                <c:pt idx="1">
                  <c:v>62</c:v>
                </c:pt>
                <c:pt idx="2">
                  <c:v>53</c:v>
                </c:pt>
                <c:pt idx="3">
                  <c:v>53</c:v>
                </c:pt>
                <c:pt idx="4">
                  <c:v>52</c:v>
                </c:pt>
                <c:pt idx="5">
                  <c:v>50.7</c:v>
                </c:pt>
                <c:pt idx="6">
                  <c:v>51.363999999999997</c:v>
                </c:pt>
                <c:pt idx="7">
                  <c:v>42</c:v>
                </c:pt>
                <c:pt idx="8">
                  <c:v>43.42</c:v>
                </c:pt>
                <c:pt idx="9">
                  <c:v>45.1</c:v>
                </c:pt>
                <c:pt idx="10">
                  <c:v>44.42</c:v>
                </c:pt>
                <c:pt idx="12">
                  <c:v>54</c:v>
                </c:pt>
                <c:pt idx="13">
                  <c:v>48</c:v>
                </c:pt>
                <c:pt idx="14">
                  <c:v>39.333333333333336</c:v>
                </c:pt>
                <c:pt idx="15">
                  <c:v>40.083718244803698</c:v>
                </c:pt>
                <c:pt idx="16">
                  <c:v>29.585257890685142</c:v>
                </c:pt>
                <c:pt idx="17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6B80-495F-AE76-945BE16876C1}"/>
            </c:ext>
          </c:extLst>
        </c:ser>
        <c:ser>
          <c:idx val="3"/>
          <c:order val="3"/>
          <c:tx>
            <c:strRef>
              <c:f>'4.Response to Error'!$G$172</c:f>
              <c:strCache>
                <c:ptCount val="1"/>
                <c:pt idx="0">
                  <c:v> Other Clinical Staff Average % Positive Response </c:v>
                </c:pt>
              </c:strCache>
            </c:strRef>
          </c:tx>
          <c:spPr>
            <a:solidFill>
              <a:srgbClr val="00AA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spPr>
              <a:solidFill>
                <a:srgbClr val="00A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32-6B80-495F-AE76-945BE16876C1}"/>
              </c:ext>
            </c:extLst>
          </c:dPt>
          <c:dPt>
            <c:idx val="10"/>
            <c:invertIfNegative val="0"/>
            <c:bubble3D val="0"/>
            <c:spPr>
              <a:solidFill>
                <a:srgbClr val="00A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34-6B80-495F-AE76-945BE16876C1}"/>
              </c:ext>
            </c:extLst>
          </c:dPt>
          <c:dPt>
            <c:idx val="11"/>
            <c:invertIfNegative val="0"/>
            <c:bubble3D val="0"/>
            <c:spPr>
              <a:solidFill>
                <a:srgbClr val="00A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36-6B80-495F-AE76-945BE16876C1}"/>
              </c:ext>
            </c:extLst>
          </c:dPt>
          <c:dPt>
            <c:idx val="12"/>
            <c:invertIfNegative val="0"/>
            <c:bubble3D val="0"/>
            <c:spPr>
              <a:solidFill>
                <a:srgbClr val="00A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38-6B80-495F-AE76-945BE16876C1}"/>
              </c:ext>
            </c:extLst>
          </c:dPt>
          <c:dPt>
            <c:idx val="13"/>
            <c:invertIfNegative val="0"/>
            <c:bubble3D val="0"/>
            <c:spPr>
              <a:solidFill>
                <a:srgbClr val="00A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3A-6B80-495F-AE76-945BE16876C1}"/>
              </c:ext>
            </c:extLst>
          </c:dPt>
          <c:dPt>
            <c:idx val="14"/>
            <c:invertIfNegative val="0"/>
            <c:bubble3D val="0"/>
            <c:spPr>
              <a:solidFill>
                <a:srgbClr val="00A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3C-6B80-495F-AE76-945BE16876C1}"/>
              </c:ext>
            </c:extLst>
          </c:dPt>
          <c:dPt>
            <c:idx val="15"/>
            <c:invertIfNegative val="0"/>
            <c:bubble3D val="0"/>
            <c:spPr>
              <a:solidFill>
                <a:srgbClr val="00A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3E-6B80-495F-AE76-945BE16876C1}"/>
              </c:ext>
            </c:extLst>
          </c:dPt>
          <c:dLbls>
            <c:dLbl>
              <c:idx val="0"/>
              <c:layout>
                <c:manualLayout>
                  <c:x val="0"/>
                  <c:y val="-5.54156171284634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B80-495F-AE76-945BE16876C1}"/>
                </c:ext>
              </c:extLst>
            </c:dLbl>
            <c:dLbl>
              <c:idx val="15"/>
              <c:layout>
                <c:manualLayout>
                  <c:x val="-1.5773819356892914E-16"/>
                  <c:y val="-4.0302267002518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B80-495F-AE76-945BE1687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'4.Response to Error'!$C$173:$C$190</c:f>
              <c:strCache>
                <c:ptCount val="18"/>
                <c:pt idx="0">
                  <c:v> Israel </c:v>
                </c:pt>
                <c:pt idx="1">
                  <c:v> United States </c:v>
                </c:pt>
                <c:pt idx="2">
                  <c:v> Saudi Arabia </c:v>
                </c:pt>
                <c:pt idx="3">
                  <c:v> Portugal </c:v>
                </c:pt>
                <c:pt idx="4">
                  <c:v> Colombia </c:v>
                </c:pt>
                <c:pt idx="5">
                  <c:v> Türkiye </c:v>
                </c:pt>
                <c:pt idx="6">
                  <c:v> HSPSC v2 Average </c:v>
                </c:pt>
                <c:pt idx="7">
                  <c:v> Chile </c:v>
                </c:pt>
                <c:pt idx="8">
                  <c:v> Korea </c:v>
                </c:pt>
                <c:pt idx="9">
                  <c:v> Poland </c:v>
                </c:pt>
                <c:pt idx="10">
                  <c:v> Peru </c:v>
                </c:pt>
                <c:pt idx="12">
                  <c:v> Switzerland¹ </c:v>
                </c:pt>
                <c:pt idx="13">
                  <c:v> Netherlands¹ </c:v>
                </c:pt>
                <c:pt idx="14">
                  <c:v> Belgium¹ </c:v>
                </c:pt>
                <c:pt idx="15">
                  <c:v> HSPSC v1 Average </c:v>
                </c:pt>
                <c:pt idx="16">
                  <c:v> México¹ </c:v>
                </c:pt>
                <c:pt idx="17">
                  <c:v> Brazil¹ </c:v>
                </c:pt>
              </c:strCache>
            </c:strRef>
          </c:cat>
          <c:val>
            <c:numRef>
              <c:f>'4.Response to Error'!$G$173:$G$190</c:f>
              <c:numCache>
                <c:formatCode>_(* #,##0_);_(* \(#,##0\);_(* "-"??_);_(@_)</c:formatCode>
                <c:ptCount val="18"/>
                <c:pt idx="0">
                  <c:v>68</c:v>
                </c:pt>
                <c:pt idx="1">
                  <c:v>62</c:v>
                </c:pt>
                <c:pt idx="2">
                  <c:v>59</c:v>
                </c:pt>
                <c:pt idx="3">
                  <c:v>59</c:v>
                </c:pt>
                <c:pt idx="4">
                  <c:v>55</c:v>
                </c:pt>
                <c:pt idx="5">
                  <c:v>57.2</c:v>
                </c:pt>
                <c:pt idx="6">
                  <c:v>53.145999999999994</c:v>
                </c:pt>
                <c:pt idx="7">
                  <c:v>43</c:v>
                </c:pt>
                <c:pt idx="8">
                  <c:v>45.64</c:v>
                </c:pt>
                <c:pt idx="9">
                  <c:v>43.2</c:v>
                </c:pt>
                <c:pt idx="10">
                  <c:v>39.42</c:v>
                </c:pt>
                <c:pt idx="12">
                  <c:v>55</c:v>
                </c:pt>
                <c:pt idx="13">
                  <c:v>47</c:v>
                </c:pt>
                <c:pt idx="14">
                  <c:v>36.666666666666664</c:v>
                </c:pt>
                <c:pt idx="15">
                  <c:v>40.167045570916535</c:v>
                </c:pt>
                <c:pt idx="16">
                  <c:v>33.768561187916028</c:v>
                </c:pt>
                <c:pt idx="17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6B80-495F-AE76-945BE16876C1}"/>
            </c:ext>
          </c:extLst>
        </c:ser>
        <c:ser>
          <c:idx val="4"/>
          <c:order val="4"/>
          <c:tx>
            <c:strRef>
              <c:f>'4.Response to Error'!$H$172</c:f>
              <c:strCache>
                <c:ptCount val="1"/>
                <c:pt idx="0">
                  <c:v> Management Average % Positive Response  </c:v>
                </c:pt>
              </c:strCache>
            </c:strRef>
          </c:tx>
          <c:spPr>
            <a:solidFill>
              <a:srgbClr val="83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spPr>
              <a:solidFill>
                <a:srgbClr val="83D2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42-6B80-495F-AE76-945BE16876C1}"/>
              </c:ext>
            </c:extLst>
          </c:dPt>
          <c:dPt>
            <c:idx val="11"/>
            <c:invertIfNegative val="0"/>
            <c:bubble3D val="0"/>
            <c:spPr>
              <a:solidFill>
                <a:srgbClr val="83D2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44-6B80-495F-AE76-945BE16876C1}"/>
              </c:ext>
            </c:extLst>
          </c:dPt>
          <c:dPt>
            <c:idx val="12"/>
            <c:invertIfNegative val="0"/>
            <c:bubble3D val="0"/>
            <c:spPr>
              <a:solidFill>
                <a:srgbClr val="83D2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46-6B80-495F-AE76-945BE16876C1}"/>
              </c:ext>
            </c:extLst>
          </c:dPt>
          <c:dPt>
            <c:idx val="13"/>
            <c:invertIfNegative val="0"/>
            <c:bubble3D val="0"/>
            <c:spPr>
              <a:solidFill>
                <a:srgbClr val="83D2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48-6B80-495F-AE76-945BE16876C1}"/>
              </c:ext>
            </c:extLst>
          </c:dPt>
          <c:dPt>
            <c:idx val="14"/>
            <c:invertIfNegative val="0"/>
            <c:bubble3D val="0"/>
            <c:spPr>
              <a:solidFill>
                <a:srgbClr val="83D2E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4A-6B80-495F-AE76-945BE16876C1}"/>
              </c:ext>
            </c:extLst>
          </c:dPt>
          <c:dPt>
            <c:idx val="15"/>
            <c:invertIfNegative val="0"/>
            <c:bubble3D val="0"/>
            <c:spPr>
              <a:solidFill>
                <a:srgbClr val="83D2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6B80-495F-AE76-945BE16876C1}"/>
              </c:ext>
            </c:extLst>
          </c:dPt>
          <c:dLbls>
            <c:dLbl>
              <c:idx val="16"/>
              <c:layout>
                <c:manualLayout>
                  <c:x val="0"/>
                  <c:y val="-5.0377833753148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6B80-495F-AE76-945BE1687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'4.Response to Error'!$C$173:$C$190</c:f>
              <c:strCache>
                <c:ptCount val="18"/>
                <c:pt idx="0">
                  <c:v> Israel </c:v>
                </c:pt>
                <c:pt idx="1">
                  <c:v> United States </c:v>
                </c:pt>
                <c:pt idx="2">
                  <c:v> Saudi Arabia </c:v>
                </c:pt>
                <c:pt idx="3">
                  <c:v> Portugal </c:v>
                </c:pt>
                <c:pt idx="4">
                  <c:v> Colombia </c:v>
                </c:pt>
                <c:pt idx="5">
                  <c:v> Türkiye </c:v>
                </c:pt>
                <c:pt idx="6">
                  <c:v> HSPSC v2 Average </c:v>
                </c:pt>
                <c:pt idx="7">
                  <c:v> Chile </c:v>
                </c:pt>
                <c:pt idx="8">
                  <c:v> Korea </c:v>
                </c:pt>
                <c:pt idx="9">
                  <c:v> Poland </c:v>
                </c:pt>
                <c:pt idx="10">
                  <c:v> Peru </c:v>
                </c:pt>
                <c:pt idx="12">
                  <c:v> Switzerland¹ </c:v>
                </c:pt>
                <c:pt idx="13">
                  <c:v> Netherlands¹ </c:v>
                </c:pt>
                <c:pt idx="14">
                  <c:v> Belgium¹ </c:v>
                </c:pt>
                <c:pt idx="15">
                  <c:v> HSPSC v1 Average </c:v>
                </c:pt>
                <c:pt idx="16">
                  <c:v> México¹ </c:v>
                </c:pt>
                <c:pt idx="17">
                  <c:v> Brazil¹ </c:v>
                </c:pt>
              </c:strCache>
            </c:strRef>
          </c:cat>
          <c:val>
            <c:numRef>
              <c:f>'4.Response to Error'!$H$173:$H$190</c:f>
              <c:numCache>
                <c:formatCode>_(* #,##0_);_(* \(#,##0\);_(* "-"??_);_(@_)</c:formatCode>
                <c:ptCount val="18"/>
                <c:pt idx="0">
                  <c:v>69</c:v>
                </c:pt>
                <c:pt idx="1">
                  <c:v>82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71.400000000000006</c:v>
                </c:pt>
                <c:pt idx="6">
                  <c:v>67.858999999999995</c:v>
                </c:pt>
                <c:pt idx="7">
                  <c:v>65</c:v>
                </c:pt>
                <c:pt idx="8">
                  <c:v>54.63</c:v>
                </c:pt>
                <c:pt idx="9">
                  <c:v>77.900000000000006</c:v>
                </c:pt>
                <c:pt idx="10">
                  <c:v>54.66</c:v>
                </c:pt>
                <c:pt idx="13">
                  <c:v>59</c:v>
                </c:pt>
                <c:pt idx="14">
                  <c:v>73.666666666666671</c:v>
                </c:pt>
                <c:pt idx="15">
                  <c:v>53.071162894913741</c:v>
                </c:pt>
                <c:pt idx="16">
                  <c:v>32.817984912988273</c:v>
                </c:pt>
                <c:pt idx="17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6B80-495F-AE76-945BE16876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34534799"/>
        <c:axId val="809034879"/>
      </c:barChart>
      <c:catAx>
        <c:axId val="1345347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09034879"/>
        <c:crosses val="autoZero"/>
        <c:auto val="1"/>
        <c:lblAlgn val="ctr"/>
        <c:lblOffset val="0"/>
        <c:tickLblSkip val="1"/>
        <c:noMultiLvlLbl val="0"/>
      </c:catAx>
      <c:valAx>
        <c:axId val="809034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34534799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4.1211519108596981E-2"/>
          <c:y val="0.10827462553302471"/>
          <c:w val="0.95442572869555597"/>
          <c:h val="0.10959717566790297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00"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52632280294714E-2"/>
          <c:y val="0.13838598928397594"/>
          <c:w val="0.95295481536909021"/>
          <c:h val="0.61107738038769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'2.Staffing &amp; Workpace (3)'!$C$55</c:f>
              <c:strCache>
                <c:ptCount val="1"/>
                <c:pt idx="0">
                  <c:v>Average % Positive Response</c:v>
                </c:pt>
              </c:strCache>
            </c:strRef>
          </c:tx>
          <c:spPr>
            <a:solidFill>
              <a:srgbClr val="4591F5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8C-45FF-B40D-D75F9483A949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2-498C-45FF-B40D-D75F9483A94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98C-45FF-B40D-D75F9483A949}"/>
              </c:ext>
            </c:extLst>
          </c:dPt>
          <c:dPt>
            <c:idx val="11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498C-45FF-B40D-D75F9483A949}"/>
              </c:ext>
            </c:extLst>
          </c:dPt>
          <c:dPt>
            <c:idx val="12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498C-45FF-B40D-D75F9483A949}"/>
              </c:ext>
            </c:extLst>
          </c:dPt>
          <c:dPt>
            <c:idx val="13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9-498C-45FF-B40D-D75F9483A949}"/>
              </c:ext>
            </c:extLst>
          </c:dPt>
          <c:dPt>
            <c:idx val="14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B-498C-45FF-B40D-D75F9483A949}"/>
              </c:ext>
            </c:extLst>
          </c:dPt>
          <c:dPt>
            <c:idx val="15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D-498C-45FF-B40D-D75F9483A949}"/>
              </c:ext>
            </c:extLst>
          </c:dPt>
          <c:dPt>
            <c:idx val="16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F-498C-45FF-B40D-D75F9483A949}"/>
              </c:ext>
            </c:extLst>
          </c:dPt>
          <c:dPt>
            <c:idx val="17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1-498C-45FF-B40D-D75F9483A949}"/>
              </c:ext>
            </c:extLst>
          </c:dPt>
          <c:dPt>
            <c:idx val="18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3-498C-45FF-B40D-D75F9483A949}"/>
              </c:ext>
            </c:extLst>
          </c:dPt>
          <c:dPt>
            <c:idx val="19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5-498C-45FF-B40D-D75F9483A949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'2.Staffing &amp; Workpace (3)'!$B$56:$B$75</c:f>
              <c:strCache>
                <c:ptCount val="20"/>
                <c:pt idx="0">
                  <c:v>Türkiye</c:v>
                </c:pt>
                <c:pt idx="1">
                  <c:v>Israel </c:v>
                </c:pt>
                <c:pt idx="2">
                  <c:v>Colombia</c:v>
                </c:pt>
                <c:pt idx="3">
                  <c:v>United States</c:v>
                </c:pt>
                <c:pt idx="4">
                  <c:v>Poland</c:v>
                </c:pt>
                <c:pt idx="5">
                  <c:v>Saudi Arabia</c:v>
                </c:pt>
                <c:pt idx="6">
                  <c:v>HSPSC v2 Average</c:v>
                </c:pt>
                <c:pt idx="7">
                  <c:v>Peru</c:v>
                </c:pt>
                <c:pt idx="8">
                  <c:v>Portugal</c:v>
                </c:pt>
                <c:pt idx="9">
                  <c:v>Chile</c:v>
                </c:pt>
                <c:pt idx="10">
                  <c:v>Korea</c:v>
                </c:pt>
                <c:pt idx="11">
                  <c:v>Netherlands¹</c:v>
                </c:pt>
                <c:pt idx="12">
                  <c:v>Brazil¹</c:v>
                </c:pt>
                <c:pt idx="13">
                  <c:v>HSPSC v1 Average</c:v>
                </c:pt>
                <c:pt idx="14">
                  <c:v>México¹</c:v>
                </c:pt>
                <c:pt idx="15">
                  <c:v>Switzerland¹</c:v>
                </c:pt>
                <c:pt idx="16">
                  <c:v>Belgium¹</c:v>
                </c:pt>
                <c:pt idx="17">
                  <c:v>Japan¹ ²</c:v>
                </c:pt>
                <c:pt idx="18">
                  <c:v>France¹ ²</c:v>
                </c:pt>
                <c:pt idx="19">
                  <c:v>Spain¹</c:v>
                </c:pt>
              </c:strCache>
            </c:strRef>
          </c:cat>
          <c:val>
            <c:numRef>
              <c:f>'2.Staffing &amp; Workpace (3)'!$C$56:$C$75</c:f>
              <c:numCache>
                <c:formatCode>0</c:formatCode>
                <c:ptCount val="20"/>
                <c:pt idx="0">
                  <c:v>54</c:v>
                </c:pt>
                <c:pt idx="1">
                  <c:v>52</c:v>
                </c:pt>
                <c:pt idx="2">
                  <c:v>52</c:v>
                </c:pt>
                <c:pt idx="3">
                  <c:v>51</c:v>
                </c:pt>
                <c:pt idx="4">
                  <c:v>47.57</c:v>
                </c:pt>
                <c:pt idx="5">
                  <c:v>47</c:v>
                </c:pt>
                <c:pt idx="6">
                  <c:v>47.241</c:v>
                </c:pt>
                <c:pt idx="7">
                  <c:v>45</c:v>
                </c:pt>
                <c:pt idx="8">
                  <c:v>44.9</c:v>
                </c:pt>
                <c:pt idx="9">
                  <c:v>40</c:v>
                </c:pt>
                <c:pt idx="10" formatCode="#,##0">
                  <c:v>38.94</c:v>
                </c:pt>
                <c:pt idx="11">
                  <c:v>57.9</c:v>
                </c:pt>
                <c:pt idx="12">
                  <c:v>39.299999999999997</c:v>
                </c:pt>
                <c:pt idx="13">
                  <c:v>37.489237014093831</c:v>
                </c:pt>
                <c:pt idx="14">
                  <c:v>37.380562779417353</c:v>
                </c:pt>
                <c:pt idx="15" formatCode="#,##0">
                  <c:v>35</c:v>
                </c:pt>
                <c:pt idx="16">
                  <c:v>33.333333333333336</c:v>
                </c:pt>
                <c:pt idx="17">
                  <c:v>33</c:v>
                </c:pt>
                <c:pt idx="18">
                  <c:v>32</c:v>
                </c:pt>
                <c:pt idx="1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98C-45FF-B40D-D75F9483A9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6702208"/>
        <c:axId val="436706304"/>
      </c:barChart>
      <c:catAx>
        <c:axId val="43670220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436706304"/>
        <c:crosses val="autoZero"/>
        <c:auto val="1"/>
        <c:lblAlgn val="ctr"/>
        <c:lblOffset val="0"/>
        <c:tickLblSkip val="1"/>
        <c:noMultiLvlLbl val="0"/>
      </c:catAx>
      <c:valAx>
        <c:axId val="436706304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Average % Positive Response</a:t>
                </a:r>
              </a:p>
            </c:rich>
          </c:tx>
          <c:layout>
            <c:manualLayout>
              <c:xMode val="edge"/>
              <c:yMode val="edge"/>
              <c:x val="3.4880619761239524E-2"/>
              <c:y val="5.9466211301900516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6702208"/>
        <c:crosses val="autoZero"/>
        <c:crossBetween val="between"/>
      </c:valAx>
      <c:spPr>
        <a:solidFill>
          <a:srgbClr val="EAEAEA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 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/>
              <a:t>Perceptions of staffing and work pace by profession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'2.Staffing &amp; Workpace (3)'!$D$80</c:f>
              <c:strCache>
                <c:ptCount val="1"/>
                <c:pt idx="0">
                  <c:v>Average % Positive Response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A0-43FB-AC49-38733A27207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A0-43FB-AC49-38733A2720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'2.Staffing &amp; Workpace (3)'!$C$81:$C$98</c:f>
              <c:strCache>
                <c:ptCount val="18"/>
                <c:pt idx="0">
                  <c:v>Türkiye</c:v>
                </c:pt>
                <c:pt idx="1">
                  <c:v>Israel</c:v>
                </c:pt>
                <c:pt idx="2">
                  <c:v>Colombia</c:v>
                </c:pt>
                <c:pt idx="3">
                  <c:v>United States</c:v>
                </c:pt>
                <c:pt idx="4">
                  <c:v>Poland</c:v>
                </c:pt>
                <c:pt idx="5">
                  <c:v>Saudi Arabia</c:v>
                </c:pt>
                <c:pt idx="6">
                  <c:v>HSPSC v2 Average</c:v>
                </c:pt>
                <c:pt idx="7">
                  <c:v>Peru</c:v>
                </c:pt>
                <c:pt idx="8">
                  <c:v>Portugal</c:v>
                </c:pt>
                <c:pt idx="9">
                  <c:v>Chile</c:v>
                </c:pt>
                <c:pt idx="10">
                  <c:v>Korea</c:v>
                </c:pt>
                <c:pt idx="12">
                  <c:v>Netherlands¹</c:v>
                </c:pt>
                <c:pt idx="13">
                  <c:v>Brazil¹</c:v>
                </c:pt>
                <c:pt idx="14">
                  <c:v>HSPSC v1 Average</c:v>
                </c:pt>
                <c:pt idx="15">
                  <c:v>México¹</c:v>
                </c:pt>
                <c:pt idx="16">
                  <c:v>Switzerland¹</c:v>
                </c:pt>
                <c:pt idx="17">
                  <c:v>Belgium¹</c:v>
                </c:pt>
              </c:strCache>
            </c:strRef>
          </c:cat>
          <c:val>
            <c:numRef>
              <c:f>'2.Staffing &amp; Workpace (3)'!$D$81:$D$98</c:f>
              <c:numCache>
                <c:formatCode>0</c:formatCode>
                <c:ptCount val="18"/>
                <c:pt idx="0">
                  <c:v>54</c:v>
                </c:pt>
                <c:pt idx="1">
                  <c:v>52</c:v>
                </c:pt>
                <c:pt idx="2">
                  <c:v>52</c:v>
                </c:pt>
                <c:pt idx="3">
                  <c:v>51</c:v>
                </c:pt>
                <c:pt idx="4">
                  <c:v>47.57</c:v>
                </c:pt>
                <c:pt idx="5">
                  <c:v>47</c:v>
                </c:pt>
                <c:pt idx="6">
                  <c:v>47.241</c:v>
                </c:pt>
                <c:pt idx="7">
                  <c:v>45</c:v>
                </c:pt>
                <c:pt idx="8">
                  <c:v>44.9</c:v>
                </c:pt>
                <c:pt idx="9">
                  <c:v>40</c:v>
                </c:pt>
                <c:pt idx="10" formatCode="#,##0">
                  <c:v>38.94</c:v>
                </c:pt>
                <c:pt idx="12">
                  <c:v>57.9</c:v>
                </c:pt>
                <c:pt idx="13">
                  <c:v>39.299999999999997</c:v>
                </c:pt>
                <c:pt idx="14">
                  <c:v>40.582779222550137</c:v>
                </c:pt>
                <c:pt idx="15">
                  <c:v>37.380562779417353</c:v>
                </c:pt>
                <c:pt idx="16" formatCode="#,##0">
                  <c:v>35</c:v>
                </c:pt>
                <c:pt idx="17">
                  <c:v>33.333333333333336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A0-43FB-AC49-38733A27207D}"/>
            </c:ext>
          </c:extLst>
        </c:ser>
        <c:ser>
          <c:idx val="1"/>
          <c:order val="1"/>
          <c:tx>
            <c:strRef>
              <c:f>'2.Staffing &amp; Workpace (3)'!$E$80</c:f>
              <c:strCache>
                <c:ptCount val="1"/>
                <c:pt idx="0">
                  <c:v>Physician Average % Positive Response 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-1.6609849646703321E-16"/>
                  <c:y val="-8.56347677156929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0-43FB-AC49-38733A27207D}"/>
                </c:ext>
              </c:extLst>
            </c:dLbl>
            <c:dLbl>
              <c:idx val="15"/>
              <c:layout>
                <c:manualLayout>
                  <c:x val="0"/>
                  <c:y val="-3.8535645472061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0-43FB-AC49-38733A27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'2.Staffing &amp; Workpace (3)'!$C$81:$C$98</c:f>
              <c:strCache>
                <c:ptCount val="18"/>
                <c:pt idx="0">
                  <c:v>Türkiye</c:v>
                </c:pt>
                <c:pt idx="1">
                  <c:v>Israel</c:v>
                </c:pt>
                <c:pt idx="2">
                  <c:v>Colombia</c:v>
                </c:pt>
                <c:pt idx="3">
                  <c:v>United States</c:v>
                </c:pt>
                <c:pt idx="4">
                  <c:v>Poland</c:v>
                </c:pt>
                <c:pt idx="5">
                  <c:v>Saudi Arabia</c:v>
                </c:pt>
                <c:pt idx="6">
                  <c:v>HSPSC v2 Average</c:v>
                </c:pt>
                <c:pt idx="7">
                  <c:v>Peru</c:v>
                </c:pt>
                <c:pt idx="8">
                  <c:v>Portugal</c:v>
                </c:pt>
                <c:pt idx="9">
                  <c:v>Chile</c:v>
                </c:pt>
                <c:pt idx="10">
                  <c:v>Korea</c:v>
                </c:pt>
                <c:pt idx="12">
                  <c:v>Netherlands¹</c:v>
                </c:pt>
                <c:pt idx="13">
                  <c:v>Brazil¹</c:v>
                </c:pt>
                <c:pt idx="14">
                  <c:v>HSPSC v1 Average</c:v>
                </c:pt>
                <c:pt idx="15">
                  <c:v>México¹</c:v>
                </c:pt>
                <c:pt idx="16">
                  <c:v>Switzerland¹</c:v>
                </c:pt>
                <c:pt idx="17">
                  <c:v>Belgium¹</c:v>
                </c:pt>
              </c:strCache>
            </c:strRef>
          </c:cat>
          <c:val>
            <c:numRef>
              <c:f>'2.Staffing &amp; Workpace (3)'!$E$81:$E$98</c:f>
              <c:numCache>
                <c:formatCode>0</c:formatCode>
                <c:ptCount val="18"/>
                <c:pt idx="0">
                  <c:v>49.8</c:v>
                </c:pt>
                <c:pt idx="1">
                  <c:v>49</c:v>
                </c:pt>
                <c:pt idx="2">
                  <c:v>57</c:v>
                </c:pt>
                <c:pt idx="3">
                  <c:v>46</c:v>
                </c:pt>
                <c:pt idx="4">
                  <c:v>34.020000000000003</c:v>
                </c:pt>
                <c:pt idx="5">
                  <c:v>51</c:v>
                </c:pt>
                <c:pt idx="6">
                  <c:v>44.692000000000007</c:v>
                </c:pt>
                <c:pt idx="7">
                  <c:v>44</c:v>
                </c:pt>
                <c:pt idx="8">
                  <c:v>34.299999999999997</c:v>
                </c:pt>
                <c:pt idx="9">
                  <c:v>45</c:v>
                </c:pt>
                <c:pt idx="10" formatCode="#,##0">
                  <c:v>36.799999999999997</c:v>
                </c:pt>
                <c:pt idx="12">
                  <c:v>50.17</c:v>
                </c:pt>
                <c:pt idx="13">
                  <c:v>42</c:v>
                </c:pt>
                <c:pt idx="14">
                  <c:v>40.258007243564869</c:v>
                </c:pt>
                <c:pt idx="15">
                  <c:v>37.120036217824342</c:v>
                </c:pt>
                <c:pt idx="16" formatCode="#,##0">
                  <c:v>36</c:v>
                </c:pt>
                <c:pt idx="1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A0-43FB-AC49-38733A27207D}"/>
            </c:ext>
          </c:extLst>
        </c:ser>
        <c:ser>
          <c:idx val="2"/>
          <c:order val="2"/>
          <c:tx>
            <c:strRef>
              <c:f>'2.Staffing &amp; Workpace (3)'!$F$80</c:f>
              <c:strCache>
                <c:ptCount val="1"/>
                <c:pt idx="0">
                  <c:v>Nursing Staff Average % Positive 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2.2650056625141564E-3"/>
                  <c:y val="-2.569043031470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A0-43FB-AC49-38733A27207D}"/>
                </c:ext>
              </c:extLst>
            </c:dLbl>
            <c:dLbl>
              <c:idx val="10"/>
              <c:layout>
                <c:manualLayout>
                  <c:x val="0"/>
                  <c:y val="-5.99443374009848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A0-43FB-AC49-38733A27207D}"/>
                </c:ext>
              </c:extLst>
            </c:dLbl>
            <c:dLbl>
              <c:idx val="13"/>
              <c:layout>
                <c:manualLayout>
                  <c:x val="-8.3049248233516607E-17"/>
                  <c:y val="-4.7099122243630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A0-43FB-AC49-38733A27207D}"/>
                </c:ext>
              </c:extLst>
            </c:dLbl>
            <c:dLbl>
              <c:idx val="14"/>
              <c:layout>
                <c:manualLayout>
                  <c:x val="-1.6609849646703321E-16"/>
                  <c:y val="-3.8535645472061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A0-43FB-AC49-38733A27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'2.Staffing &amp; Workpace (3)'!$C$81:$C$98</c:f>
              <c:strCache>
                <c:ptCount val="18"/>
                <c:pt idx="0">
                  <c:v>Türkiye</c:v>
                </c:pt>
                <c:pt idx="1">
                  <c:v>Israel</c:v>
                </c:pt>
                <c:pt idx="2">
                  <c:v>Colombia</c:v>
                </c:pt>
                <c:pt idx="3">
                  <c:v>United States</c:v>
                </c:pt>
                <c:pt idx="4">
                  <c:v>Poland</c:v>
                </c:pt>
                <c:pt idx="5">
                  <c:v>Saudi Arabia</c:v>
                </c:pt>
                <c:pt idx="6">
                  <c:v>HSPSC v2 Average</c:v>
                </c:pt>
                <c:pt idx="7">
                  <c:v>Peru</c:v>
                </c:pt>
                <c:pt idx="8">
                  <c:v>Portugal</c:v>
                </c:pt>
                <c:pt idx="9">
                  <c:v>Chile</c:v>
                </c:pt>
                <c:pt idx="10">
                  <c:v>Korea</c:v>
                </c:pt>
                <c:pt idx="12">
                  <c:v>Netherlands¹</c:v>
                </c:pt>
                <c:pt idx="13">
                  <c:v>Brazil¹</c:v>
                </c:pt>
                <c:pt idx="14">
                  <c:v>HSPSC v1 Average</c:v>
                </c:pt>
                <c:pt idx="15">
                  <c:v>México¹</c:v>
                </c:pt>
                <c:pt idx="16">
                  <c:v>Switzerland¹</c:v>
                </c:pt>
                <c:pt idx="17">
                  <c:v>Belgium¹</c:v>
                </c:pt>
              </c:strCache>
            </c:strRef>
          </c:cat>
          <c:val>
            <c:numRef>
              <c:f>'2.Staffing &amp; Workpace (3)'!$F$81:$F$98</c:f>
              <c:numCache>
                <c:formatCode>0</c:formatCode>
                <c:ptCount val="18"/>
                <c:pt idx="0">
                  <c:v>48.4</c:v>
                </c:pt>
                <c:pt idx="1">
                  <c:v>51</c:v>
                </c:pt>
                <c:pt idx="2">
                  <c:v>50</c:v>
                </c:pt>
                <c:pt idx="3">
                  <c:v>48</c:v>
                </c:pt>
                <c:pt idx="4">
                  <c:v>47.1</c:v>
                </c:pt>
                <c:pt idx="5">
                  <c:v>42</c:v>
                </c:pt>
                <c:pt idx="6">
                  <c:v>44.832999999999998</c:v>
                </c:pt>
                <c:pt idx="7">
                  <c:v>44</c:v>
                </c:pt>
                <c:pt idx="8">
                  <c:v>45</c:v>
                </c:pt>
                <c:pt idx="9">
                  <c:v>35</c:v>
                </c:pt>
                <c:pt idx="10" formatCode="#,##0">
                  <c:v>37.83</c:v>
                </c:pt>
                <c:pt idx="12">
                  <c:v>60.27</c:v>
                </c:pt>
                <c:pt idx="13">
                  <c:v>42.7</c:v>
                </c:pt>
                <c:pt idx="14">
                  <c:v>40.633017994611244</c:v>
                </c:pt>
                <c:pt idx="15">
                  <c:v>37.861756639722863</c:v>
                </c:pt>
                <c:pt idx="16" formatCode="#,##0">
                  <c:v>30</c:v>
                </c:pt>
                <c:pt idx="17">
                  <c:v>32.333333333333336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A0-43FB-AC49-38733A27207D}"/>
            </c:ext>
          </c:extLst>
        </c:ser>
        <c:ser>
          <c:idx val="3"/>
          <c:order val="3"/>
          <c:tx>
            <c:strRef>
              <c:f>'2.Staffing &amp; Workpace (3)'!$G$80</c:f>
              <c:strCache>
                <c:ptCount val="1"/>
                <c:pt idx="0">
                  <c:v>Other Clinical Staff Average % Positive Response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2.2650056625142393E-3"/>
                  <c:y val="-4.2817383857846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A0-43FB-AC49-38733A27207D}"/>
                </c:ext>
              </c:extLst>
            </c:dLbl>
            <c:dLbl>
              <c:idx val="15"/>
              <c:layout>
                <c:manualLayout>
                  <c:x val="0"/>
                  <c:y val="-2.569043031470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A0-43FB-AC49-38733A27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'2.Staffing &amp; Workpace (3)'!$C$81:$C$98</c:f>
              <c:strCache>
                <c:ptCount val="18"/>
                <c:pt idx="0">
                  <c:v>Türkiye</c:v>
                </c:pt>
                <c:pt idx="1">
                  <c:v>Israel</c:v>
                </c:pt>
                <c:pt idx="2">
                  <c:v>Colombia</c:v>
                </c:pt>
                <c:pt idx="3">
                  <c:v>United States</c:v>
                </c:pt>
                <c:pt idx="4">
                  <c:v>Poland</c:v>
                </c:pt>
                <c:pt idx="5">
                  <c:v>Saudi Arabia</c:v>
                </c:pt>
                <c:pt idx="6">
                  <c:v>HSPSC v2 Average</c:v>
                </c:pt>
                <c:pt idx="7">
                  <c:v>Peru</c:v>
                </c:pt>
                <c:pt idx="8">
                  <c:v>Portugal</c:v>
                </c:pt>
                <c:pt idx="9">
                  <c:v>Chile</c:v>
                </c:pt>
                <c:pt idx="10">
                  <c:v>Korea</c:v>
                </c:pt>
                <c:pt idx="12">
                  <c:v>Netherlands¹</c:v>
                </c:pt>
                <c:pt idx="13">
                  <c:v>Brazil¹</c:v>
                </c:pt>
                <c:pt idx="14">
                  <c:v>HSPSC v1 Average</c:v>
                </c:pt>
                <c:pt idx="15">
                  <c:v>México¹</c:v>
                </c:pt>
                <c:pt idx="16">
                  <c:v>Switzerland¹</c:v>
                </c:pt>
                <c:pt idx="17">
                  <c:v>Belgium¹</c:v>
                </c:pt>
              </c:strCache>
            </c:strRef>
          </c:cat>
          <c:val>
            <c:numRef>
              <c:f>'2.Staffing &amp; Workpace (3)'!$G$81:$G$98</c:f>
              <c:numCache>
                <c:formatCode>0</c:formatCode>
                <c:ptCount val="18"/>
                <c:pt idx="0">
                  <c:v>58</c:v>
                </c:pt>
                <c:pt idx="1">
                  <c:v>54</c:v>
                </c:pt>
                <c:pt idx="2">
                  <c:v>51</c:v>
                </c:pt>
                <c:pt idx="3">
                  <c:v>51</c:v>
                </c:pt>
                <c:pt idx="4">
                  <c:v>46.17</c:v>
                </c:pt>
                <c:pt idx="5">
                  <c:v>51</c:v>
                </c:pt>
                <c:pt idx="6">
                  <c:v>47.725000000000001</c:v>
                </c:pt>
                <c:pt idx="7">
                  <c:v>44</c:v>
                </c:pt>
                <c:pt idx="8">
                  <c:v>44.4</c:v>
                </c:pt>
                <c:pt idx="9">
                  <c:v>39</c:v>
                </c:pt>
                <c:pt idx="10" formatCode="#,##0">
                  <c:v>38.68</c:v>
                </c:pt>
                <c:pt idx="13">
                  <c:v>38.799999999999997</c:v>
                </c:pt>
                <c:pt idx="14">
                  <c:v>38.197695852534558</c:v>
                </c:pt>
                <c:pt idx="15">
                  <c:v>39.324116743471585</c:v>
                </c:pt>
                <c:pt idx="16" formatCode="#,##0">
                  <c:v>39</c:v>
                </c:pt>
                <c:pt idx="17">
                  <c:v>35.666666666666664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1A0-43FB-AC49-38733A27207D}"/>
            </c:ext>
          </c:extLst>
        </c:ser>
        <c:ser>
          <c:idx val="4"/>
          <c:order val="4"/>
          <c:tx>
            <c:strRef>
              <c:f>'2.Staffing &amp; Workpace (3)'!$H$80</c:f>
              <c:strCache>
                <c:ptCount val="1"/>
                <c:pt idx="0">
                  <c:v>Management Average % Positive Response 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4.1524624116758303E-17"/>
                  <c:y val="-3.4253907086277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1A0-43FB-AC49-38733A27207D}"/>
                </c:ext>
              </c:extLst>
            </c:dLbl>
            <c:dLbl>
              <c:idx val="14"/>
              <c:layout>
                <c:manualLayout>
                  <c:x val="-1.6609849646703321E-16"/>
                  <c:y val="-2.9972168700492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A0-43FB-AC49-38733A27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'2.Staffing &amp; Workpace (3)'!$C$81:$C$98</c:f>
              <c:strCache>
                <c:ptCount val="18"/>
                <c:pt idx="0">
                  <c:v>Türkiye</c:v>
                </c:pt>
                <c:pt idx="1">
                  <c:v>Israel</c:v>
                </c:pt>
                <c:pt idx="2">
                  <c:v>Colombia</c:v>
                </c:pt>
                <c:pt idx="3">
                  <c:v>United States</c:v>
                </c:pt>
                <c:pt idx="4">
                  <c:v>Poland</c:v>
                </c:pt>
                <c:pt idx="5">
                  <c:v>Saudi Arabia</c:v>
                </c:pt>
                <c:pt idx="6">
                  <c:v>HSPSC v2 Average</c:v>
                </c:pt>
                <c:pt idx="7">
                  <c:v>Peru</c:v>
                </c:pt>
                <c:pt idx="8">
                  <c:v>Portugal</c:v>
                </c:pt>
                <c:pt idx="9">
                  <c:v>Chile</c:v>
                </c:pt>
                <c:pt idx="10">
                  <c:v>Korea</c:v>
                </c:pt>
                <c:pt idx="12">
                  <c:v>Netherlands¹</c:v>
                </c:pt>
                <c:pt idx="13">
                  <c:v>Brazil¹</c:v>
                </c:pt>
                <c:pt idx="14">
                  <c:v>HSPSC v1 Average</c:v>
                </c:pt>
                <c:pt idx="15">
                  <c:v>México¹</c:v>
                </c:pt>
                <c:pt idx="16">
                  <c:v>Switzerland¹</c:v>
                </c:pt>
                <c:pt idx="17">
                  <c:v>Belgium¹</c:v>
                </c:pt>
              </c:strCache>
            </c:strRef>
          </c:cat>
          <c:val>
            <c:numRef>
              <c:f>'2.Staffing &amp; Workpace (3)'!$H$81:$H$98</c:f>
              <c:numCache>
                <c:formatCode>0</c:formatCode>
                <c:ptCount val="18"/>
                <c:pt idx="0">
                  <c:v>63.7</c:v>
                </c:pt>
                <c:pt idx="1">
                  <c:v>60</c:v>
                </c:pt>
                <c:pt idx="2">
                  <c:v>59</c:v>
                </c:pt>
                <c:pt idx="3">
                  <c:v>62</c:v>
                </c:pt>
                <c:pt idx="4">
                  <c:v>45.13</c:v>
                </c:pt>
                <c:pt idx="5">
                  <c:v>54</c:v>
                </c:pt>
                <c:pt idx="6">
                  <c:v>54.052</c:v>
                </c:pt>
                <c:pt idx="7">
                  <c:v>49</c:v>
                </c:pt>
                <c:pt idx="8">
                  <c:v>57.6</c:v>
                </c:pt>
                <c:pt idx="9">
                  <c:v>49</c:v>
                </c:pt>
                <c:pt idx="10" formatCode="#,##0">
                  <c:v>41.09</c:v>
                </c:pt>
                <c:pt idx="13">
                  <c:v>45.1</c:v>
                </c:pt>
                <c:pt idx="14">
                  <c:v>37.042246122438819</c:v>
                </c:pt>
                <c:pt idx="15">
                  <c:v>36.36007170064979</c:v>
                </c:pt>
                <c:pt idx="17">
                  <c:v>29.666666666666668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1A0-43FB-AC49-38733A2720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4854256"/>
        <c:axId val="1763873504"/>
      </c:barChart>
      <c:catAx>
        <c:axId val="203485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63873504"/>
        <c:crosses val="autoZero"/>
        <c:auto val="1"/>
        <c:lblAlgn val="ctr"/>
        <c:lblOffset val="100"/>
        <c:noMultiLvlLbl val="0"/>
      </c:catAx>
      <c:valAx>
        <c:axId val="176387350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34854256"/>
        <c:crosses val="autoZero"/>
        <c:crossBetween val="between"/>
      </c:valAx>
      <c:spPr>
        <a:pattFill prst="lgGrid">
          <a:fgClr>
            <a:schemeClr val="bg1"/>
          </a:fgClr>
          <a:bgClr>
            <a:schemeClr val="bg1">
              <a:lumMod val="95000"/>
            </a:schemeClr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% Positive Response</a:t>
            </a:r>
          </a:p>
        </c:rich>
      </c:tx>
      <c:layout>
        <c:manualLayout>
          <c:xMode val="edge"/>
          <c:yMode val="edge"/>
          <c:x val="0.41067213350433945"/>
          <c:y val="1.9822085080447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8.725504391694075E-3"/>
          <c:y val="8.0180334150409038E-2"/>
          <c:w val="0.98691174341245891"/>
          <c:h val="0.9049531020392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'1.Teamwork (within units)'!$C$2</c:f>
              <c:strCache>
                <c:ptCount val="1"/>
                <c:pt idx="0">
                  <c:v>Average % Positive Response</c:v>
                </c:pt>
              </c:strCache>
            </c:strRef>
          </c:tx>
          <c:spPr>
            <a:solidFill>
              <a:srgbClr val="4591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0119-4F4C-8E5C-4171734B1F8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0119-4F4C-8E5C-4171734B1F8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0119-4F4C-8E5C-4171734B1F8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0119-4F4C-8E5C-4171734B1F8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9-0119-4F4C-8E5C-4171734B1F8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B-0119-4F4C-8E5C-4171734B1F8D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D-0119-4F4C-8E5C-4171734B1F8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F-0119-4F4C-8E5C-4171734B1F8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1-0119-4F4C-8E5C-4171734B1F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'1.Teamwork (within units)'!$B$3:$B$21</c:f>
              <c:strCache>
                <c:ptCount val="19"/>
                <c:pt idx="0">
                  <c:v>Israel </c:v>
                </c:pt>
                <c:pt idx="1">
                  <c:v>United States</c:v>
                </c:pt>
                <c:pt idx="2">
                  <c:v>Türkiye</c:v>
                </c:pt>
                <c:pt idx="3">
                  <c:v>Saudi Arabia</c:v>
                </c:pt>
                <c:pt idx="4">
                  <c:v>Colombia</c:v>
                </c:pt>
                <c:pt idx="5">
                  <c:v>Peru</c:v>
                </c:pt>
                <c:pt idx="6">
                  <c:v>HSPSC v2 Average</c:v>
                </c:pt>
                <c:pt idx="7">
                  <c:v>Chile</c:v>
                </c:pt>
                <c:pt idx="8">
                  <c:v>Portugal</c:v>
                </c:pt>
                <c:pt idx="9">
                  <c:v>Korea</c:v>
                </c:pt>
                <c:pt idx="10">
                  <c:v>Poland</c:v>
                </c:pt>
                <c:pt idx="11">
                  <c:v>Netherlands¹</c:v>
                </c:pt>
                <c:pt idx="12">
                  <c:v>México¹</c:v>
                </c:pt>
                <c:pt idx="13">
                  <c:v>Brazil¹</c:v>
                </c:pt>
                <c:pt idx="14">
                  <c:v>HSPSC v1 Average</c:v>
                </c:pt>
                <c:pt idx="15">
                  <c:v>Belgium¹</c:v>
                </c:pt>
                <c:pt idx="16">
                  <c:v>France¹ ²</c:v>
                </c:pt>
                <c:pt idx="17">
                  <c:v>Switzerland¹</c:v>
                </c:pt>
                <c:pt idx="18">
                  <c:v>Japan¹ ²</c:v>
                </c:pt>
              </c:strCache>
            </c:strRef>
          </c:cat>
          <c:val>
            <c:numRef>
              <c:f>'1.Teamwork (within units)'!$C$3:$C$21</c:f>
              <c:numCache>
                <c:formatCode>0</c:formatCode>
                <c:ptCount val="19"/>
                <c:pt idx="0">
                  <c:v>84</c:v>
                </c:pt>
                <c:pt idx="1">
                  <c:v>82</c:v>
                </c:pt>
                <c:pt idx="2">
                  <c:v>81</c:v>
                </c:pt>
                <c:pt idx="3">
                  <c:v>80</c:v>
                </c:pt>
                <c:pt idx="4">
                  <c:v>80</c:v>
                </c:pt>
                <c:pt idx="5">
                  <c:v>77</c:v>
                </c:pt>
                <c:pt idx="6">
                  <c:v>76.756</c:v>
                </c:pt>
                <c:pt idx="7">
                  <c:v>73</c:v>
                </c:pt>
                <c:pt idx="8">
                  <c:v>72.400000000000006</c:v>
                </c:pt>
                <c:pt idx="9">
                  <c:v>71</c:v>
                </c:pt>
                <c:pt idx="10">
                  <c:v>67.16</c:v>
                </c:pt>
                <c:pt idx="11">
                  <c:v>87.35</c:v>
                </c:pt>
                <c:pt idx="12">
                  <c:v>79.422545591496288</c:v>
                </c:pt>
                <c:pt idx="13">
                  <c:v>72.5</c:v>
                </c:pt>
                <c:pt idx="14">
                  <c:v>69.657982703547091</c:v>
                </c:pt>
                <c:pt idx="15">
                  <c:v>68.3333333333333</c:v>
                </c:pt>
                <c:pt idx="16">
                  <c:v>68</c:v>
                </c:pt>
                <c:pt idx="17" formatCode="General">
                  <c:v>64</c:v>
                </c:pt>
                <c:pt idx="18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119-4F4C-8E5C-4171734B1F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252573887"/>
        <c:axId val="135414943"/>
      </c:barChart>
      <c:catAx>
        <c:axId val="1252573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14943"/>
        <c:crosses val="autoZero"/>
        <c:auto val="1"/>
        <c:lblAlgn val="ctr"/>
        <c:lblOffset val="0"/>
        <c:tickLblSkip val="1"/>
        <c:noMultiLvlLbl val="0"/>
      </c:catAx>
      <c:valAx>
        <c:axId val="13541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73887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0.12676</cdr:x>
      <cdr:y>0.04438</cdr:y>
    </cdr:from>
    <cdr:to>
      <cdr:x>0.13946</cdr:x>
      <cdr:y>0.07324</cdr:y>
    </cdr:to>
    <cdr:sp macro="" textlink="">
      <cdr:nvSpPr>
        <cdr:cNvPr id="14" name="xlamShapesMarker">
          <a:extLst xmlns:a="http://schemas.openxmlformats.org/drawingml/2006/main">
            <a:ext uri="{FF2B5EF4-FFF2-40B4-BE49-F238E27FC236}">
              <a16:creationId xmlns:a16="http://schemas.microsoft.com/office/drawing/2014/main" id="{9BAF5D88-4C4A-D258-024F-267B4A21E77A}"/>
            </a:ext>
          </a:extLst>
        </cdr:cNvPr>
        <cdr:cNvSpPr/>
      </cdr:nvSpPr>
      <cdr:spPr>
        <a:xfrm xmlns:a="http://schemas.openxmlformats.org/drawingml/2006/main">
          <a:off x="738014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0.10513</cdr:x>
      <cdr:y>0.04234</cdr:y>
    </cdr:from>
    <cdr:to>
      <cdr:x>0.12987</cdr:x>
      <cdr:y>0.07044</cdr:y>
    </cdr:to>
    <cdr:sp macro="" textlink="">
      <cdr:nvSpPr>
        <cdr:cNvPr id="15" name="xlamShapesMarker">
          <a:extLst xmlns:a="http://schemas.openxmlformats.org/drawingml/2006/main">
            <a:ext uri="{FF2B5EF4-FFF2-40B4-BE49-F238E27FC236}">
              <a16:creationId xmlns:a16="http://schemas.microsoft.com/office/drawing/2014/main" id="{B90F3CB6-BCFC-8829-C481-C7015E4B2009}"/>
            </a:ext>
          </a:extLst>
        </cdr:cNvPr>
        <cdr:cNvSpPr/>
      </cdr:nvSpPr>
      <cdr:spPr>
        <a:xfrm xmlns:a="http://schemas.openxmlformats.org/drawingml/2006/main">
          <a:off x="612087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6A1B9A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0.26899</cdr:x>
      <cdr:y>0.04438</cdr:y>
    </cdr:from>
    <cdr:to>
      <cdr:x>0.2817</cdr:x>
      <cdr:y>0.07324</cdr:y>
    </cdr:to>
    <cdr:sp macro="" textlink="">
      <cdr:nvSpPr>
        <cdr:cNvPr id="16" name="xlamShapesMarker">
          <a:extLst xmlns:a="http://schemas.openxmlformats.org/drawingml/2006/main">
            <a:ext uri="{FF2B5EF4-FFF2-40B4-BE49-F238E27FC236}">
              <a16:creationId xmlns:a16="http://schemas.microsoft.com/office/drawing/2014/main" id="{8CC26B1C-9DA3-36DD-9046-396E06EB8E55}"/>
            </a:ext>
          </a:extLst>
        </cdr:cNvPr>
        <cdr:cNvSpPr/>
      </cdr:nvSpPr>
      <cdr:spPr>
        <a:xfrm xmlns:a="http://schemas.openxmlformats.org/drawingml/2006/main">
          <a:off x="1566090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0.24737</cdr:x>
      <cdr:y>0.04234</cdr:y>
    </cdr:from>
    <cdr:to>
      <cdr:x>0.2721</cdr:x>
      <cdr:y>0.07044</cdr:y>
    </cdr:to>
    <cdr:sp macro="" textlink="">
      <cdr:nvSpPr>
        <cdr:cNvPr id="17" name="xlamShapesMarker">
          <a:extLst xmlns:a="http://schemas.openxmlformats.org/drawingml/2006/main">
            <a:ext uri="{FF2B5EF4-FFF2-40B4-BE49-F238E27FC236}">
              <a16:creationId xmlns:a16="http://schemas.microsoft.com/office/drawing/2014/main" id="{E3B19F3B-2463-1229-8E20-23B288C9351F}"/>
            </a:ext>
          </a:extLst>
        </cdr:cNvPr>
        <cdr:cNvSpPr/>
      </cdr:nvSpPr>
      <cdr:spPr>
        <a:xfrm xmlns:a="http://schemas.openxmlformats.org/drawingml/2006/main">
          <a:off x="1440163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CF9CEE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0.3896</cdr:x>
      <cdr:y>0.04438</cdr:y>
    </cdr:from>
    <cdr:to>
      <cdr:x>0.4023</cdr:x>
      <cdr:y>0.07324</cdr:y>
    </cdr:to>
    <cdr:sp macro="" textlink="">
      <cdr:nvSpPr>
        <cdr:cNvPr id="18" name="xlamShapesMarker">
          <a:extLst xmlns:a="http://schemas.openxmlformats.org/drawingml/2006/main">
            <a:ext uri="{FF2B5EF4-FFF2-40B4-BE49-F238E27FC236}">
              <a16:creationId xmlns:a16="http://schemas.microsoft.com/office/drawing/2014/main" id="{6C0D611D-9F7F-3E5E-1FC3-6883E8F5C770}"/>
            </a:ext>
          </a:extLst>
        </cdr:cNvPr>
        <cdr:cNvSpPr/>
      </cdr:nvSpPr>
      <cdr:spPr>
        <a:xfrm xmlns:a="http://schemas.openxmlformats.org/drawingml/2006/main">
          <a:off x="2268244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0.36797</cdr:x>
      <cdr:y>0.04234</cdr:y>
    </cdr:from>
    <cdr:to>
      <cdr:x>0.3927</cdr:x>
      <cdr:y>0.07044</cdr:y>
    </cdr:to>
    <cdr:sp macro="" textlink="">
      <cdr:nvSpPr>
        <cdr:cNvPr id="19" name="xlamShapesMarker">
          <a:extLst xmlns:a="http://schemas.openxmlformats.org/drawingml/2006/main">
            <a:ext uri="{FF2B5EF4-FFF2-40B4-BE49-F238E27FC236}">
              <a16:creationId xmlns:a16="http://schemas.microsoft.com/office/drawing/2014/main" id="{DEBB27DB-103B-2180-2159-F6284FC0DAB8}"/>
            </a:ext>
          </a:extLst>
        </cdr:cNvPr>
        <cdr:cNvSpPr/>
      </cdr:nvSpPr>
      <cdr:spPr>
        <a:xfrm xmlns:a="http://schemas.openxmlformats.org/drawingml/2006/main">
          <a:off x="2142317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8B73B3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0.57433</cdr:x>
      <cdr:y>0.04438</cdr:y>
    </cdr:from>
    <cdr:to>
      <cdr:x>0.58704</cdr:x>
      <cdr:y>0.07324</cdr:y>
    </cdr:to>
    <cdr:sp macro="" textlink="">
      <cdr:nvSpPr>
        <cdr:cNvPr id="20" name="xlamShapesMarker">
          <a:extLst xmlns:a="http://schemas.openxmlformats.org/drawingml/2006/main">
            <a:ext uri="{FF2B5EF4-FFF2-40B4-BE49-F238E27FC236}">
              <a16:creationId xmlns:a16="http://schemas.microsoft.com/office/drawing/2014/main" id="{E5677929-9B58-3F0F-9AE7-341A983F1AFC}"/>
            </a:ext>
          </a:extLst>
        </cdr:cNvPr>
        <cdr:cNvSpPr/>
      </cdr:nvSpPr>
      <cdr:spPr>
        <a:xfrm xmlns:a="http://schemas.openxmlformats.org/drawingml/2006/main">
          <a:off x="3343781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0.5527</cdr:x>
      <cdr:y>0.04234</cdr:y>
    </cdr:from>
    <cdr:to>
      <cdr:x>0.57744</cdr:x>
      <cdr:y>0.07044</cdr:y>
    </cdr:to>
    <cdr:sp macro="" textlink="">
      <cdr:nvSpPr>
        <cdr:cNvPr id="21" name="xlamShapesMarker">
          <a:extLst xmlns:a="http://schemas.openxmlformats.org/drawingml/2006/main">
            <a:ext uri="{FF2B5EF4-FFF2-40B4-BE49-F238E27FC236}">
              <a16:creationId xmlns:a16="http://schemas.microsoft.com/office/drawing/2014/main" id="{DC2C885C-8F70-81C6-3FD7-22B0BD94517F}"/>
            </a:ext>
          </a:extLst>
        </cdr:cNvPr>
        <cdr:cNvSpPr/>
      </cdr:nvSpPr>
      <cdr:spPr>
        <a:xfrm xmlns:a="http://schemas.openxmlformats.org/drawingml/2006/main">
          <a:off x="3217854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C7B2D6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0.72852</cdr:x>
      <cdr:y>0.04438</cdr:y>
    </cdr:from>
    <cdr:to>
      <cdr:x>0.74122</cdr:x>
      <cdr:y>0.07324</cdr:y>
    </cdr:to>
    <cdr:sp macro="" textlink="">
      <cdr:nvSpPr>
        <cdr:cNvPr id="22" name="xlamShapesMarker">
          <a:extLst xmlns:a="http://schemas.openxmlformats.org/drawingml/2006/main">
            <a:ext uri="{FF2B5EF4-FFF2-40B4-BE49-F238E27FC236}">
              <a16:creationId xmlns:a16="http://schemas.microsoft.com/office/drawing/2014/main" id="{8AF55DB1-6E22-AF9E-B975-960AAD8C8605}"/>
            </a:ext>
          </a:extLst>
        </cdr:cNvPr>
        <cdr:cNvSpPr/>
      </cdr:nvSpPr>
      <cdr:spPr>
        <a:xfrm xmlns:a="http://schemas.openxmlformats.org/drawingml/2006/main">
          <a:off x="4241451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0.70689</cdr:x>
      <cdr:y>0.04234</cdr:y>
    </cdr:from>
    <cdr:to>
      <cdr:x>0.73162</cdr:x>
      <cdr:y>0.07044</cdr:y>
    </cdr:to>
    <cdr:sp macro="" textlink="">
      <cdr:nvSpPr>
        <cdr:cNvPr id="23" name="xlamShapesMarker">
          <a:extLst xmlns:a="http://schemas.openxmlformats.org/drawingml/2006/main">
            <a:ext uri="{FF2B5EF4-FFF2-40B4-BE49-F238E27FC236}">
              <a16:creationId xmlns:a16="http://schemas.microsoft.com/office/drawing/2014/main" id="{9EB3532A-1F94-B7F1-5AB0-200744005F5C}"/>
            </a:ext>
          </a:extLst>
        </cdr:cNvPr>
        <cdr:cNvSpPr/>
      </cdr:nvSpPr>
      <cdr:spPr>
        <a:xfrm xmlns:a="http://schemas.openxmlformats.org/drawingml/2006/main">
          <a:off x="4115524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BF7BA0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0.88868</cdr:x>
      <cdr:y>0.04438</cdr:y>
    </cdr:from>
    <cdr:to>
      <cdr:x>0.90138</cdr:x>
      <cdr:y>0.07324</cdr:y>
    </cdr:to>
    <cdr:sp macro="" textlink="">
      <cdr:nvSpPr>
        <cdr:cNvPr id="24" name="xlamShapesMarker">
          <a:extLst xmlns:a="http://schemas.openxmlformats.org/drawingml/2006/main">
            <a:ext uri="{FF2B5EF4-FFF2-40B4-BE49-F238E27FC236}">
              <a16:creationId xmlns:a16="http://schemas.microsoft.com/office/drawing/2014/main" id="{1FB6FED0-A19A-1CA0-5005-A1E0BE8B82E8}"/>
            </a:ext>
          </a:extLst>
        </cdr:cNvPr>
        <cdr:cNvSpPr/>
      </cdr:nvSpPr>
      <cdr:spPr>
        <a:xfrm xmlns:a="http://schemas.openxmlformats.org/drawingml/2006/main">
          <a:off x="5173919" y="113744"/>
          <a:ext cx="73949" cy="73949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0.86705</cdr:x>
      <cdr:y>0.04234</cdr:y>
    </cdr:from>
    <cdr:to>
      <cdr:x>0.89179</cdr:x>
      <cdr:y>0.07044</cdr:y>
    </cdr:to>
    <cdr:sp macro="" textlink="">
      <cdr:nvSpPr>
        <cdr:cNvPr id="25" name="xlamShapesMarker">
          <a:extLst xmlns:a="http://schemas.openxmlformats.org/drawingml/2006/main">
            <a:ext uri="{FF2B5EF4-FFF2-40B4-BE49-F238E27FC236}">
              <a16:creationId xmlns:a16="http://schemas.microsoft.com/office/drawing/2014/main" id="{35A0A143-74D1-1A49-62B2-0349ED9B73DE}"/>
            </a:ext>
          </a:extLst>
        </cdr:cNvPr>
        <cdr:cNvSpPr/>
      </cdr:nvSpPr>
      <cdr:spPr>
        <a:xfrm xmlns:a="http://schemas.openxmlformats.org/drawingml/2006/main">
          <a:off x="5047992" y="108520"/>
          <a:ext cx="144000" cy="72000"/>
        </a:xfrm>
        <a:prstGeom xmlns:a="http://schemas.openxmlformats.org/drawingml/2006/main" prst="rect">
          <a:avLst/>
        </a:prstGeom>
        <a:solidFill xmlns:a="http://schemas.openxmlformats.org/drawingml/2006/main">
          <a:srgbClr val="9C4174"/>
        </a:solidFill>
        <a:ln xmlns:a="http://schemas.openxmlformats.org/drawingml/2006/main" w="3175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9AD1-E476-401C-BF75-D710866C3B9A}" type="datetimeFigureOut">
              <a:rPr lang="en-US" smtClean="0"/>
              <a:t>22-May-2024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FFF5-2ED8-4D40-AE3C-BEC2F8216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Taken together the costs of unsafe care represent a sizable portion of health spending.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Findings from the </a:t>
            </a:r>
            <a:r>
              <a:rPr lang="en-US" sz="1400" i="1" dirty="0">
                <a:solidFill>
                  <a:schemeClr val="tx1"/>
                </a:solidFill>
              </a:rPr>
              <a:t>OECD’s Economics of Patient Safety: Analysis to Action </a:t>
            </a:r>
            <a:r>
              <a:rPr lang="en-US" sz="1400" dirty="0">
                <a:solidFill>
                  <a:schemeClr val="tx1"/>
                </a:solidFill>
              </a:rPr>
              <a:t>report show that the direct cost of unsafe care in health systems of developed countries is estimated at </a:t>
            </a:r>
            <a:r>
              <a:rPr lang="en-US" sz="1400" b="1" dirty="0">
                <a:solidFill>
                  <a:schemeClr val="tx1"/>
                </a:solidFill>
              </a:rPr>
              <a:t>12.6% of health expenditure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By setting, 5.4% is attributable to safety events that occur in acute care, 3.3% in primary care and 3.9% in LTC.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This amounts to approximately almost 900 Billion across OECD member countries each year, or about 1.4% of their combined GDP.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Various research studies suggest that at least 50% of safety lapses that cause harm (and contribute to associated costs) could have been prevented.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Prevention is possible through changes in practice and </a:t>
            </a:r>
            <a:r>
              <a:rPr lang="en-US" sz="1400" dirty="0" err="1">
                <a:solidFill>
                  <a:schemeClr val="tx1"/>
                </a:solidFill>
              </a:rPr>
              <a:t>behaviour</a:t>
            </a:r>
            <a:r>
              <a:rPr lang="en-US" sz="1400" dirty="0">
                <a:solidFill>
                  <a:schemeClr val="tx1"/>
                </a:solidFill>
              </a:rPr>
              <a:t> and better policy, investment and use of existing knowledge and technology.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And so, the provision of unsafe care comes a significant opportunity cost, as scarce resources are diverted from other important areas of health and social spending to manage a preventable problem.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Safety is a basis for </a:t>
            </a:r>
            <a:r>
              <a:rPr lang="en-US" sz="1400" b="1" dirty="0">
                <a:solidFill>
                  <a:schemeClr val="tx1"/>
                </a:solidFill>
              </a:rPr>
              <a:t>value-based health care</a:t>
            </a:r>
            <a:r>
              <a:rPr lang="en-US" sz="1400" dirty="0">
                <a:solidFill>
                  <a:schemeClr val="tx1"/>
                </a:solidFill>
              </a:rPr>
              <a:t>: lowers the costs of care and improves outcomes.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b="1" dirty="0">
                <a:solidFill>
                  <a:schemeClr val="tx1"/>
                </a:solidFill>
              </a:rPr>
              <a:t>Data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This analysis is based on three previous Economics of Patient Safety OECD papers, which used various denominators in estimating the direct costs of harm. Here, results have been re-calculated using a common denominator of all annual spending on health as reported to the OECD statistics database.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54BC8-2C2F-4093-AC35-83ED0424A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5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have worked in a work place, you know that workplace culture</a:t>
            </a:r>
            <a:r>
              <a:rPr lang="en-GB" baseline="0" dirty="0"/>
              <a:t> has a big impact on productivity, job satisfaction, and even organisational outcomes.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5B41-E11B-4226-B6E4-64FB461791E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9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55B41-E11B-4226-B6E4-64FB461791E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6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You can easily</a:t>
            </a:r>
            <a:r>
              <a:rPr lang="en-GB" sz="1400" baseline="0" dirty="0"/>
              <a:t> change the colour of the panels.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aseline="0" dirty="0"/>
              <a:t>If you choose a very light colour you will need to change the colour of the titles from white to something dark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aseline="0" dirty="0"/>
              <a:t>Similarly, if you choose a very dark colour your may need to change the colour of the bullet points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AC1BB-B536-4CA3-93E1-FD5F0E88BD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08050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85999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1752271"/>
            <a:ext cx="3420000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85999" y="1752271"/>
            <a:ext cx="3420000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256062" y="2392069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8256062" y="1752271"/>
            <a:ext cx="342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0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35881" y="239207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1" y="1752271"/>
            <a:ext cx="5439847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235880" y="1752271"/>
            <a:ext cx="544018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15938" y="466238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35881" y="466238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515931" y="4022581"/>
            <a:ext cx="5439847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235880" y="4022581"/>
            <a:ext cx="544018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0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2135510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678360" y="3442647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78360" y="4749784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2135510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128683" y="3436999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3" y="4744136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Rectangle 30"/>
          <p:cNvSpPr/>
          <p:nvPr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5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980457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980457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3081491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3081491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418252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418252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525983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525983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359850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359850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2326523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2326523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3289965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3289965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425017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425017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8360" y="520715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128684" y="520715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4547" y="2347335"/>
            <a:ext cx="4680000" cy="3849150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56188" y="2347334"/>
            <a:ext cx="4680000" cy="384915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4547" y="1707535"/>
            <a:ext cx="468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355861" y="1707534"/>
            <a:ext cx="468000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0"/>
            <a:ext cx="9871315" cy="67085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3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340" y="2294741"/>
            <a:ext cx="3052370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69815" y="2294741"/>
            <a:ext cx="3052370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6340" y="1654941"/>
            <a:ext cx="305237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574752" y="1654941"/>
            <a:ext cx="305237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1"/>
            <a:ext cx="9871315" cy="6182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64546" y="6355363"/>
            <a:ext cx="305416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69815" y="6355363"/>
            <a:ext cx="305237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983491" y="2294741"/>
            <a:ext cx="3052370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7983164" y="1654941"/>
            <a:ext cx="3052370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7983164" y="6355363"/>
            <a:ext cx="3052370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76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299" y="2294741"/>
            <a:ext cx="2620713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74354" y="2294741"/>
            <a:ext cx="2620713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21299" y="1654941"/>
            <a:ext cx="2620713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74245" y="1654941"/>
            <a:ext cx="262071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9505" y="908050"/>
            <a:ext cx="11181344" cy="60938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9505" y="6355363"/>
            <a:ext cx="262225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74075" y="6355363"/>
            <a:ext cx="2620713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227409" y="2294741"/>
            <a:ext cx="2620713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227191" y="1654941"/>
            <a:ext cx="2620713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227105" y="6355362"/>
            <a:ext cx="2620713" cy="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9080463" y="2294741"/>
            <a:ext cx="2620713" cy="4032711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080136" y="1654941"/>
            <a:ext cx="262071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9080136" y="6355362"/>
            <a:ext cx="2620713" cy="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36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[Add slide title here]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704" y="2435418"/>
            <a:ext cx="2318989" cy="3870058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545071" y="2435418"/>
            <a:ext cx="2318989" cy="3870058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0737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2704" y="1795618"/>
            <a:ext cx="2318989" cy="563426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45071" y="1795618"/>
            <a:ext cx="2318989" cy="563426"/>
          </a:xfrm>
          <a:prstGeom prst="rect">
            <a:avLst/>
          </a:prstGeom>
          <a:solidFill>
            <a:srgbClr val="009999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2705" y="1048727"/>
            <a:ext cx="11928456" cy="67085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MAIN TITLE HERE ]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2705" y="6337808"/>
            <a:ext cx="231898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45072" y="6337808"/>
            <a:ext cx="2318989" cy="0"/>
          </a:xfrm>
          <a:prstGeom prst="line">
            <a:avLst/>
          </a:prstGeom>
          <a:ln w="38100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47438" y="2435418"/>
            <a:ext cx="2318989" cy="3870058"/>
          </a:xfrm>
          <a:prstGeom prst="rect">
            <a:avLst/>
          </a:prstGeom>
          <a:solidFill>
            <a:srgbClr val="D7EFFF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947438" y="1795618"/>
            <a:ext cx="2318989" cy="563426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947439" y="6337806"/>
            <a:ext cx="2318989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349805" y="2435418"/>
            <a:ext cx="2318989" cy="3870058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7349805" y="1795618"/>
            <a:ext cx="2318989" cy="563426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349806" y="6337808"/>
            <a:ext cx="2318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9752172" y="2435418"/>
            <a:ext cx="2318989" cy="3870058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9752172" y="1795618"/>
            <a:ext cx="2318989" cy="563426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9752173" y="6337806"/>
            <a:ext cx="2318989" cy="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9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4145"/>
          <a:stretch/>
        </p:blipFill>
        <p:spPr>
          <a:xfrm>
            <a:off x="0" y="-10491"/>
            <a:ext cx="12192000" cy="68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EC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7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A1092E6-C652-425E-89DE-31A77A1D18D7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0EEE6AB-158B-46F8-8A45-AE187D29F59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63171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A1092E6-C652-425E-89DE-31A77A1D18D7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0EEE6AB-158B-46F8-8A45-AE187D29F59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336658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4A1092E6-C652-425E-89DE-31A77A1D18D7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0EEE6AB-158B-46F8-8A45-AE187D29F59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72406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3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1"/>
            <a:ext cx="12210650" cy="686849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85978" y="2710491"/>
            <a:ext cx="3419188" cy="13982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23" y="3096306"/>
            <a:ext cx="390123" cy="62665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679546" y="3156718"/>
            <a:ext cx="855878" cy="5058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1030" y="2675798"/>
            <a:ext cx="0" cy="146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1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361" y="1068019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34933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908050"/>
            <a:ext cx="5409374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67691" y="908050"/>
            <a:ext cx="5408372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20831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501269" y="908050"/>
            <a:ext cx="4174793" cy="5473700"/>
          </a:xfrm>
          <a:prstGeom prst="rect">
            <a:avLst/>
          </a:prstGeom>
          <a:solidFill>
            <a:schemeClr val="bg2"/>
          </a:solidFill>
          <a:ln w="107950">
            <a:solidFill>
              <a:schemeClr val="bg1"/>
            </a:solidFill>
            <a:miter lim="800000"/>
          </a:ln>
          <a:effectLst>
            <a:outerShdw blurRad="165100" dist="38100" dir="2700000" sx="101000" sy="101000" algn="tl" rotWithShape="0">
              <a:prstClr val="black">
                <a:alpha val="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lang="en-GB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6524199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136681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19983" y="2392070"/>
            <a:ext cx="5256079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419983" y="1752271"/>
            <a:ext cx="525641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98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991735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0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621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20EAE576-2842-4350-BDEE-B0C83BE412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kce.fgov.be/en/publications/all-reports/performance-of-the-belgian-health-system-report-202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oecd-ilibrary.org/social-issues-migration-health/patient-engagement-for-patient-safety_5fa8df20-en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mchealthservres.biomedcentral.com/articles/10.1186/s12913-024-11097-7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atherine.debienassis@oecd.org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787/761f2da8-e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newyorker.com/culture/culture-desk/cartoons-for-the-working-stif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2148A-D9C9-7007-8DD4-06925CEE31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0761" y="2094297"/>
            <a:ext cx="10150475" cy="15008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Patient safety culture and patient-based safety initiatives; Measurement of patient safety culture under stress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C2913-6AA5-5306-17EB-B13405A875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175" y="3783092"/>
            <a:ext cx="10150475" cy="660249"/>
          </a:xfrm>
        </p:spPr>
        <p:txBody>
          <a:bodyPr/>
          <a:lstStyle/>
          <a:p>
            <a:r>
              <a:rPr lang="en-US" dirty="0"/>
              <a:t>36th EPSO Conference, Tallinn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C86FF-ADDB-64E0-6F4B-1C135AAD3F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0761" y="4631328"/>
            <a:ext cx="10150475" cy="32827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Katherine de Bienassis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3BF29-3DA2-07FF-CF48-1BEC75473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30 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3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EB318-82B8-9694-913A-3E0F61DFD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Where countries stand.</a:t>
            </a:r>
            <a:endParaRPr 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DC3133-7E27-7B20-B046-2A7AAA2D3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97123"/>
              </p:ext>
            </p:extLst>
          </p:nvPr>
        </p:nvGraphicFramePr>
        <p:xfrm>
          <a:off x="749641" y="755375"/>
          <a:ext cx="10692717" cy="5840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8556">
                  <a:extLst>
                    <a:ext uri="{9D8B030D-6E8A-4147-A177-3AD203B41FA5}">
                      <a16:colId xmlns:a16="http://schemas.microsoft.com/office/drawing/2014/main" val="4093253137"/>
                    </a:ext>
                  </a:extLst>
                </a:gridCol>
                <a:gridCol w="3600657">
                  <a:extLst>
                    <a:ext uri="{9D8B030D-6E8A-4147-A177-3AD203B41FA5}">
                      <a16:colId xmlns:a16="http://schemas.microsoft.com/office/drawing/2014/main" val="164303883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621951735"/>
                    </a:ext>
                  </a:extLst>
                </a:gridCol>
                <a:gridCol w="1564002">
                  <a:extLst>
                    <a:ext uri="{9D8B030D-6E8A-4147-A177-3AD203B41FA5}">
                      <a16:colId xmlns:a16="http://schemas.microsoft.com/office/drawing/2014/main" val="4275243604"/>
                    </a:ext>
                  </a:extLst>
                </a:gridCol>
              </a:tblGrid>
              <a:tr h="1619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fr-FR" sz="1600" kern="1200">
                          <a:effectLst/>
                        </a:rPr>
                        <a:t>HSPSC v2 Domain (v1 Domain)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fr-FR" sz="1600" kern="1200">
                          <a:effectLst/>
                        </a:rPr>
                        <a:t>Description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600" kern="1200">
                          <a:effectLst/>
                        </a:rPr>
                        <a:t>HSPSC v2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600" kern="1200" dirty="0">
                          <a:effectLst/>
                        </a:rPr>
                        <a:t>HSPSC v1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498330723"/>
                  </a:ext>
                </a:extLst>
              </a:tr>
              <a:tr h="4859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Teamwork  (v1 Teamwork Within Units)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Staff work together as an effective team, help each other during busy times, and are respectful.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76%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 dirty="0">
                          <a:effectLst/>
                        </a:rPr>
                        <a:t>69% (6 OECD countries)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303596591"/>
                  </a:ext>
                </a:extLst>
              </a:tr>
              <a:tr h="6367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Staffing and Work Pace (v1 Staffing)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There are enough staff to handle the workload, staff work appropriate hours and do not feel rushed, and there is appropriate reliance on temporary, float, or PRN staff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48%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37% (7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445003961"/>
                  </a:ext>
                </a:extLst>
              </a:tr>
              <a:tr h="4859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Organizational Learning—Continuous Improvement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Work processes are regularly reviewed, changes are made to keep mistakes from happening again, and changes are evaluated.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64%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 dirty="0">
                          <a:effectLst/>
                        </a:rPr>
                        <a:t>60% (6 OECD countries)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920237101"/>
                  </a:ext>
                </a:extLst>
              </a:tr>
              <a:tr h="6367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Response to Error (v1 Nonpunitive Response to Errors)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Staff are treated fairly when they make mistakes and there is a focus on learning from mistakes and supporting staff involved in errors.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54%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47% (7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466463560"/>
                  </a:ext>
                </a:extLst>
              </a:tr>
              <a:tr h="7707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Supervisor, Manager, or Clinical Leader Support for Patient Safety (v1 Supervisor/Manager Expectations &amp; Actions Promoting Patient Safety)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Supervisors, managers, or clinical leaders consider staff suggestions for improving patient safety, do not encourage taking shortcuts, and take action to address patient safety concerns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73%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63% (6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376882893"/>
                  </a:ext>
                </a:extLst>
              </a:tr>
              <a:tr h="4859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Communication About Error (v1 Feedback &amp; Communication About Error 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Staff are informed when errors occur, discuss ways to prevent errors, and are informed when changes are made.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65%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54% (6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286681411"/>
                  </a:ext>
                </a:extLst>
              </a:tr>
              <a:tr h="4859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Communication Openness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Staff speak up if they see something unsafe and feel comfortable asking questions.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67%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54% (7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4070333039"/>
                  </a:ext>
                </a:extLst>
              </a:tr>
              <a:tr h="6367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Reporting Patient Safety Events (v1 Frequency of Events Reported 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Mistakes of the following types are reported: (1) mistakes caught and corrected before reaching the patient and (2) mistakes that could have harmed the patient but did not.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60%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51% (6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2440328045"/>
                  </a:ext>
                </a:extLst>
              </a:tr>
              <a:tr h="4859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Hospital Management Support for Patient Safety (v1 Management Support for Patient Safety)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Hospital management shows that patient safety is a top priority and provides adequate resources for patient safety.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59%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48% (6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023443718"/>
                  </a:ext>
                </a:extLst>
              </a:tr>
              <a:tr h="4859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Handoffs and Information Exchange (v1 Handoffs &amp; Transitions)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100">
                          <a:effectLst/>
                        </a:rPr>
                        <a:t>Important patient care information is transferred across hospital units and during shift changes.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>
                          <a:effectLst/>
                        </a:rPr>
                        <a:t>64% (8 OECD countries)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1200" kern="1200" dirty="0">
                          <a:effectLst/>
                        </a:rPr>
                        <a:t>44% (6 OECD countries)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88409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483241-5F26-D451-4904-13115C54F4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Response to error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07CB8C-8B27-4CD5-8FF6-A4797B7F9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944624"/>
              </p:ext>
            </p:extLst>
          </p:nvPr>
        </p:nvGraphicFramePr>
        <p:xfrm>
          <a:off x="288233" y="702496"/>
          <a:ext cx="10505661" cy="286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83686C-E88C-DC7E-491E-8E7FEF12EA44}"/>
              </a:ext>
            </a:extLst>
          </p:cNvPr>
          <p:cNvSpPr txBox="1"/>
          <p:nvPr/>
        </p:nvSpPr>
        <p:spPr>
          <a:xfrm>
            <a:off x="10886757" y="1024035"/>
            <a:ext cx="1205853" cy="149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en-GB" sz="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Note: 1. HSPSC v1 2 Data from previous PSC pilot data collection. All data from 2020-2023 3. The Canadian Patient Safety Culture Survey Tool. (Can-PSCS)</a:t>
            </a:r>
            <a:endParaRPr lang="en-US" sz="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1800"/>
              </a:spcAft>
            </a:pPr>
            <a:r>
              <a:rPr lang="en-GB" sz="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OECD Pilot Data Collections on Patient Safety Culture</a:t>
            </a:r>
            <a:endParaRPr lang="en-US" sz="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E1833E-D93B-475B-8629-54271F5B4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480382"/>
              </p:ext>
            </p:extLst>
          </p:nvPr>
        </p:nvGraphicFramePr>
        <p:xfrm>
          <a:off x="288233" y="3568147"/>
          <a:ext cx="10850410" cy="328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243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A59D7-4F40-747B-C545-C1E96D0E7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Staffing and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workpace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32A0D9-D4BC-B5A6-A09F-469CAC8E5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609712"/>
              </p:ext>
            </p:extLst>
          </p:nvPr>
        </p:nvGraphicFramePr>
        <p:xfrm>
          <a:off x="846923" y="357809"/>
          <a:ext cx="9380441" cy="329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49A6B2-19E4-91B6-7959-B5B4011C2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57991"/>
              </p:ext>
            </p:extLst>
          </p:nvPr>
        </p:nvGraphicFramePr>
        <p:xfrm>
          <a:off x="764729" y="3616383"/>
          <a:ext cx="9992313" cy="324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6D6D78-2819-E22C-5281-D96BEF7A7286}"/>
              </a:ext>
            </a:extLst>
          </p:cNvPr>
          <p:cNvSpPr txBox="1"/>
          <p:nvPr/>
        </p:nvSpPr>
        <p:spPr>
          <a:xfrm>
            <a:off x="10227364" y="984278"/>
            <a:ext cx="1205853" cy="149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en-GB" sz="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Note: 1. HSPSC v1 2 Data from previous PSC pilot data collection. All data from 2020-2023 3. The Canadian Patient Safety Culture Survey Tool. (Can-PSCS)</a:t>
            </a:r>
            <a:endParaRPr lang="en-US" sz="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1800"/>
              </a:spcAft>
            </a:pPr>
            <a:r>
              <a:rPr lang="en-GB" sz="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OECD Pilot Data Collections on Patient Safety Culture</a:t>
            </a:r>
            <a:endParaRPr lang="en-US" sz="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3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B4786A-1788-8DCC-06F3-62C1AD5CF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Teamwork (Teamwork within units)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05860CC-229E-DD5F-1C16-130F4379F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424629"/>
              </p:ext>
            </p:extLst>
          </p:nvPr>
        </p:nvGraphicFramePr>
        <p:xfrm>
          <a:off x="678360" y="712477"/>
          <a:ext cx="10232796" cy="214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D2C668-ACE5-BA16-E14D-280010EF9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558351"/>
              </p:ext>
            </p:extLst>
          </p:nvPr>
        </p:nvGraphicFramePr>
        <p:xfrm>
          <a:off x="678360" y="2859412"/>
          <a:ext cx="10592391" cy="369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020ABAD-7BAA-62CC-03F3-96C58E685B93}"/>
              </a:ext>
            </a:extLst>
          </p:cNvPr>
          <p:cNvSpPr txBox="1"/>
          <p:nvPr/>
        </p:nvSpPr>
        <p:spPr>
          <a:xfrm>
            <a:off x="10811397" y="902242"/>
            <a:ext cx="1205853" cy="149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ts val="600"/>
              </a:spcBef>
            </a:pPr>
            <a:r>
              <a:rPr lang="en-GB" sz="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Note: 1. HSPSC v1 2 Data from previous PSC pilot data collection. All data from 2020-2023 3. The Canadian Patient Safety Culture Survey Tool. (Can-PSCS)</a:t>
            </a:r>
            <a:endParaRPr lang="en-US" sz="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00"/>
              </a:lnSpc>
              <a:spcAft>
                <a:spcPts val="1800"/>
              </a:spcAft>
            </a:pPr>
            <a:r>
              <a:rPr lang="en-GB" sz="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OECD Pilot Data Collections on Patient Safety Culture</a:t>
            </a:r>
            <a:endParaRPr lang="en-US" sz="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5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BAA3D3-2085-2D01-0C7C-FC4799668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Findings in Health at a Glance 2023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3D549-6DB9-F8DE-7536-B25E857ED8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3832" y="5172011"/>
            <a:ext cx="8968689" cy="1728192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hlinkClick r:id="" action="ppaction://noaction"/>
            </a:endParaRPr>
          </a:p>
          <a:p>
            <a:endParaRPr lang="en-US" sz="1400" dirty="0">
              <a:hlinkClick r:id="" action="ppaction://noaction"/>
            </a:endParaRPr>
          </a:p>
          <a:p>
            <a:endParaRPr lang="en-US" sz="1400" dirty="0">
              <a:hlinkClick r:id="" action="ppaction://noaction"/>
            </a:endParaRPr>
          </a:p>
          <a:p>
            <a:endParaRPr lang="en-US" sz="14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1400" dirty="0">
                <a:hlinkClick r:id="" action="ppaction://noaction"/>
              </a:rPr>
              <a:t>https://www.oecd-ilibrary.org/sites/7a7afb35-en/1/3/6/7/index.html?itemId=/content/publication/7a7afb35-en&amp;_csp_=6cf33e24b6584414b81774026d82a571&amp;itemIGO=oecd&amp;itemContentType=book</a:t>
            </a:r>
            <a:r>
              <a:rPr lang="en-US" sz="1400" dirty="0"/>
              <a:t> 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F11593-261E-312D-9009-E88284A9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1" t="2697" r="4452" b="2407"/>
          <a:stretch/>
        </p:blipFill>
        <p:spPr>
          <a:xfrm>
            <a:off x="4007768" y="723608"/>
            <a:ext cx="3888432" cy="5410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DE-DE5A-9FDB-CEC1-61C232ABA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821889"/>
            <a:ext cx="3888432" cy="521421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8FED82-5490-9E27-1434-B8BE4078DF89}"/>
              </a:ext>
            </a:extLst>
          </p:cNvPr>
          <p:cNvSpPr txBox="1">
            <a:spLocks/>
          </p:cNvSpPr>
          <p:nvPr/>
        </p:nvSpPr>
        <p:spPr>
          <a:xfrm>
            <a:off x="407368" y="1052736"/>
            <a:ext cx="3280058" cy="3353464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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  <a:p>
            <a:r>
              <a:rPr lang="en-US" sz="2400" dirty="0"/>
              <a:t>Health workers perceptions of safety of handoffs and transitions</a:t>
            </a:r>
          </a:p>
          <a:p>
            <a:r>
              <a:rPr lang="en-US" sz="2400" dirty="0"/>
              <a:t>Health worker’s perceptions of adequate staffing levels and work pace </a:t>
            </a:r>
          </a:p>
          <a:p>
            <a:endParaRPr lang="en-US" sz="1400" dirty="0"/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E28811BF-DACC-B317-0AD4-B83EAA08FF36}"/>
              </a:ext>
            </a:extLst>
          </p:cNvPr>
          <p:cNvSpPr/>
          <p:nvPr/>
        </p:nvSpPr>
        <p:spPr>
          <a:xfrm rot="20865670">
            <a:off x="816798" y="4671242"/>
            <a:ext cx="2671281" cy="1592494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 Technical report forthcoming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3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AA2EF-4268-5F49-BEC3-6CEAA2217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Findings of the outputs of the Patient Safety Culture Expert Group in practice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9537E-7F05-B461-1285-B67D73A04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361" y="1068019"/>
            <a:ext cx="10799188" cy="920821"/>
          </a:xfrm>
        </p:spPr>
        <p:txBody>
          <a:bodyPr/>
          <a:lstStyle/>
          <a:p>
            <a:r>
              <a:rPr lang="en-GB" dirty="0"/>
              <a:t>Benchmarking work and safety culture in national health systems performance assessments</a:t>
            </a:r>
            <a:r>
              <a:rPr lang="en-GB" dirty="0">
                <a:sym typeface="Wingdings" panose="05000000000000000000" pitchFamily="2" charset="2"/>
              </a:rPr>
              <a:t> recent example from Belgium. </a:t>
            </a:r>
          </a:p>
          <a:p>
            <a:pPr lvl="1"/>
            <a:r>
              <a:rPr lang="en-US" dirty="0">
                <a:hlinkClick r:id="rId2"/>
              </a:rPr>
              <a:t>Performance of the Belgian health system: Report 2024 | KCE (fgov.be)</a:t>
            </a:r>
            <a:endParaRPr lang="en-US" dirty="0"/>
          </a:p>
        </p:txBody>
      </p:sp>
      <p:pic>
        <p:nvPicPr>
          <p:cNvPr id="1026" name="Picture 7">
            <a:extLst>
              <a:ext uri="{FF2B5EF4-FFF2-40B4-BE49-F238E27FC236}">
                <a16:creationId xmlns:a16="http://schemas.microsoft.com/office/drawing/2014/main" id="{FBECDCDC-2C2F-3770-5C91-915ECB9C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0" y="3946913"/>
            <a:ext cx="10674223" cy="19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A51398-0698-6C3C-AF96-B6A9AA4D0C73}"/>
              </a:ext>
            </a:extLst>
          </p:cNvPr>
          <p:cNvSpPr txBox="1">
            <a:spLocks/>
          </p:cNvSpPr>
          <p:nvPr/>
        </p:nvSpPr>
        <p:spPr>
          <a:xfrm>
            <a:off x="8688288" y="5789981"/>
            <a:ext cx="4678508" cy="920821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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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Other examples? 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84AB1-C979-E701-C550-9D4E7B72D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1422998"/>
            <a:ext cx="3526380" cy="25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2364" y="1721447"/>
            <a:ext cx="9864436" cy="497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382995" y="1653592"/>
          <a:ext cx="7618154" cy="38772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9112">
                  <a:extLst>
                    <a:ext uri="{9D8B030D-6E8A-4147-A177-3AD203B41FA5}">
                      <a16:colId xmlns:a16="http://schemas.microsoft.com/office/drawing/2014/main" val="1388047747"/>
                    </a:ext>
                  </a:extLst>
                </a:gridCol>
                <a:gridCol w="3803024">
                  <a:extLst>
                    <a:ext uri="{9D8B030D-6E8A-4147-A177-3AD203B41FA5}">
                      <a16:colId xmlns:a16="http://schemas.microsoft.com/office/drawing/2014/main" val="2662530224"/>
                    </a:ext>
                  </a:extLst>
                </a:gridCol>
                <a:gridCol w="1276018">
                  <a:extLst>
                    <a:ext uri="{9D8B030D-6E8A-4147-A177-3AD203B41FA5}">
                      <a16:colId xmlns:a16="http://schemas.microsoft.com/office/drawing/2014/main" val="585884902"/>
                    </a:ext>
                  </a:extLst>
                </a:gridCol>
              </a:tblGrid>
              <a:tr h="40250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Hospital Care Patient Safety Indicators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Care Safe Prescribing Indicators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Long-Term Care Safety Indicators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261416"/>
                  </a:ext>
                </a:extLst>
              </a:tr>
              <a:tr h="29493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Retained surgical item or </a:t>
                      </a:r>
                      <a:r>
                        <a:rPr lang="en-US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unretrieved</a:t>
                      </a: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device fragment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-Postoperative pulmonary embolism – hip and knee replacement discharges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Postoperative DVT – hip and knee replacement discharges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-Postoperative sepsis - abdominal discharges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-Obstetric trauma vaginal delivery with instrument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-Obstetric trauma vaginal delivery without instrument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Healthcare associated infections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Adequate use of cholesterol lowering treatment in people with diabetes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choice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antihypertensives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people with diabetes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Long-term use of benzodiazepines and benzodiazepine related drugs by the elderly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of long-acting benzodiazepines in older people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 volume of antibiotics for systemic use prescribed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Volume of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cephalosporines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quinolones as a proportion of all systemic antibiotics prescribed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of anticoagulating drug in combination with an oral NSAID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Polypharmacy rates amongst the older people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Overall volume of opioids prescribed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Proportion of the population who are chronic opioid users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Proportion of older population prescribed with antipsychotics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Pressure ulcer prevalence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Healthcare associated infections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4251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27703" y="0"/>
            <a:ext cx="774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latin typeface="+mj-lt"/>
                <a:ea typeface="+mj-ea"/>
                <a:cs typeface="+mj-cs"/>
              </a:rPr>
              <a:t>Patient safety measurement components 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ECDFC7-5B79-A607-BE44-2176DF136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BD62-023F-0872-B42F-4DA929DBC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hlinkClick r:id="rId2"/>
              </a:rPr>
              <a:t>Patient engagement for patient safety : The why, what, and how of patient engagement for improving patient safety | OECD Health Working Papers | OECD </a:t>
            </a:r>
            <a:r>
              <a:rPr lang="en-US" dirty="0" err="1">
                <a:hlinkClick r:id="rId2"/>
              </a:rPr>
              <a:t>iLibrary</a:t>
            </a:r>
            <a:r>
              <a:rPr lang="en-US" dirty="0">
                <a:hlinkClick r:id="rId2"/>
              </a:rPr>
              <a:t> (oecd-ilibrary.org)</a:t>
            </a:r>
            <a:endParaRPr lang="en-US" b="0" i="1" dirty="0">
              <a:solidFill>
                <a:srgbClr val="515151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DE5B0-3383-9604-7683-5EA6756C10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Roboto Condensed" panose="02000000000000000000" pitchFamily="2" charset="0"/>
              </a:rPr>
              <a:t>Patient engagement for patient safety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1BCF2A-186D-4D52-D2EB-199C086909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New Publication of Interest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FF8AC-72E3-B4AD-1388-A12424AFC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844824"/>
            <a:ext cx="2952328" cy="419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271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D09B64-FA6D-6C08-C390-1122060E0C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What’s next?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BCAD2-9471-DE7D-86BE-878FFAB8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Staff surveys to provide more insights on working conditions</a:t>
            </a:r>
            <a:r>
              <a:rPr lang="en-GB" sz="2400" dirty="0">
                <a:sym typeface="Wingdings" panose="05000000000000000000" pitchFamily="2" charset="2"/>
              </a:rPr>
              <a:t> impacts on staff retention</a:t>
            </a:r>
          </a:p>
          <a:p>
            <a:pPr lvl="1"/>
            <a:r>
              <a:rPr lang="en-GB" sz="2400" dirty="0">
                <a:sym typeface="Wingdings" panose="05000000000000000000" pitchFamily="2" charset="2"/>
              </a:rPr>
              <a:t>Working hours</a:t>
            </a:r>
          </a:p>
          <a:p>
            <a:pPr lvl="1"/>
            <a:r>
              <a:rPr lang="en-GB" sz="2400" dirty="0">
                <a:sym typeface="Wingdings" panose="05000000000000000000" pitchFamily="2" charset="2"/>
              </a:rPr>
              <a:t>Intention to leave</a:t>
            </a:r>
          </a:p>
          <a:p>
            <a:pPr lvl="1"/>
            <a:r>
              <a:rPr lang="en-GB" sz="2400" dirty="0">
                <a:sym typeface="Wingdings" panose="05000000000000000000" pitchFamily="2" charset="2"/>
              </a:rPr>
              <a:t>Satisfaction </a:t>
            </a:r>
          </a:p>
          <a:p>
            <a:pPr lvl="1"/>
            <a:endParaRPr lang="en-GB" sz="2400" dirty="0"/>
          </a:p>
          <a:p>
            <a:r>
              <a:rPr lang="en-GB" sz="2400" dirty="0"/>
              <a:t>PSC in other settings (Primary care/LTC)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Linking PSC and patient-reported experiences of safety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1E686-D7B5-28B5-9476-E6363739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55" y="2813379"/>
            <a:ext cx="5565787" cy="82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F474B5-121F-9561-3460-47852CFFB0B3}"/>
              </a:ext>
            </a:extLst>
          </p:cNvPr>
          <p:cNvSpPr txBox="1"/>
          <p:nvPr/>
        </p:nvSpPr>
        <p:spPr>
          <a:xfrm>
            <a:off x="6925088" y="3828009"/>
            <a:ext cx="49761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https://bmchealthservres.biomedcentral.com/articles/10.1186/s12913-024-11097-7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52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6193-1F0F-C3F6-D63E-6A0655F38A4E}"/>
              </a:ext>
            </a:extLst>
          </p:cNvPr>
          <p:cNvSpPr txBox="1">
            <a:spLocks/>
          </p:cNvSpPr>
          <p:nvPr/>
        </p:nvSpPr>
        <p:spPr>
          <a:xfrm>
            <a:off x="1255126" y="2096339"/>
            <a:ext cx="9634545" cy="246477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/>
              <a:t>Thank You</a:t>
            </a:r>
            <a:br>
              <a:rPr lang="en-GB" sz="4000"/>
            </a:br>
            <a:br>
              <a:rPr lang="en-GB" sz="4000"/>
            </a:br>
            <a:br>
              <a:rPr lang="en-GB" sz="4000"/>
            </a:br>
            <a:r>
              <a:rPr lang="en-GB"/>
              <a:t>Contact: Katherine de Bienassis </a:t>
            </a:r>
            <a:br>
              <a:rPr lang="en-GB"/>
            </a:br>
            <a:r>
              <a:rPr lang="en-GB">
                <a:hlinkClick r:id="rId2"/>
              </a:rPr>
              <a:t>Katherine.debienassis@oecd.org</a:t>
            </a:r>
            <a:r>
              <a:rPr lang="en-GB"/>
              <a:t>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238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738F1E-D8B1-1A35-0D4F-BDF2369BB770}"/>
              </a:ext>
            </a:extLst>
          </p:cNvPr>
          <p:cNvGraphicFramePr/>
          <p:nvPr/>
        </p:nvGraphicFramePr>
        <p:xfrm>
          <a:off x="-77015" y="11679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4F7F9-AC81-ABD6-189C-71F8C81558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360" y="135266"/>
            <a:ext cx="11311642" cy="65611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direct cost of unsafe care in health systems is estimated at 12.6% of health expenditure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5FCFC-A5AE-04B1-DA7F-6A1D32D2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72" y="1258777"/>
            <a:ext cx="2593492" cy="369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49D558-38D9-3368-84D2-1F0361BC1151}"/>
              </a:ext>
            </a:extLst>
          </p:cNvPr>
          <p:cNvSpPr txBox="1"/>
          <p:nvPr/>
        </p:nvSpPr>
        <p:spPr>
          <a:xfrm>
            <a:off x="5779508" y="5358337"/>
            <a:ext cx="6210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z="2800" dirty="0"/>
              <a:t>…and these costs are largely </a:t>
            </a:r>
            <a:r>
              <a:rPr lang="en-US" sz="2800" b="1" u="sng" dirty="0"/>
              <a:t>preventable. </a:t>
            </a:r>
            <a:r>
              <a:rPr lang="en-US" sz="2800" b="1" dirty="0"/>
              <a:t> </a:t>
            </a:r>
            <a:r>
              <a:rPr lang="en-US" sz="2800" dirty="0"/>
              <a:t>This is a</a:t>
            </a:r>
            <a:r>
              <a:rPr lang="en-US" sz="2800" b="1" dirty="0"/>
              <a:t> huge </a:t>
            </a:r>
            <a:r>
              <a:rPr lang="en-US" sz="2800" b="1" u="sng" dirty="0"/>
              <a:t>waste</a:t>
            </a:r>
            <a:r>
              <a:rPr lang="en-US" sz="2800" dirty="0"/>
              <a:t> of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4E30A-4E90-A734-FA7D-14C4B082A56C}"/>
              </a:ext>
            </a:extLst>
          </p:cNvPr>
          <p:cNvSpPr txBox="1"/>
          <p:nvPr/>
        </p:nvSpPr>
        <p:spPr>
          <a:xfrm>
            <a:off x="7002022" y="6497244"/>
            <a:ext cx="6099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sng" dirty="0">
                <a:solidFill>
                  <a:srgbClr val="333333"/>
                </a:solidFill>
                <a:effectLst/>
                <a:latin typeface="Helvetica Neue"/>
                <a:hlinkClick r:id="rId5"/>
              </a:rPr>
              <a:t>The Economics of Patient Safety: From analysis to action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Helvetica Neue"/>
              </a:rPr>
              <a:t>, August 2022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E1AB93D-8550-BD97-5FF2-07A3657A0911}"/>
              </a:ext>
            </a:extLst>
          </p:cNvPr>
          <p:cNvSpPr txBox="1">
            <a:spLocks/>
          </p:cNvSpPr>
          <p:nvPr/>
        </p:nvSpPr>
        <p:spPr>
          <a:xfrm>
            <a:off x="678360" y="1037659"/>
            <a:ext cx="10417270" cy="7589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7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600" y="0"/>
            <a:ext cx="9888000" cy="686739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If you worked in a workplace—you know that workplace culture is important…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87" t="-1" r="650" b="2159"/>
          <a:stretch/>
        </p:blipFill>
        <p:spPr>
          <a:xfrm>
            <a:off x="765102" y="1331416"/>
            <a:ext cx="10172701" cy="460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1848" y="6581001"/>
            <a:ext cx="599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</a:rPr>
              <a:t>Source: </a:t>
            </a:r>
            <a:r>
              <a:rPr lang="en-GB" sz="1200" dirty="0">
                <a:latin typeface="+mj-lt"/>
                <a:hlinkClick r:id="rId4"/>
              </a:rPr>
              <a:t>https://www.newyorker.com/culture/culture-desk/cartoons-for-the-working-stiff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906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292" y="113520"/>
            <a:ext cx="10835404" cy="534443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But, however, safety culture in certain sectors can have life and death consequences.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4014" r="12649" b="10452"/>
          <a:stretch/>
        </p:blipFill>
        <p:spPr>
          <a:xfrm>
            <a:off x="6684449" y="2754731"/>
            <a:ext cx="1519492" cy="1486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4546" r="15925" b="12997"/>
          <a:stretch/>
        </p:blipFill>
        <p:spPr>
          <a:xfrm>
            <a:off x="3887345" y="2728971"/>
            <a:ext cx="1519492" cy="1609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t="15353" r="14276" b="20135"/>
          <a:stretch/>
        </p:blipFill>
        <p:spPr>
          <a:xfrm>
            <a:off x="9465992" y="2728971"/>
            <a:ext cx="1682515" cy="1535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17373" r="16195" b="16229"/>
          <a:stretch/>
        </p:blipFill>
        <p:spPr>
          <a:xfrm>
            <a:off x="1195257" y="2764966"/>
            <a:ext cx="1519491" cy="1463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6585" y="4470795"/>
            <a:ext cx="2162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</a:rPr>
              <a:t>Energy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4900" y="4470795"/>
            <a:ext cx="2935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</a:rPr>
              <a:t>Extraction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6995" y="4470795"/>
            <a:ext cx="2230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6"/>
                </a:solidFill>
                <a:latin typeface="+mj-lt"/>
              </a:rPr>
              <a:t>Health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470795"/>
            <a:ext cx="3015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89784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245" y="-132269"/>
            <a:ext cx="9888000" cy="1022400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Patient Safety Culture: What is it?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638300"/>
            <a:ext cx="10642200" cy="45212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safety culture</a:t>
            </a:r>
            <a:r>
              <a:rPr lang="en-GB" sz="4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as defined by the European Society for Quality in Healthcare, is a pattern of individual and </a:t>
            </a: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based upon shared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beliefs and values </a:t>
            </a: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continuously seeks to minimise patient harm, which may result from the process of care delivery 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(Kristensen and Bartels, 2010</a:t>
            </a:r>
            <a:r>
              <a:rPr lang="en-GB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[6]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9097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793" y="-133927"/>
            <a:ext cx="9888000" cy="1022400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Common Dimensions of Patient Safety Culture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28712"/>
              </p:ext>
            </p:extLst>
          </p:nvPr>
        </p:nvGraphicFramePr>
        <p:xfrm>
          <a:off x="707052" y="3105324"/>
          <a:ext cx="10546121" cy="3169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5588">
                  <a:extLst>
                    <a:ext uri="{9D8B030D-6E8A-4147-A177-3AD203B41FA5}">
                      <a16:colId xmlns:a16="http://schemas.microsoft.com/office/drawing/2014/main" val="999233676"/>
                    </a:ext>
                  </a:extLst>
                </a:gridCol>
                <a:gridCol w="4322181">
                  <a:extLst>
                    <a:ext uri="{9D8B030D-6E8A-4147-A177-3AD203B41FA5}">
                      <a16:colId xmlns:a16="http://schemas.microsoft.com/office/drawing/2014/main" val="3843320663"/>
                    </a:ext>
                  </a:extLst>
                </a:gridCol>
                <a:gridCol w="4168352">
                  <a:extLst>
                    <a:ext uri="{9D8B030D-6E8A-4147-A177-3AD203B41FA5}">
                      <a16:colId xmlns:a16="http://schemas.microsoft.com/office/drawing/2014/main" val="1534622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effectLst/>
                        </a:rPr>
                        <a:t>Major Dimensions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Examples of Topic Areas: Worker Safety Culture Tools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Examples of Topic Areas: Patient Safety Culture Tools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5991118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Leadership and management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Leadership and management support for staff safety; degree of supervision, leadership hierarchy, policies and procedures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Perceptions of management; leadership and management support for patient safety; non-punitive response to errors, policies, and procedures; adequacy of training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915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Group behaviors and relationships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Workgroup relations, conflict vs. cooperation, social relations, coworker trust, supportiveness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Teamwork within and across units; quality of handoffs and transitions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272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Communications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effectLst/>
                        </a:rPr>
                        <a:t>Openness of communication, formal and informal methods, conflict resolution approaches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Feedback and communication about error; reporting mechanisms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362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Quality of work life: structural attributes; working conditions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Staffing adequacy, job satisfaction, team satisfaction, security; work pressure, rewards, job security, forced overtime, benefits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</a:rPr>
                        <a:t>Staffing adequacy, job satisfaction, team satisfaction; resource availability; stress recognition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012350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58225" y="6480727"/>
            <a:ext cx="39517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(T</a:t>
            </a:r>
            <a:r>
              <a:rPr kumimoji="0" lang="en-GB" altLang="en-US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Joint Commission, 2012</a:t>
            </a:r>
            <a:r>
              <a:rPr kumimoji="0" lang="en-GB" altLang="en-US" sz="1400" b="0" i="0" u="none" strike="noStrike" cap="none" normalizeH="0" baseline="-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[12]</a:t>
            </a:r>
            <a:r>
              <a:rPr kumimoji="0" lang="en-GB" altLang="en-US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685" y="888473"/>
            <a:ext cx="108005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idea of ‘culture’ is perhaps similar to that of ‘intelligence’—everyone thinks they know what it is, but conceptual clarity is more elusive.</a:t>
            </a:r>
          </a:p>
          <a:p>
            <a:pPr algn="r"/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--Ken Catchpole</a:t>
            </a:r>
          </a:p>
          <a:p>
            <a:pPr algn="r"/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Dimensions across Safety Culture Tools</a:t>
            </a:r>
            <a:endParaRPr lang="en-GB" altLang="en-US" sz="1400" dirty="0">
              <a:latin typeface="Arial" panose="020B060402020202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2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416" y="1117952"/>
            <a:ext cx="3744416" cy="4805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HSPSC.v1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Brazil (Accession)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Netherlands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Mexico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Switzerland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spcAft>
                <a:spcPts val="900"/>
              </a:spcAft>
            </a:pPr>
            <a:r>
              <a:rPr lang="en-GB" i="1" dirty="0">
                <a:solidFill>
                  <a:schemeClr val="bg1"/>
                </a:solidFill>
                <a:latin typeface="+mj-lt"/>
              </a:rPr>
              <a:t>Data included from 2020-2021 PSC pilot data collection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Belgium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France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Spain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Japan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1864" y="1117952"/>
            <a:ext cx="3744416" cy="4805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900"/>
              </a:spcAft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HSPSC.v2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Chile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Colombia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Israel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Korea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Peru (Accession)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Poland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Portugal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Saudi Arabia (non-OECD member)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Türkiye 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United States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F95AF6-36D6-7770-30EF-442016FF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3898"/>
            <a:ext cx="9888000" cy="65521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Tools used by countries</a:t>
            </a:r>
            <a:endParaRPr lang="en-US" b="1" dirty="0">
              <a:solidFill>
                <a:schemeClr val="accent5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B06722-AF16-1932-16F7-25D881015F6C}"/>
              </a:ext>
            </a:extLst>
          </p:cNvPr>
          <p:cNvSpPr txBox="1"/>
          <p:nvPr/>
        </p:nvSpPr>
        <p:spPr>
          <a:xfrm>
            <a:off x="844005" y="6008699"/>
            <a:ext cx="7479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In total, data from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541,402</a:t>
            </a:r>
            <a:r>
              <a:rPr lang="en-US" sz="2000" dirty="0"/>
              <a:t> health care providers has been added in this round of data collection.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EA0F1-0AB7-42D6-3E51-2BF37FA83043}"/>
              </a:ext>
            </a:extLst>
          </p:cNvPr>
          <p:cNvSpPr txBox="1"/>
          <p:nvPr/>
        </p:nvSpPr>
        <p:spPr>
          <a:xfrm>
            <a:off x="8904312" y="1682800"/>
            <a:ext cx="3143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This 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 in addition to the 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ata from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2,148,956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across participating countries published in the previous report (encompassing 2004-2011).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D98A5C-7470-0AD2-33CB-B2D6A197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714" y="2805752"/>
            <a:ext cx="1734870" cy="247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78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79BB44-61BA-BA17-0BA5-BE1B9C07B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About the survey data…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C48CC2-DA87-161D-8090-C01397D24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402160"/>
              </p:ext>
            </p:extLst>
          </p:nvPr>
        </p:nvGraphicFramePr>
        <p:xfrm>
          <a:off x="368345" y="1259679"/>
          <a:ext cx="5608386" cy="506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FD138B-0030-C8EB-A6D4-2BB347806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253226"/>
              </p:ext>
            </p:extLst>
          </p:nvPr>
        </p:nvGraphicFramePr>
        <p:xfrm>
          <a:off x="6215271" y="1172817"/>
          <a:ext cx="5369848" cy="514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3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8ED9D6-1ACC-F8CA-3D8F-921074D4F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Distribution of staff types across respondents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FCFE3F-101F-459A-83DF-28C62B1694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739556"/>
              </p:ext>
            </p:extLst>
          </p:nvPr>
        </p:nvGraphicFramePr>
        <p:xfrm>
          <a:off x="574813" y="1003852"/>
          <a:ext cx="11042374" cy="507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351502"/>
      </p:ext>
    </p:extLst>
  </p:cSld>
  <p:clrMapOvr>
    <a:masterClrMapping/>
  </p:clrMapOvr>
</p:sld>
</file>

<file path=ppt/theme/theme1.xml><?xml version="1.0" encoding="utf-8"?>
<a:theme xmlns:a="http://schemas.openxmlformats.org/drawingml/2006/main" name="EXD">
  <a:themeElements>
    <a:clrScheme name="Palette EXD ok">
      <a:dk1>
        <a:srgbClr val="3F3F3F"/>
      </a:dk1>
      <a:lt1>
        <a:sysClr val="window" lastClr="FFFFFF"/>
      </a:lt1>
      <a:dk2>
        <a:srgbClr val="264457"/>
      </a:dk2>
      <a:lt2>
        <a:srgbClr val="DFE3E5"/>
      </a:lt2>
      <a:accent1>
        <a:srgbClr val="004775"/>
      </a:accent1>
      <a:accent2>
        <a:srgbClr val="6EB03F"/>
      </a:accent2>
      <a:accent3>
        <a:srgbClr val="009999"/>
      </a:accent3>
      <a:accent4>
        <a:srgbClr val="047BC1"/>
      </a:accent4>
      <a:accent5>
        <a:srgbClr val="00ACD5"/>
      </a:accent5>
      <a:accent6>
        <a:srgbClr val="993366"/>
      </a:accent6>
      <a:hlink>
        <a:srgbClr val="003557"/>
      </a:hlink>
      <a:folHlink>
        <a:srgbClr val="783E78"/>
      </a:folHlink>
    </a:clrScheme>
    <a:fontScheme name="EXD PPT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D" id="{5C676833-5F52-4355-A9B7-2635E62E1DFD}" vid="{D680AC3C-538A-4DB5-8A88-EE616B9D85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33AB0B45A31F2B489F9B80276A6B0922" ma:contentTypeVersion="73" ma:contentTypeDescription="" ma:contentTypeScope="" ma:versionID="60bf4a5bd89e0625e9bac68ddbe12fdc">
  <xsd:schema xmlns:xsd="http://www.w3.org/2001/XMLSchema" xmlns:xs="http://www.w3.org/2001/XMLSchema" xmlns:p="http://schemas.microsoft.com/office/2006/metadata/properties" xmlns:ns1="54c4cd27-f286-408f-9ce0-33c1e0f3ab39" xmlns:ns2="c5805097-db0a-42f9-a837-be9035f1f571" xmlns:ns3="22a5b7d0-1699-458f-b8e2-4d8247229549" xmlns:ns5="c9f238dd-bb73-4aef-a7a5-d644ad823e52" xmlns:ns6="ca82dde9-3436-4d3d-bddd-d31447390034" xmlns:ns7="http://schemas.microsoft.com/sharepoint/v4" targetNamespace="http://schemas.microsoft.com/office/2006/metadata/properties" ma:root="true" ma:fieldsID="5c7c1e1a7a19ed40b9f1ee3ec23da138" ns1:_="" ns2:_="" ns3:_="" ns5:_="" ns6:_="" ns7:_="">
    <xsd:import namespace="54c4cd27-f286-408f-9ce0-33c1e0f3ab39"/>
    <xsd:import namespace="c5805097-db0a-42f9-a837-be9035f1f571"/>
    <xsd:import namespace="22a5b7d0-1699-458f-b8e2-4d8247229549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TaxCatchAllLabel" minOccurs="0"/>
                <xsd:element ref="ns1:OECDMeetingDate" minOccurs="0"/>
                <xsd:element ref="ns6:OECDlanguage" minOccurs="0"/>
                <xsd:element ref="ns6:TaxCatchAll" minOccurs="0"/>
                <xsd:element ref="ns2:cc3d610261fc4fa09f62df6074327105" minOccurs="0"/>
                <xsd:element ref="ns3:k87588ac03a94edb9fcc4f2494cfdd51" minOccurs="0"/>
                <xsd:element ref="ns3:b8c3c820c0584e889da065b0a99e2c1a" minOccurs="0"/>
                <xsd:element ref="ns7:IconOverlay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2:OECDAllRelatedUser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24" nillable="true" ma:displayName="Meeting Date" ma:default="" ma:format="DateOnly" ma:hidden="true" ma:internalName="OECDMeeting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5097-db0a-42f9-a837-be9035f1f571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cc3d610261fc4fa09f62df6074327105" ma:index="30" nillable="true" ma:taxonomy="true" ma:internalName="cc3d610261fc4fa09f62df6074327105" ma:taxonomyFieldName="OECDHorizontalProjects" ma:displayName="Horizontal project" ma:readOnly="false" ma:default="" ma:fieldId="{cc3d6102-61fc-4fa0-9f62-df607432710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9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2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5b7d0-1699-458f-b8e2-4d8247229549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4a9a165-02d8-4f21-bcc3-1bc2950ca1ad" ma:internalName="OECDProjectLookup" ma:readOnly="false" ma:showField="OECDShortProjectName" ma:web="22a5b7d0-1699-458f-b8e2-4d8247229549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4a9a165-02d8-4f21-bcc3-1bc2950ca1ad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87588ac03a94edb9fcc4f2494cfdd51" ma:index="31" nillable="true" ma:taxonomy="true" ma:internalName="k87588ac03a94edb9fcc4f2494cfdd51" ma:taxonomyFieldName="OECDProjectOwnerStructure" ma:displayName="Project owner" ma:readOnly="false" ma:default="" ma:fieldId="487588ac-03a9-4edb-9fcc-4f2494cfdd51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c3c820c0584e889da065b0a99e2c1a" ma:index="32" nillable="true" ma:displayName="Deliverable owner_0" ma:hidden="true" ma:internalName="b8c3c820c0584e889da065b0a99e2c1a">
      <xsd:simpleType>
        <xsd:restriction base="dms:Note"/>
      </xsd:simpleType>
    </xsd:element>
    <xsd:element name="OECDSharingStatus" ma:index="36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7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8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1" nillable="true" ma:displayName="Tags cache" ma:description="" ma:hidden="true" ma:internalName="OECDTagsCache">
      <xsd:simpleType>
        <xsd:restriction base="dms:Note"/>
      </xsd:simpleType>
    </xsd:element>
    <xsd:element name="SharedWithUsers" ma:index="4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23" nillable="true" ma:displayName="Taxonomy Catch All Column1" ma:hidden="true" ma:list="{065777cc-c5a0-47b6-ab6d-968be733c10c}" ma:internalName="TaxCatchAllLabel" ma:readOnly="true" ma:showField="CatchAllDataLabel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27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9" nillable="true" ma:displayName="Taxonomy Catch All Column" ma:hidden="true" ma:list="{065777cc-c5a0-47b6-ab6d-968be733c10c}" ma:internalName="TaxCatchAll" ma:showField="CatchAllData" ma:web="c5805097-db0a-42f9-a837-be9035f1f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ShareHorizProjTaxHTField0 xmlns="c5805097-db0a-42f9-a837-be9035f1f571" xsi:nil="true"/>
    <OECDKimBussinessContext xmlns="54c4cd27-f286-408f-9ce0-33c1e0f3ab39" xsi:nil="true"/>
    <OECDProjectMembers xmlns="22a5b7d0-1699-458f-b8e2-4d8247229549">
      <UserInfo>
        <DisplayName>DEDEYN Duniya, SKC/VET</DisplayName>
        <AccountId>125</AccountId>
        <AccountType/>
      </UserInfo>
      <UserInfo>
        <DisplayName>FUJISAWA Rie, ELS/HD</DisplayName>
        <AccountId>152</AccountId>
        <AccountType/>
      </UserInfo>
      <UserInfo>
        <DisplayName>ODERKIRK Jillian, ELS/HD</DisplayName>
        <AccountId>174</AccountId>
        <AccountType/>
      </UserInfo>
      <UserInfo>
        <DisplayName>SUZUKI Elina, ELS/HD</DisplayName>
        <AccountId>686</AccountId>
        <AccountType/>
      </UserInfo>
      <UserInfo>
        <DisplayName>VALLARD Isabelle, ELS/HD</DisplayName>
        <AccountId>51</AccountId>
        <AccountType/>
      </UserInfo>
      <UserInfo>
        <DisplayName>LECH Lukasz, CFE/COM</DisplayName>
        <AccountId>630</AccountId>
        <AccountType/>
      </UserInfo>
      <UserInfo>
        <DisplayName>COLOMBO Francesca, ELS/HD</DisplayName>
        <AccountId>207</AccountId>
        <AccountType/>
      </UserInfo>
      <UserInfo>
        <DisplayName>BERCHET Caroline, ELS/HD</DisplayName>
        <AccountId>183</AccountId>
        <AccountType/>
      </UserInfo>
      <UserInfo>
        <DisplayName>VAN DEN BERG Michael, ELS/HD</DisplayName>
        <AccountId>973</AccountId>
        <AccountType/>
      </UserInfo>
      <UserInfo>
        <DisplayName>HEWLETT Emily, ELS/HD</DisplayName>
        <AccountId>173</AccountId>
        <AccountType/>
      </UserInfo>
      <UserInfo>
        <DisplayName>BARRENHO Eliana, ELS/HD</DisplayName>
        <AccountId>2129</AccountId>
        <AccountType/>
      </UserInfo>
      <UserInfo>
        <DisplayName>GUANAIS Frederico, ELS/HD</DisplayName>
        <AccountId>2402</AccountId>
        <AccountType/>
      </UserInfo>
      <UserInfo>
        <DisplayName>DE BIENASSIS Katherine, ELS/HD</DisplayName>
        <AccountId>2558</AccountId>
        <AccountType/>
      </UserInfo>
      <UserInfo>
        <DisplayName>LOPERT Ruth, ELS/HD</DisplayName>
        <AccountId>3966</AccountId>
        <AccountType/>
      </UserInfo>
      <UserInfo>
        <DisplayName>CHAPMAN Suzannah, ELS/HD</DisplayName>
        <AccountId>2359</AccountId>
        <AccountType/>
      </UserInfo>
      <UserInfo>
        <DisplayName>DANIEL Frédéric, ELS/HD</DisplayName>
        <AccountId>3993</AccountId>
        <AccountType/>
      </UserInfo>
      <UserInfo>
        <DisplayName>RENE Silje, ELS/HD</DisplayName>
        <AccountId>4076</AccountId>
        <AccountType/>
      </UserInfo>
      <UserInfo>
        <DisplayName>HAYWOOD Philip, ELS/HD</DisplayName>
        <AccountId>4091</AccountId>
        <AccountType/>
      </UserInfo>
      <UserInfo>
        <DisplayName>DEZIEL Justine, GOV/IPP</DisplayName>
        <AccountId>4354</AccountId>
        <AccountType/>
      </UserInfo>
      <UserInfo>
        <DisplayName>BRYNDOVA Lucie, ELS/HD</DisplayName>
        <AccountId>4721</AccountId>
        <AccountType/>
      </UserInfo>
      <UserInfo>
        <DisplayName>SALAS RAMOS Constanza, ELS/HD</DisplayName>
        <AccountId>4817</AccountId>
        <AccountType/>
      </UserInfo>
      <UserInfo>
        <DisplayName>LARRAIN Nicolás, ELS/HD</DisplayName>
        <AccountId>4673</AccountId>
        <AccountType/>
      </UserInfo>
      <UserInfo>
        <DisplayName>SOYKAN Sahnur, ELS/HD</DisplayName>
        <AccountId>5000</AccountId>
        <AccountType/>
      </UserInfo>
      <UserInfo>
        <DisplayName>KOVACIC Sabina, ELS/HD</DisplayName>
        <AccountId>5078</AccountId>
        <AccountType/>
      </UserInfo>
      <UserInfo>
        <DisplayName>CASTELBLANCO Diana, ELS/HD</DisplayName>
        <AccountId>5158</AccountId>
        <AccountType/>
      </UserInfo>
      <UserInfo>
        <DisplayName>STEENTJES Melanie, ELS/HD</DisplayName>
        <AccountId>5183</AccountId>
        <AccountType/>
      </UserInfo>
      <UserInfo>
        <DisplayName>DAGISTAN Ekin, ELS/HD</DisplayName>
        <AccountId>5169</AccountId>
        <AccountType/>
      </UserInfo>
      <UserInfo>
        <DisplayName>BEKTAS Aksel, ELS/HD</DisplayName>
        <AccountId>5380</AccountId>
        <AccountType/>
      </UserInfo>
      <UserInfo>
        <DisplayName>RAMALHO José, ELS/HD</DisplayName>
        <AccountId>5776</AccountId>
        <AccountType/>
      </UserInfo>
      <UserInfo>
        <DisplayName>MILSTEIN Ricarda, ELS/HD</DisplayName>
        <AccountId>5393</AccountId>
        <AccountType/>
      </UserInfo>
      <UserInfo>
        <DisplayName>KIM Soohyun, ELS/HD</DisplayName>
        <AccountId>4652</AccountId>
        <AccountType/>
      </UserInfo>
    </OECDProjectMembers>
    <OECDMainProject xmlns="22a5b7d0-1699-458f-b8e2-4d8247229549">25</OECDMainProject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2.4 Health System Performance</TermName>
          <TermId xmlns="http://schemas.microsoft.com/office/infopath/2007/PartnerControls">fbed3121-b10e-4aa7-968a-6e7adc9ff3fc</TermId>
        </TermInfo>
      </Terms>
    </eSharePWBTaxHTField0>
    <OECDlanguage xmlns="ca82dde9-3436-4d3d-bddd-d31447390034">English</OECDlanguage>
    <OECDAllRelatedUsers xmlns="c5805097-db0a-42f9-a837-be9035f1f571">
      <UserInfo>
        <DisplayName/>
        <AccountId xsi:nil="true"/>
        <AccountType/>
      </UserInfo>
    </OECDAllRelatedUsers>
    <IconOverlay xmlns="http://schemas.microsoft.com/sharepoint/v4" xsi:nil="true"/>
    <OECDCommunityDocumentID xmlns="22a5b7d0-1699-458f-b8e2-4d8247229549" xsi:nil="true"/>
    <OECDProjectManager xmlns="22a5b7d0-1699-458f-b8e2-4d8247229549">
      <UserInfo>
        <DisplayName/>
        <AccountId>190</AccountId>
        <AccountType/>
      </UserInfo>
    </OECDProjectManager>
    <OECDTagsCache xmlns="22a5b7d0-1699-458f-b8e2-4d8247229549" xsi:nil="true"/>
    <b8c3c820c0584e889da065b0a99e2c1a xmlns="22a5b7d0-1699-458f-b8e2-4d8247229549" xsi:nil="true"/>
    <OECDMeetingDate xmlns="54c4cd27-f286-408f-9ce0-33c1e0f3ab39" xsi:nil="true"/>
    <OECDSharingStatus xmlns="22a5b7d0-1699-458f-b8e2-4d8247229549" xsi:nil="true"/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Committee</TermName>
          <TermId xmlns="http://schemas.microsoft.com/office/infopath/2007/PartnerControls">2c0321da-353b-4c28-8e89-93836ce9b975</TermId>
        </TermInfo>
      </Terms>
    </eShareCommitteeTaxHTField0>
    <OECDCommunityDocumentURL xmlns="22a5b7d0-1699-458f-b8e2-4d8247229549" xsi:nil="true"/>
    <OECDKimProvenance xmlns="54c4cd27-f286-408f-9ce0-33c1e0f3ab39" xsi:nil="true"/>
    <OECDPinnedBy xmlns="22a5b7d0-1699-458f-b8e2-4d8247229549">
      <UserInfo>
        <DisplayName/>
        <AccountId xsi:nil="true"/>
        <AccountType/>
      </UserInfo>
    </OECDPinnedBy>
    <cc3d610261fc4fa09f62df6074327105 xmlns="c5805097-db0a-42f9-a837-be9035f1f571">
      <Terms xmlns="http://schemas.microsoft.com/office/infopath/2007/PartnerControls"/>
    </cc3d610261fc4fa09f62df6074327105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Indicators</TermName>
          <TermId xmlns="http://schemas.microsoft.com/office/infopath/2007/PartnerControls">9a918089-1b0e-44eb-96e5-756dc818f17e</TermId>
        </TermInfo>
        <TermInfo xmlns="http://schemas.microsoft.com/office/infopath/2007/PartnerControls">
          <TermName xmlns="http://schemas.microsoft.com/office/infopath/2007/PartnerControls">Health care quality</TermName>
          <TermId xmlns="http://schemas.microsoft.com/office/infopath/2007/PartnerControls">f5e8eedf-ed31-4763-b193-e1c56b5d5782</TermId>
        </TermInfo>
        <TermInfo xmlns="http://schemas.microsoft.com/office/infopath/2007/PartnerControls">
          <TermName xmlns="http://schemas.microsoft.com/office/infopath/2007/PartnerControls">Health</TermName>
          <TermId xmlns="http://schemas.microsoft.com/office/infopath/2007/PartnerControls">65dc2cd1-a1c3-4b24-a1e5-75b3cdf95ba5</TermId>
        </TermInfo>
      </Terms>
    </eShareTopicTaxHTField0>
    <k87588ac03a94edb9fcc4f2494cfdd51 xmlns="22a5b7d0-1699-458f-b8e2-4d8247229549">
      <Terms xmlns="http://schemas.microsoft.com/office/infopath/2007/PartnerControls"/>
    </k87588ac03a94edb9fcc4f2494cfdd51>
    <OECDProjectLookup xmlns="22a5b7d0-1699-458f-b8e2-4d8247229549">59</OECDProjectLookup>
    <eShareKeywordsTaxHTField0 xmlns="c9f238dd-bb73-4aef-a7a5-d644ad823e52">
      <Terms xmlns="http://schemas.microsoft.com/office/infopath/2007/PartnerControls"/>
    </eShareKeywordsTaxHTField0>
    <OECDExpirationDate xmlns="c5805097-db0a-42f9-a837-be9035f1f571" xsi:nil="true"/>
    <TaxCatchAll xmlns="ca82dde9-3436-4d3d-bddd-d31447390034">
      <Value>734</Value>
      <Value>28</Value>
      <Value>210</Value>
      <Value>869</Value>
      <Value>868</Value>
    </TaxCatchAll>
  </documentManagement>
</p:properties>
</file>

<file path=customXml/item3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4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5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Props1.xml><?xml version="1.0" encoding="utf-8"?>
<ds:datastoreItem xmlns:ds="http://schemas.openxmlformats.org/officeDocument/2006/customXml" ds:itemID="{B8980094-25E8-4C61-995A-BA40ADE8C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5805097-db0a-42f9-a837-be9035f1f571"/>
    <ds:schemaRef ds:uri="22a5b7d0-1699-458f-b8e2-4d8247229549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73A14D-9E84-4055-93DA-92BA32690476}">
  <ds:schemaRefs>
    <ds:schemaRef ds:uri="54c4cd27-f286-408f-9ce0-33c1e0f3ab39"/>
    <ds:schemaRef ds:uri="c5805097-db0a-42f9-a837-be9035f1f571"/>
    <ds:schemaRef ds:uri="22a5b7d0-1699-458f-b8e2-4d8247229549"/>
    <ds:schemaRef ds:uri="http://schemas.microsoft.com/office/infopath/2007/PartnerControls"/>
    <ds:schemaRef ds:uri="c9f238dd-bb73-4aef-a7a5-d644ad823e52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a82dde9-3436-4d3d-bddd-d3144739003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4F70F7-A32B-4ADB-BBBB-6B0A7D32A46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2AE9EA-8E26-468B-BC4D-C8EA0A64D296}">
  <ds:schemaRefs>
    <ds:schemaRef ds:uri="http://www.oecd.org/eshare/projectsentre/CtFieldPriority/"/>
    <ds:schemaRef ds:uri="http://schemas.microsoft.com/2003/10/Serialization/Arrays"/>
  </ds:schemaRefs>
</ds:datastoreItem>
</file>

<file path=customXml/itemProps5.xml><?xml version="1.0" encoding="utf-8"?>
<ds:datastoreItem xmlns:ds="http://schemas.openxmlformats.org/officeDocument/2006/customXml" ds:itemID="{430F579D-5899-4AF3-9853-948B395CA50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EXD</Template>
  <TotalTime>159</TotalTime>
  <Words>1931</Words>
  <Application>Microsoft Office PowerPoint</Application>
  <PresentationFormat>Widescreen</PresentationFormat>
  <Paragraphs>213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 </vt:lpstr>
      <vt:lpstr>Arial Narrow</vt:lpstr>
      <vt:lpstr>Bahnschrift SemiBold SemiConden</vt:lpstr>
      <vt:lpstr>Calibri</vt:lpstr>
      <vt:lpstr>Calibri Light</vt:lpstr>
      <vt:lpstr>Helvetica Neue</vt:lpstr>
      <vt:lpstr>Roboto</vt:lpstr>
      <vt:lpstr>Roboto Condensed</vt:lpstr>
      <vt:lpstr>Wingdings</vt:lpstr>
      <vt:lpstr>EXD</vt:lpstr>
      <vt:lpstr>PowerPoint Presentation</vt:lpstr>
      <vt:lpstr>PowerPoint Presentation</vt:lpstr>
      <vt:lpstr>If you worked in a workplace—you know that workplace culture is important…</vt:lpstr>
      <vt:lpstr>But, however, safety culture in certain sectors can have life and death consequences.</vt:lpstr>
      <vt:lpstr>Patient Safety Culture: What is it?</vt:lpstr>
      <vt:lpstr>Common Dimensions of Patient Safety Culture</vt:lpstr>
      <vt:lpstr>Tools used by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BIENASSIS Katherine, ELS/HD</dc:creator>
  <cp:lastModifiedBy>DE BIENASSIS Katherine, ELS/HD</cp:lastModifiedBy>
  <cp:revision>1</cp:revision>
  <dcterms:created xsi:type="dcterms:W3CDTF">2024-05-21T14:50:30Z</dcterms:created>
  <dcterms:modified xsi:type="dcterms:W3CDTF">2024-05-22T08:04:43Z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0x0101008B4DD370EC31429186F3AD49F0D3098F00D44DBCB9EB4F45278CB5C9765BE5299500A4858B360C6A491AA753F8BCA47AA9100033AB0B45A31F2B489F9B80276A6B0922</vt:lpwstr>
  </property>
  <property fmtid="{D5CDD505-2E9C-101B-9397-08002B2CF9AE}" pid="3" name="OECDTopic">
    <vt:lpwstr>868;#Indicators|9a918089-1b0e-44eb-96e5-756dc818f17e;#869;#Health care quality|f5e8eedf-ed31-4763-b193-e1c56b5d5782;#210;#Health|65dc2cd1-a1c3-4b24-a1e5-75b3cdf95ba5</vt:lpwstr>
  </property>
  <property fmtid="{D5CDD505-2E9C-101B-9397-08002B2CF9AE}" pid="4" name="OECDCommittee">
    <vt:lpwstr>28;#Health Committee|2c0321da-353b-4c28-8e89-93836ce9b975</vt:lpwstr>
  </property>
  <property fmtid="{D5CDD505-2E9C-101B-9397-08002B2CF9AE}" pid="5" name="OECDPWB">
    <vt:lpwstr>734;#2.4 Health System Performance|fbed3121-b10e-4aa7-968a-6e7adc9ff3fc</vt:lpwstr>
  </property>
  <property fmtid="{D5CDD505-2E9C-101B-9397-08002B2CF9AE}" pid="6" name="OECDKeywords">
    <vt:lpwstr/>
  </property>
  <property fmtid="{D5CDD505-2E9C-101B-9397-08002B2CF9AE}" pid="7" name="OECDHorizontalProjects">
    <vt:lpwstr/>
  </property>
  <property fmtid="{D5CDD505-2E9C-101B-9397-08002B2CF9AE}" pid="8" name="OECDProjectOwnerStructure">
    <vt:lpwstr/>
  </property>
  <property fmtid="{D5CDD505-2E9C-101B-9397-08002B2CF9AE}" pid="9" name="OECDCountry">
    <vt:lpwstr/>
  </property>
</Properties>
</file>