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9" r:id="rId2"/>
    <p:sldMasterId id="2147483707" r:id="rId3"/>
  </p:sldMasterIdLst>
  <p:notesMasterIdLst>
    <p:notesMasterId r:id="rId42"/>
  </p:notesMasterIdLst>
  <p:sldIdLst>
    <p:sldId id="278" r:id="rId4"/>
    <p:sldId id="431" r:id="rId5"/>
    <p:sldId id="462" r:id="rId6"/>
    <p:sldId id="257" r:id="rId7"/>
    <p:sldId id="463" r:id="rId8"/>
    <p:sldId id="470" r:id="rId9"/>
    <p:sldId id="381" r:id="rId10"/>
    <p:sldId id="460" r:id="rId11"/>
    <p:sldId id="464" r:id="rId12"/>
    <p:sldId id="465" r:id="rId13"/>
    <p:sldId id="454" r:id="rId14"/>
    <p:sldId id="436" r:id="rId15"/>
    <p:sldId id="469" r:id="rId16"/>
    <p:sldId id="12370" r:id="rId17"/>
    <p:sldId id="12367" r:id="rId18"/>
    <p:sldId id="12368" r:id="rId19"/>
    <p:sldId id="12369" r:id="rId20"/>
    <p:sldId id="12376" r:id="rId21"/>
    <p:sldId id="12375" r:id="rId22"/>
    <p:sldId id="466" r:id="rId23"/>
    <p:sldId id="471" r:id="rId24"/>
    <p:sldId id="475" r:id="rId25"/>
    <p:sldId id="468" r:id="rId26"/>
    <p:sldId id="476" r:id="rId27"/>
    <p:sldId id="473" r:id="rId28"/>
    <p:sldId id="343" r:id="rId29"/>
    <p:sldId id="342" r:id="rId30"/>
    <p:sldId id="300" r:id="rId31"/>
    <p:sldId id="474" r:id="rId32"/>
    <p:sldId id="477" r:id="rId33"/>
    <p:sldId id="375" r:id="rId34"/>
    <p:sldId id="380" r:id="rId35"/>
    <p:sldId id="478" r:id="rId36"/>
    <p:sldId id="567" r:id="rId37"/>
    <p:sldId id="472" r:id="rId38"/>
    <p:sldId id="467" r:id="rId39"/>
    <p:sldId id="479" r:id="rId40"/>
    <p:sldId id="12377" r:id="rId41"/>
  </p:sldIdLst>
  <p:sldSz cx="12192000" cy="6858000"/>
  <p:notesSz cx="6735763" cy="98663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586" userDrawn="1">
          <p15:clr>
            <a:srgbClr val="A4A3A4"/>
          </p15:clr>
        </p15:guide>
        <p15:guide id="3" pos="5065" userDrawn="1">
          <p15:clr>
            <a:srgbClr val="A4A3A4"/>
          </p15:clr>
        </p15:guide>
        <p15:guide id="4" pos="4520" userDrawn="1">
          <p15:clr>
            <a:srgbClr val="A4A3A4"/>
          </p15:clr>
        </p15:guide>
        <p15:guide id="5" pos="399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19A7E8-661D-B67B-FC05-1DFCE76D8E31}" name="Siri Wiig" initials="SW" userId="S::2900930@uis.no::ec290c7c-2e09-4844-bea3-caca3779971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E50"/>
    <a:srgbClr val="EBE4D9"/>
    <a:srgbClr val="050F41"/>
    <a:srgbClr val="F7931D"/>
    <a:srgbClr val="9BBFE5"/>
    <a:srgbClr val="656794"/>
    <a:srgbClr val="154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Lys stil 3 – uthevi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82" autoAdjust="0"/>
    <p:restoredTop sz="78167" autoAdjust="0"/>
  </p:normalViewPr>
  <p:slideViewPr>
    <p:cSldViewPr snapToGrid="0" snapToObjects="1" showGuides="1">
      <p:cViewPr varScale="1">
        <p:scale>
          <a:sx n="60" d="100"/>
          <a:sy n="60" d="100"/>
        </p:scale>
        <p:origin x="652" y="56"/>
      </p:cViewPr>
      <p:guideLst>
        <p:guide orient="horz" pos="2160"/>
        <p:guide pos="5586"/>
        <p:guide pos="5065"/>
        <p:guide pos="4520"/>
        <p:guide pos="39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AB2103-89DB-4BCE-9271-1F32C4BEA5FD}" type="doc">
      <dgm:prSet loTypeId="urn:microsoft.com/office/officeart/2005/8/layout/default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nb-NO"/>
        </a:p>
      </dgm:t>
    </dgm:pt>
    <dgm:pt modelId="{D85F950F-4476-4DEE-BC84-D7B506C45116}">
      <dgm:prSet phldrT="[Tekst]"/>
      <dgm:spPr/>
      <dgm:t>
        <a:bodyPr/>
        <a:lstStyle/>
        <a:p>
          <a:r>
            <a:rPr lang="nb-NO" dirty="0" err="1"/>
            <a:t>Complexity</a:t>
          </a:r>
          <a:r>
            <a:rPr lang="nb-NO" dirty="0"/>
            <a:t> and </a:t>
          </a:r>
          <a:r>
            <a:rPr lang="nb-NO" dirty="0" err="1"/>
            <a:t>spesialization</a:t>
          </a:r>
          <a:r>
            <a:rPr lang="nb-NO" dirty="0"/>
            <a:t> </a:t>
          </a:r>
        </a:p>
      </dgm:t>
    </dgm:pt>
    <dgm:pt modelId="{4ED64851-97FF-4286-B5F2-78883364743D}" type="parTrans" cxnId="{E1D5F903-AAE6-4DCE-B2C1-B89A01173EC3}">
      <dgm:prSet/>
      <dgm:spPr/>
      <dgm:t>
        <a:bodyPr/>
        <a:lstStyle/>
        <a:p>
          <a:endParaRPr lang="nb-NO"/>
        </a:p>
      </dgm:t>
    </dgm:pt>
    <dgm:pt modelId="{CB1CE19D-1954-4886-B2C7-E3BAC22BEC4E}" type="sibTrans" cxnId="{E1D5F903-AAE6-4DCE-B2C1-B89A01173EC3}">
      <dgm:prSet/>
      <dgm:spPr/>
      <dgm:t>
        <a:bodyPr/>
        <a:lstStyle/>
        <a:p>
          <a:endParaRPr lang="nb-NO"/>
        </a:p>
      </dgm:t>
    </dgm:pt>
    <dgm:pt modelId="{1742998D-5552-458E-B8BD-4B0E76BA4521}">
      <dgm:prSet phldrT="[Tekst]"/>
      <dgm:spPr/>
      <dgm:t>
        <a:bodyPr/>
        <a:lstStyle/>
        <a:p>
          <a:r>
            <a:rPr lang="nb-NO" dirty="0" err="1"/>
            <a:t>Contextual</a:t>
          </a:r>
          <a:r>
            <a:rPr lang="nb-NO" dirty="0"/>
            <a:t> </a:t>
          </a:r>
          <a:r>
            <a:rPr lang="nb-NO" dirty="0" err="1"/>
            <a:t>knowledge</a:t>
          </a:r>
          <a:endParaRPr lang="nb-NO" dirty="0"/>
        </a:p>
      </dgm:t>
    </dgm:pt>
    <dgm:pt modelId="{EB984BA6-6E7D-42DB-9DF0-B099BB9D6801}" type="parTrans" cxnId="{C86FFA94-C306-4DE3-8DF7-766F6FB9ADCD}">
      <dgm:prSet/>
      <dgm:spPr/>
      <dgm:t>
        <a:bodyPr/>
        <a:lstStyle/>
        <a:p>
          <a:endParaRPr lang="nb-NO"/>
        </a:p>
      </dgm:t>
    </dgm:pt>
    <dgm:pt modelId="{7DE37F15-690F-4CF9-9EB7-CC19CD0D6386}" type="sibTrans" cxnId="{C86FFA94-C306-4DE3-8DF7-766F6FB9ADCD}">
      <dgm:prSet/>
      <dgm:spPr/>
      <dgm:t>
        <a:bodyPr/>
        <a:lstStyle/>
        <a:p>
          <a:endParaRPr lang="nb-NO"/>
        </a:p>
      </dgm:t>
    </dgm:pt>
    <dgm:pt modelId="{ECE72708-0896-4542-B84C-A8D675123C30}">
      <dgm:prSet phldrT="[Tekst]"/>
      <dgm:spPr/>
      <dgm:t>
        <a:bodyPr/>
        <a:lstStyle/>
        <a:p>
          <a:r>
            <a:rPr lang="nb-NO" dirty="0" err="1"/>
            <a:t>Competent</a:t>
          </a:r>
          <a:r>
            <a:rPr lang="nb-NO" dirty="0"/>
            <a:t> and </a:t>
          </a:r>
          <a:r>
            <a:rPr lang="nb-NO" dirty="0" err="1"/>
            <a:t>involved</a:t>
          </a:r>
          <a:r>
            <a:rPr lang="nb-NO" dirty="0"/>
            <a:t> </a:t>
          </a:r>
          <a:r>
            <a:rPr lang="nb-NO" dirty="0" err="1"/>
            <a:t>patients</a:t>
          </a:r>
          <a:endParaRPr lang="nb-NO" dirty="0"/>
        </a:p>
      </dgm:t>
    </dgm:pt>
    <dgm:pt modelId="{B79FF319-E7CF-496B-960D-0DA271D0C1FA}" type="parTrans" cxnId="{ABC23289-6000-40F8-A415-F029934F8E03}">
      <dgm:prSet/>
      <dgm:spPr/>
      <dgm:t>
        <a:bodyPr/>
        <a:lstStyle/>
        <a:p>
          <a:endParaRPr lang="nb-NO"/>
        </a:p>
      </dgm:t>
    </dgm:pt>
    <dgm:pt modelId="{A41ED142-8315-4CEE-B102-1E8BC961F778}" type="sibTrans" cxnId="{ABC23289-6000-40F8-A415-F029934F8E03}">
      <dgm:prSet/>
      <dgm:spPr/>
      <dgm:t>
        <a:bodyPr/>
        <a:lstStyle/>
        <a:p>
          <a:endParaRPr lang="nb-NO"/>
        </a:p>
      </dgm:t>
    </dgm:pt>
    <dgm:pt modelId="{158D924C-FB61-4FC4-8CC3-BE671BFB30DF}">
      <dgm:prSet phldrT="[Tekst]"/>
      <dgm:spPr/>
      <dgm:t>
        <a:bodyPr/>
        <a:lstStyle/>
        <a:p>
          <a:r>
            <a:rPr lang="nb-NO" dirty="0"/>
            <a:t>New risks</a:t>
          </a:r>
        </a:p>
      </dgm:t>
    </dgm:pt>
    <dgm:pt modelId="{12956037-72A6-425F-AE4D-C486B5FD8A38}" type="parTrans" cxnId="{64CDA85E-9A0D-4744-A8D1-2BCE836B12E3}">
      <dgm:prSet/>
      <dgm:spPr/>
      <dgm:t>
        <a:bodyPr/>
        <a:lstStyle/>
        <a:p>
          <a:endParaRPr lang="nb-NO"/>
        </a:p>
      </dgm:t>
    </dgm:pt>
    <dgm:pt modelId="{5C84DF3A-1039-473D-89C9-66DC25E4328C}" type="sibTrans" cxnId="{64CDA85E-9A0D-4744-A8D1-2BCE836B12E3}">
      <dgm:prSet/>
      <dgm:spPr/>
      <dgm:t>
        <a:bodyPr/>
        <a:lstStyle/>
        <a:p>
          <a:endParaRPr lang="nb-NO"/>
        </a:p>
      </dgm:t>
    </dgm:pt>
    <dgm:pt modelId="{252597E6-D138-4B05-84A2-85B9352084C6}">
      <dgm:prSet phldrT="[Tekst]"/>
      <dgm:spPr/>
      <dgm:t>
        <a:bodyPr/>
        <a:lstStyle/>
        <a:p>
          <a:r>
            <a:rPr lang="nb-NO" dirty="0"/>
            <a:t>Labour </a:t>
          </a:r>
          <a:r>
            <a:rPr lang="nb-NO" dirty="0" err="1"/>
            <a:t>shortages</a:t>
          </a:r>
          <a:endParaRPr lang="nb-NO" dirty="0"/>
        </a:p>
      </dgm:t>
    </dgm:pt>
    <dgm:pt modelId="{C3D0AA29-A33E-41F3-86D1-CAB2FAAD5BF8}" type="parTrans" cxnId="{128B450A-80D7-4A20-B0B9-8B8E18A466A8}">
      <dgm:prSet/>
      <dgm:spPr/>
      <dgm:t>
        <a:bodyPr/>
        <a:lstStyle/>
        <a:p>
          <a:endParaRPr lang="nb-NO"/>
        </a:p>
      </dgm:t>
    </dgm:pt>
    <dgm:pt modelId="{2DFFA78C-4862-4B4A-8380-34FFD3A44F8B}" type="sibTrans" cxnId="{128B450A-80D7-4A20-B0B9-8B8E18A466A8}">
      <dgm:prSet/>
      <dgm:spPr/>
      <dgm:t>
        <a:bodyPr/>
        <a:lstStyle/>
        <a:p>
          <a:endParaRPr lang="nb-NO"/>
        </a:p>
      </dgm:t>
    </dgm:pt>
    <dgm:pt modelId="{B57380BC-182B-47A1-85C9-E643130B6810}">
      <dgm:prSet/>
      <dgm:spPr/>
      <dgm:t>
        <a:bodyPr/>
        <a:lstStyle/>
        <a:p>
          <a:r>
            <a:rPr lang="nb-NO" dirty="0" err="1"/>
            <a:t>Relations</a:t>
          </a:r>
          <a:r>
            <a:rPr lang="nb-NO" dirty="0"/>
            <a:t>, </a:t>
          </a:r>
          <a:r>
            <a:rPr lang="nb-NO" dirty="0" err="1"/>
            <a:t>leadership</a:t>
          </a:r>
          <a:r>
            <a:rPr lang="nb-NO" dirty="0"/>
            <a:t> and teams</a:t>
          </a:r>
        </a:p>
      </dgm:t>
    </dgm:pt>
    <dgm:pt modelId="{D263C432-3A78-4673-B1F4-7C56F087512A}" type="parTrans" cxnId="{499323B1-8B18-4782-AB6F-78490170AF25}">
      <dgm:prSet/>
      <dgm:spPr/>
      <dgm:t>
        <a:bodyPr/>
        <a:lstStyle/>
        <a:p>
          <a:endParaRPr lang="nb-NO"/>
        </a:p>
      </dgm:t>
    </dgm:pt>
    <dgm:pt modelId="{DCFAE1FA-337E-4B8C-ABA3-1CD351F412FE}" type="sibTrans" cxnId="{499323B1-8B18-4782-AB6F-78490170AF25}">
      <dgm:prSet/>
      <dgm:spPr/>
      <dgm:t>
        <a:bodyPr/>
        <a:lstStyle/>
        <a:p>
          <a:endParaRPr lang="nb-NO"/>
        </a:p>
      </dgm:t>
    </dgm:pt>
    <dgm:pt modelId="{F417DC54-1D10-4BDD-8D5E-07DD46CA8CBA}">
      <dgm:prSet/>
      <dgm:spPr/>
      <dgm:t>
        <a:bodyPr/>
        <a:lstStyle/>
        <a:p>
          <a:r>
            <a:rPr lang="nb-NO" dirty="0" err="1"/>
            <a:t>Legislation</a:t>
          </a:r>
          <a:r>
            <a:rPr lang="nb-NO" dirty="0"/>
            <a:t> </a:t>
          </a:r>
          <a:r>
            <a:rPr lang="nb-NO" dirty="0" err="1"/>
            <a:t>lagging</a:t>
          </a:r>
          <a:r>
            <a:rPr lang="nb-NO" dirty="0"/>
            <a:t> </a:t>
          </a:r>
          <a:r>
            <a:rPr lang="nb-NO" dirty="0" err="1"/>
            <a:t>behind</a:t>
          </a:r>
          <a:endParaRPr lang="nb-NO" dirty="0"/>
        </a:p>
      </dgm:t>
    </dgm:pt>
    <dgm:pt modelId="{DCE85958-D0E9-44AC-9118-DDA6FCB33F57}" type="parTrans" cxnId="{1A989159-85D8-4347-8F45-8D356B312ADF}">
      <dgm:prSet/>
      <dgm:spPr/>
      <dgm:t>
        <a:bodyPr/>
        <a:lstStyle/>
        <a:p>
          <a:endParaRPr lang="nb-NO"/>
        </a:p>
      </dgm:t>
    </dgm:pt>
    <dgm:pt modelId="{D25D2975-BF4C-407A-ACB9-5097C4DC0DDF}" type="sibTrans" cxnId="{1A989159-85D8-4347-8F45-8D356B312ADF}">
      <dgm:prSet/>
      <dgm:spPr/>
      <dgm:t>
        <a:bodyPr/>
        <a:lstStyle/>
        <a:p>
          <a:endParaRPr lang="nb-NO"/>
        </a:p>
      </dgm:t>
    </dgm:pt>
    <dgm:pt modelId="{A21B0990-EAC3-42AE-9ED6-0798031AC351}">
      <dgm:prSet/>
      <dgm:spPr/>
      <dgm:t>
        <a:bodyPr/>
        <a:lstStyle/>
        <a:p>
          <a:r>
            <a:rPr lang="nb-NO" dirty="0"/>
            <a:t>Cultural </a:t>
          </a:r>
          <a:r>
            <a:rPr lang="nb-NO" dirty="0" err="1"/>
            <a:t>diversity</a:t>
          </a:r>
          <a:endParaRPr lang="nb-NO" dirty="0"/>
        </a:p>
      </dgm:t>
    </dgm:pt>
    <dgm:pt modelId="{8635953D-C785-4E61-AA02-27809720E53D}" type="parTrans" cxnId="{7E8AFA39-94D5-46A7-8A6C-88C7B82383DF}">
      <dgm:prSet/>
      <dgm:spPr/>
      <dgm:t>
        <a:bodyPr/>
        <a:lstStyle/>
        <a:p>
          <a:endParaRPr lang="nb-NO"/>
        </a:p>
      </dgm:t>
    </dgm:pt>
    <dgm:pt modelId="{C23BA997-1A6B-44DE-A5DA-CA3BF4CA5E3F}" type="sibTrans" cxnId="{7E8AFA39-94D5-46A7-8A6C-88C7B82383DF}">
      <dgm:prSet/>
      <dgm:spPr/>
      <dgm:t>
        <a:bodyPr/>
        <a:lstStyle/>
        <a:p>
          <a:endParaRPr lang="nb-NO"/>
        </a:p>
      </dgm:t>
    </dgm:pt>
    <dgm:pt modelId="{E0CFABB1-411A-4028-8151-8986BD23A36E}">
      <dgm:prSet/>
      <dgm:spPr/>
      <dgm:t>
        <a:bodyPr/>
        <a:lstStyle/>
        <a:p>
          <a:r>
            <a:rPr lang="nb-NO" dirty="0"/>
            <a:t>Data drive</a:t>
          </a:r>
        </a:p>
      </dgm:t>
    </dgm:pt>
    <dgm:pt modelId="{AA49AE80-E12C-4681-B1F1-9034E2FFEB19}" type="parTrans" cxnId="{FFBE6DD8-42AE-4F03-A810-B7161E1C2328}">
      <dgm:prSet/>
      <dgm:spPr/>
      <dgm:t>
        <a:bodyPr/>
        <a:lstStyle/>
        <a:p>
          <a:endParaRPr lang="nb-NO"/>
        </a:p>
      </dgm:t>
    </dgm:pt>
    <dgm:pt modelId="{46470708-AC7A-498E-A54D-69D07236D095}" type="sibTrans" cxnId="{FFBE6DD8-42AE-4F03-A810-B7161E1C2328}">
      <dgm:prSet/>
      <dgm:spPr/>
      <dgm:t>
        <a:bodyPr/>
        <a:lstStyle/>
        <a:p>
          <a:endParaRPr lang="nb-NO"/>
        </a:p>
      </dgm:t>
    </dgm:pt>
    <dgm:pt modelId="{F77A8707-0D72-4F93-A606-8C25FDC89491}">
      <dgm:prSet/>
      <dgm:spPr/>
      <dgm:t>
        <a:bodyPr/>
        <a:lstStyle/>
        <a:p>
          <a:r>
            <a:rPr lang="nb-NO" dirty="0"/>
            <a:t>Stakeholder </a:t>
          </a:r>
          <a:r>
            <a:rPr lang="nb-NO" dirty="0" err="1"/>
            <a:t>engagement</a:t>
          </a:r>
          <a:endParaRPr lang="nb-NO" dirty="0"/>
        </a:p>
      </dgm:t>
    </dgm:pt>
    <dgm:pt modelId="{E2AF98F1-3E6D-42F7-98A2-3512595C4CA9}" type="parTrans" cxnId="{075BDE17-E947-42A6-849D-8D786F225F5C}">
      <dgm:prSet/>
      <dgm:spPr/>
      <dgm:t>
        <a:bodyPr/>
        <a:lstStyle/>
        <a:p>
          <a:endParaRPr lang="nb-NO"/>
        </a:p>
      </dgm:t>
    </dgm:pt>
    <dgm:pt modelId="{1B09B4DB-EE2F-4921-8B68-E957AF7A7354}" type="sibTrans" cxnId="{075BDE17-E947-42A6-849D-8D786F225F5C}">
      <dgm:prSet/>
      <dgm:spPr/>
      <dgm:t>
        <a:bodyPr/>
        <a:lstStyle/>
        <a:p>
          <a:endParaRPr lang="nb-NO"/>
        </a:p>
      </dgm:t>
    </dgm:pt>
    <dgm:pt modelId="{BEA7D68F-09CB-470F-997D-616CB56A8492}" type="pres">
      <dgm:prSet presAssocID="{CCAB2103-89DB-4BCE-9271-1F32C4BEA5FD}" presName="diagram" presStyleCnt="0">
        <dgm:presLayoutVars>
          <dgm:dir/>
          <dgm:resizeHandles val="exact"/>
        </dgm:presLayoutVars>
      </dgm:prSet>
      <dgm:spPr/>
    </dgm:pt>
    <dgm:pt modelId="{F024E344-FC2A-4AA1-8865-A5CB1B237C02}" type="pres">
      <dgm:prSet presAssocID="{D85F950F-4476-4DEE-BC84-D7B506C45116}" presName="node" presStyleLbl="node1" presStyleIdx="0" presStyleCnt="10">
        <dgm:presLayoutVars>
          <dgm:bulletEnabled val="1"/>
        </dgm:presLayoutVars>
      </dgm:prSet>
      <dgm:spPr/>
    </dgm:pt>
    <dgm:pt modelId="{6AA305FD-C74C-4780-8DB8-6618E15BD859}" type="pres">
      <dgm:prSet presAssocID="{CB1CE19D-1954-4886-B2C7-E3BAC22BEC4E}" presName="sibTrans" presStyleCnt="0"/>
      <dgm:spPr/>
    </dgm:pt>
    <dgm:pt modelId="{70447031-C391-44BC-8C11-68165765D088}" type="pres">
      <dgm:prSet presAssocID="{1742998D-5552-458E-B8BD-4B0E76BA4521}" presName="node" presStyleLbl="node1" presStyleIdx="1" presStyleCnt="10">
        <dgm:presLayoutVars>
          <dgm:bulletEnabled val="1"/>
        </dgm:presLayoutVars>
      </dgm:prSet>
      <dgm:spPr/>
    </dgm:pt>
    <dgm:pt modelId="{34DD43DE-01A4-4DAA-A5EA-9DB49FA0EA4E}" type="pres">
      <dgm:prSet presAssocID="{7DE37F15-690F-4CF9-9EB7-CC19CD0D6386}" presName="sibTrans" presStyleCnt="0"/>
      <dgm:spPr/>
    </dgm:pt>
    <dgm:pt modelId="{41204A05-499F-40C8-BD7E-0FD83796E789}" type="pres">
      <dgm:prSet presAssocID="{ECE72708-0896-4542-B84C-A8D675123C30}" presName="node" presStyleLbl="node1" presStyleIdx="2" presStyleCnt="10">
        <dgm:presLayoutVars>
          <dgm:bulletEnabled val="1"/>
        </dgm:presLayoutVars>
      </dgm:prSet>
      <dgm:spPr/>
    </dgm:pt>
    <dgm:pt modelId="{4FE92D85-8104-46CC-BA47-4FEDCE02CC97}" type="pres">
      <dgm:prSet presAssocID="{A41ED142-8315-4CEE-B102-1E8BC961F778}" presName="sibTrans" presStyleCnt="0"/>
      <dgm:spPr/>
    </dgm:pt>
    <dgm:pt modelId="{FA5CB43B-D111-42D9-AFD4-FA18B3A6B275}" type="pres">
      <dgm:prSet presAssocID="{158D924C-FB61-4FC4-8CC3-BE671BFB30DF}" presName="node" presStyleLbl="node1" presStyleIdx="3" presStyleCnt="10">
        <dgm:presLayoutVars>
          <dgm:bulletEnabled val="1"/>
        </dgm:presLayoutVars>
      </dgm:prSet>
      <dgm:spPr/>
    </dgm:pt>
    <dgm:pt modelId="{360E4C2E-F16F-45DA-B8C0-F6E3A3BCC118}" type="pres">
      <dgm:prSet presAssocID="{5C84DF3A-1039-473D-89C9-66DC25E4328C}" presName="sibTrans" presStyleCnt="0"/>
      <dgm:spPr/>
    </dgm:pt>
    <dgm:pt modelId="{167A3920-C547-427B-9B01-42E46B69020B}" type="pres">
      <dgm:prSet presAssocID="{B57380BC-182B-47A1-85C9-E643130B6810}" presName="node" presStyleLbl="node1" presStyleIdx="4" presStyleCnt="10">
        <dgm:presLayoutVars>
          <dgm:bulletEnabled val="1"/>
        </dgm:presLayoutVars>
      </dgm:prSet>
      <dgm:spPr/>
    </dgm:pt>
    <dgm:pt modelId="{0B81AE1A-A137-4AF7-B5E3-841571668EBA}" type="pres">
      <dgm:prSet presAssocID="{DCFAE1FA-337E-4B8C-ABA3-1CD351F412FE}" presName="sibTrans" presStyleCnt="0"/>
      <dgm:spPr/>
    </dgm:pt>
    <dgm:pt modelId="{8EDD9714-EB8C-4E07-877D-CCCAF1A36F5E}" type="pres">
      <dgm:prSet presAssocID="{F417DC54-1D10-4BDD-8D5E-07DD46CA8CBA}" presName="node" presStyleLbl="node1" presStyleIdx="5" presStyleCnt="10">
        <dgm:presLayoutVars>
          <dgm:bulletEnabled val="1"/>
        </dgm:presLayoutVars>
      </dgm:prSet>
      <dgm:spPr/>
    </dgm:pt>
    <dgm:pt modelId="{16ECD352-A458-414F-AAEF-5BE0EBB751D0}" type="pres">
      <dgm:prSet presAssocID="{D25D2975-BF4C-407A-ACB9-5097C4DC0DDF}" presName="sibTrans" presStyleCnt="0"/>
      <dgm:spPr/>
    </dgm:pt>
    <dgm:pt modelId="{17B52DD3-59A1-4E99-AB79-001D1A02DFAB}" type="pres">
      <dgm:prSet presAssocID="{252597E6-D138-4B05-84A2-85B9352084C6}" presName="node" presStyleLbl="node1" presStyleIdx="6" presStyleCnt="10">
        <dgm:presLayoutVars>
          <dgm:bulletEnabled val="1"/>
        </dgm:presLayoutVars>
      </dgm:prSet>
      <dgm:spPr/>
    </dgm:pt>
    <dgm:pt modelId="{BC16169A-4957-4140-B98B-DBF112DE307B}" type="pres">
      <dgm:prSet presAssocID="{2DFFA78C-4862-4B4A-8380-34FFD3A44F8B}" presName="sibTrans" presStyleCnt="0"/>
      <dgm:spPr/>
    </dgm:pt>
    <dgm:pt modelId="{97BECF96-15D2-47A4-808E-F68C4989B986}" type="pres">
      <dgm:prSet presAssocID="{A21B0990-EAC3-42AE-9ED6-0798031AC351}" presName="node" presStyleLbl="node1" presStyleIdx="7" presStyleCnt="10">
        <dgm:presLayoutVars>
          <dgm:bulletEnabled val="1"/>
        </dgm:presLayoutVars>
      </dgm:prSet>
      <dgm:spPr/>
    </dgm:pt>
    <dgm:pt modelId="{8FFE1AEC-90D9-4B89-8E81-7FB8882A692B}" type="pres">
      <dgm:prSet presAssocID="{C23BA997-1A6B-44DE-A5DA-CA3BF4CA5E3F}" presName="sibTrans" presStyleCnt="0"/>
      <dgm:spPr/>
    </dgm:pt>
    <dgm:pt modelId="{3A0968B6-A714-4273-A4D6-F42ADBF36BFE}" type="pres">
      <dgm:prSet presAssocID="{E0CFABB1-411A-4028-8151-8986BD23A36E}" presName="node" presStyleLbl="node1" presStyleIdx="8" presStyleCnt="10">
        <dgm:presLayoutVars>
          <dgm:bulletEnabled val="1"/>
        </dgm:presLayoutVars>
      </dgm:prSet>
      <dgm:spPr/>
    </dgm:pt>
    <dgm:pt modelId="{3FB9C1AE-C724-4E0F-91CA-139E268B1D2E}" type="pres">
      <dgm:prSet presAssocID="{46470708-AC7A-498E-A54D-69D07236D095}" presName="sibTrans" presStyleCnt="0"/>
      <dgm:spPr/>
    </dgm:pt>
    <dgm:pt modelId="{A5627563-0D8B-4D34-B243-DF20CADAFEB0}" type="pres">
      <dgm:prSet presAssocID="{F77A8707-0D72-4F93-A606-8C25FDC89491}" presName="node" presStyleLbl="node1" presStyleIdx="9" presStyleCnt="10">
        <dgm:presLayoutVars>
          <dgm:bulletEnabled val="1"/>
        </dgm:presLayoutVars>
      </dgm:prSet>
      <dgm:spPr/>
    </dgm:pt>
  </dgm:ptLst>
  <dgm:cxnLst>
    <dgm:cxn modelId="{E1D5F903-AAE6-4DCE-B2C1-B89A01173EC3}" srcId="{CCAB2103-89DB-4BCE-9271-1F32C4BEA5FD}" destId="{D85F950F-4476-4DEE-BC84-D7B506C45116}" srcOrd="0" destOrd="0" parTransId="{4ED64851-97FF-4286-B5F2-78883364743D}" sibTransId="{CB1CE19D-1954-4886-B2C7-E3BAC22BEC4E}"/>
    <dgm:cxn modelId="{128B450A-80D7-4A20-B0B9-8B8E18A466A8}" srcId="{CCAB2103-89DB-4BCE-9271-1F32C4BEA5FD}" destId="{252597E6-D138-4B05-84A2-85B9352084C6}" srcOrd="6" destOrd="0" parTransId="{C3D0AA29-A33E-41F3-86D1-CAB2FAAD5BF8}" sibTransId="{2DFFA78C-4862-4B4A-8380-34FFD3A44F8B}"/>
    <dgm:cxn modelId="{075BDE17-E947-42A6-849D-8D786F225F5C}" srcId="{CCAB2103-89DB-4BCE-9271-1F32C4BEA5FD}" destId="{F77A8707-0D72-4F93-A606-8C25FDC89491}" srcOrd="9" destOrd="0" parTransId="{E2AF98F1-3E6D-42F7-98A2-3512595C4CA9}" sibTransId="{1B09B4DB-EE2F-4921-8B68-E957AF7A7354}"/>
    <dgm:cxn modelId="{BDE3B926-538E-446F-9493-50965A4074F1}" type="presOf" srcId="{CCAB2103-89DB-4BCE-9271-1F32C4BEA5FD}" destId="{BEA7D68F-09CB-470F-997D-616CB56A8492}" srcOrd="0" destOrd="0" presId="urn:microsoft.com/office/officeart/2005/8/layout/default"/>
    <dgm:cxn modelId="{F0499E2D-D2BF-4709-8905-E01B1F566BD6}" type="presOf" srcId="{1742998D-5552-458E-B8BD-4B0E76BA4521}" destId="{70447031-C391-44BC-8C11-68165765D088}" srcOrd="0" destOrd="0" presId="urn:microsoft.com/office/officeart/2005/8/layout/default"/>
    <dgm:cxn modelId="{7E8AFA39-94D5-46A7-8A6C-88C7B82383DF}" srcId="{CCAB2103-89DB-4BCE-9271-1F32C4BEA5FD}" destId="{A21B0990-EAC3-42AE-9ED6-0798031AC351}" srcOrd="7" destOrd="0" parTransId="{8635953D-C785-4E61-AA02-27809720E53D}" sibTransId="{C23BA997-1A6B-44DE-A5DA-CA3BF4CA5E3F}"/>
    <dgm:cxn modelId="{462AC83A-E31A-424D-A7C8-67288CF87263}" type="presOf" srcId="{252597E6-D138-4B05-84A2-85B9352084C6}" destId="{17B52DD3-59A1-4E99-AB79-001D1A02DFAB}" srcOrd="0" destOrd="0" presId="urn:microsoft.com/office/officeart/2005/8/layout/default"/>
    <dgm:cxn modelId="{64CDA85E-9A0D-4744-A8D1-2BCE836B12E3}" srcId="{CCAB2103-89DB-4BCE-9271-1F32C4BEA5FD}" destId="{158D924C-FB61-4FC4-8CC3-BE671BFB30DF}" srcOrd="3" destOrd="0" parTransId="{12956037-72A6-425F-AE4D-C486B5FD8A38}" sibTransId="{5C84DF3A-1039-473D-89C9-66DC25E4328C}"/>
    <dgm:cxn modelId="{9184C054-0F49-47A6-9442-D1CC975F1D34}" type="presOf" srcId="{E0CFABB1-411A-4028-8151-8986BD23A36E}" destId="{3A0968B6-A714-4273-A4D6-F42ADBF36BFE}" srcOrd="0" destOrd="0" presId="urn:microsoft.com/office/officeart/2005/8/layout/default"/>
    <dgm:cxn modelId="{E55AF275-35A1-47EB-BA2A-B80A121F9469}" type="presOf" srcId="{D85F950F-4476-4DEE-BC84-D7B506C45116}" destId="{F024E344-FC2A-4AA1-8865-A5CB1B237C02}" srcOrd="0" destOrd="0" presId="urn:microsoft.com/office/officeart/2005/8/layout/default"/>
    <dgm:cxn modelId="{1A989159-85D8-4347-8F45-8D356B312ADF}" srcId="{CCAB2103-89DB-4BCE-9271-1F32C4BEA5FD}" destId="{F417DC54-1D10-4BDD-8D5E-07DD46CA8CBA}" srcOrd="5" destOrd="0" parTransId="{DCE85958-D0E9-44AC-9118-DDA6FCB33F57}" sibTransId="{D25D2975-BF4C-407A-ACB9-5097C4DC0DDF}"/>
    <dgm:cxn modelId="{FA265B7B-5379-4C1B-811C-2608E50F2681}" type="presOf" srcId="{158D924C-FB61-4FC4-8CC3-BE671BFB30DF}" destId="{FA5CB43B-D111-42D9-AFD4-FA18B3A6B275}" srcOrd="0" destOrd="0" presId="urn:microsoft.com/office/officeart/2005/8/layout/default"/>
    <dgm:cxn modelId="{187F4C85-44E6-4A57-AB53-415AA762E277}" type="presOf" srcId="{B57380BC-182B-47A1-85C9-E643130B6810}" destId="{167A3920-C547-427B-9B01-42E46B69020B}" srcOrd="0" destOrd="0" presId="urn:microsoft.com/office/officeart/2005/8/layout/default"/>
    <dgm:cxn modelId="{ABC23289-6000-40F8-A415-F029934F8E03}" srcId="{CCAB2103-89DB-4BCE-9271-1F32C4BEA5FD}" destId="{ECE72708-0896-4542-B84C-A8D675123C30}" srcOrd="2" destOrd="0" parTransId="{B79FF319-E7CF-496B-960D-0DA271D0C1FA}" sibTransId="{A41ED142-8315-4CEE-B102-1E8BC961F778}"/>
    <dgm:cxn modelId="{C86FFA94-C306-4DE3-8DF7-766F6FB9ADCD}" srcId="{CCAB2103-89DB-4BCE-9271-1F32C4BEA5FD}" destId="{1742998D-5552-458E-B8BD-4B0E76BA4521}" srcOrd="1" destOrd="0" parTransId="{EB984BA6-6E7D-42DB-9DF0-B099BB9D6801}" sibTransId="{7DE37F15-690F-4CF9-9EB7-CC19CD0D6386}"/>
    <dgm:cxn modelId="{8C7A07AA-A9ED-404F-B60C-5B8CE0CEB9A8}" type="presOf" srcId="{F417DC54-1D10-4BDD-8D5E-07DD46CA8CBA}" destId="{8EDD9714-EB8C-4E07-877D-CCCAF1A36F5E}" srcOrd="0" destOrd="0" presId="urn:microsoft.com/office/officeart/2005/8/layout/default"/>
    <dgm:cxn modelId="{8546C4AF-15D0-47B9-BDB9-BA255E0D21FF}" type="presOf" srcId="{A21B0990-EAC3-42AE-9ED6-0798031AC351}" destId="{97BECF96-15D2-47A4-808E-F68C4989B986}" srcOrd="0" destOrd="0" presId="urn:microsoft.com/office/officeart/2005/8/layout/default"/>
    <dgm:cxn modelId="{499323B1-8B18-4782-AB6F-78490170AF25}" srcId="{CCAB2103-89DB-4BCE-9271-1F32C4BEA5FD}" destId="{B57380BC-182B-47A1-85C9-E643130B6810}" srcOrd="4" destOrd="0" parTransId="{D263C432-3A78-4673-B1F4-7C56F087512A}" sibTransId="{DCFAE1FA-337E-4B8C-ABA3-1CD351F412FE}"/>
    <dgm:cxn modelId="{FFBE6DD8-42AE-4F03-A810-B7161E1C2328}" srcId="{CCAB2103-89DB-4BCE-9271-1F32C4BEA5FD}" destId="{E0CFABB1-411A-4028-8151-8986BD23A36E}" srcOrd="8" destOrd="0" parTransId="{AA49AE80-E12C-4681-B1F1-9034E2FFEB19}" sibTransId="{46470708-AC7A-498E-A54D-69D07236D095}"/>
    <dgm:cxn modelId="{3AE3BADB-5153-4260-A846-F0C621BC55B7}" type="presOf" srcId="{ECE72708-0896-4542-B84C-A8D675123C30}" destId="{41204A05-499F-40C8-BD7E-0FD83796E789}" srcOrd="0" destOrd="0" presId="urn:microsoft.com/office/officeart/2005/8/layout/default"/>
    <dgm:cxn modelId="{77B51ADD-E07D-47EC-932E-310AC78E97ED}" type="presOf" srcId="{F77A8707-0D72-4F93-A606-8C25FDC89491}" destId="{A5627563-0D8B-4D34-B243-DF20CADAFEB0}" srcOrd="0" destOrd="0" presId="urn:microsoft.com/office/officeart/2005/8/layout/default"/>
    <dgm:cxn modelId="{E35B4F47-2A5F-4EF8-818E-2019196DA0D7}" type="presParOf" srcId="{BEA7D68F-09CB-470F-997D-616CB56A8492}" destId="{F024E344-FC2A-4AA1-8865-A5CB1B237C02}" srcOrd="0" destOrd="0" presId="urn:microsoft.com/office/officeart/2005/8/layout/default"/>
    <dgm:cxn modelId="{D442E0DF-F196-4916-B9FD-8F7A89DA5CAD}" type="presParOf" srcId="{BEA7D68F-09CB-470F-997D-616CB56A8492}" destId="{6AA305FD-C74C-4780-8DB8-6618E15BD859}" srcOrd="1" destOrd="0" presId="urn:microsoft.com/office/officeart/2005/8/layout/default"/>
    <dgm:cxn modelId="{505529C8-DC9D-424B-B032-15E5D3E70C78}" type="presParOf" srcId="{BEA7D68F-09CB-470F-997D-616CB56A8492}" destId="{70447031-C391-44BC-8C11-68165765D088}" srcOrd="2" destOrd="0" presId="urn:microsoft.com/office/officeart/2005/8/layout/default"/>
    <dgm:cxn modelId="{13C8E6EE-5962-4889-AA28-935A461AADF7}" type="presParOf" srcId="{BEA7D68F-09CB-470F-997D-616CB56A8492}" destId="{34DD43DE-01A4-4DAA-A5EA-9DB49FA0EA4E}" srcOrd="3" destOrd="0" presId="urn:microsoft.com/office/officeart/2005/8/layout/default"/>
    <dgm:cxn modelId="{85A02667-713A-438F-BE01-82969B3A5EA1}" type="presParOf" srcId="{BEA7D68F-09CB-470F-997D-616CB56A8492}" destId="{41204A05-499F-40C8-BD7E-0FD83796E789}" srcOrd="4" destOrd="0" presId="urn:microsoft.com/office/officeart/2005/8/layout/default"/>
    <dgm:cxn modelId="{F1BA1AD5-72E4-4CA7-91B7-38EEA0F7CEB4}" type="presParOf" srcId="{BEA7D68F-09CB-470F-997D-616CB56A8492}" destId="{4FE92D85-8104-46CC-BA47-4FEDCE02CC97}" srcOrd="5" destOrd="0" presId="urn:microsoft.com/office/officeart/2005/8/layout/default"/>
    <dgm:cxn modelId="{6C8EF917-BEBF-4E7A-A14C-E3D66C1751B4}" type="presParOf" srcId="{BEA7D68F-09CB-470F-997D-616CB56A8492}" destId="{FA5CB43B-D111-42D9-AFD4-FA18B3A6B275}" srcOrd="6" destOrd="0" presId="urn:microsoft.com/office/officeart/2005/8/layout/default"/>
    <dgm:cxn modelId="{F69C9B27-2BDE-474F-8668-5F8F65C7BECD}" type="presParOf" srcId="{BEA7D68F-09CB-470F-997D-616CB56A8492}" destId="{360E4C2E-F16F-45DA-B8C0-F6E3A3BCC118}" srcOrd="7" destOrd="0" presId="urn:microsoft.com/office/officeart/2005/8/layout/default"/>
    <dgm:cxn modelId="{54BDA949-6371-4EF3-9818-28FCD7181D3F}" type="presParOf" srcId="{BEA7D68F-09CB-470F-997D-616CB56A8492}" destId="{167A3920-C547-427B-9B01-42E46B69020B}" srcOrd="8" destOrd="0" presId="urn:microsoft.com/office/officeart/2005/8/layout/default"/>
    <dgm:cxn modelId="{67E743E9-2C9F-4AA6-8792-BD06585D3C4B}" type="presParOf" srcId="{BEA7D68F-09CB-470F-997D-616CB56A8492}" destId="{0B81AE1A-A137-4AF7-B5E3-841571668EBA}" srcOrd="9" destOrd="0" presId="urn:microsoft.com/office/officeart/2005/8/layout/default"/>
    <dgm:cxn modelId="{F0D0030A-E9FE-4FA5-9BD6-6B876BE0814D}" type="presParOf" srcId="{BEA7D68F-09CB-470F-997D-616CB56A8492}" destId="{8EDD9714-EB8C-4E07-877D-CCCAF1A36F5E}" srcOrd="10" destOrd="0" presId="urn:microsoft.com/office/officeart/2005/8/layout/default"/>
    <dgm:cxn modelId="{4F4679DE-7CDC-450D-85D7-4D40211F5D73}" type="presParOf" srcId="{BEA7D68F-09CB-470F-997D-616CB56A8492}" destId="{16ECD352-A458-414F-AAEF-5BE0EBB751D0}" srcOrd="11" destOrd="0" presId="urn:microsoft.com/office/officeart/2005/8/layout/default"/>
    <dgm:cxn modelId="{3D97F81D-A3B3-4B8A-9057-6E3A573EDE03}" type="presParOf" srcId="{BEA7D68F-09CB-470F-997D-616CB56A8492}" destId="{17B52DD3-59A1-4E99-AB79-001D1A02DFAB}" srcOrd="12" destOrd="0" presId="urn:microsoft.com/office/officeart/2005/8/layout/default"/>
    <dgm:cxn modelId="{A737EFFB-615F-476A-B01E-4FD0FF170AC6}" type="presParOf" srcId="{BEA7D68F-09CB-470F-997D-616CB56A8492}" destId="{BC16169A-4957-4140-B98B-DBF112DE307B}" srcOrd="13" destOrd="0" presId="urn:microsoft.com/office/officeart/2005/8/layout/default"/>
    <dgm:cxn modelId="{C858BCEE-859C-4B74-84FC-F11E8BCDAF77}" type="presParOf" srcId="{BEA7D68F-09CB-470F-997D-616CB56A8492}" destId="{97BECF96-15D2-47A4-808E-F68C4989B986}" srcOrd="14" destOrd="0" presId="urn:microsoft.com/office/officeart/2005/8/layout/default"/>
    <dgm:cxn modelId="{4536E123-BAF3-4BB5-B586-C1D1C7A17338}" type="presParOf" srcId="{BEA7D68F-09CB-470F-997D-616CB56A8492}" destId="{8FFE1AEC-90D9-4B89-8E81-7FB8882A692B}" srcOrd="15" destOrd="0" presId="urn:microsoft.com/office/officeart/2005/8/layout/default"/>
    <dgm:cxn modelId="{4D23824D-13B3-4775-B6D7-4BE67F87A06A}" type="presParOf" srcId="{BEA7D68F-09CB-470F-997D-616CB56A8492}" destId="{3A0968B6-A714-4273-A4D6-F42ADBF36BFE}" srcOrd="16" destOrd="0" presId="urn:microsoft.com/office/officeart/2005/8/layout/default"/>
    <dgm:cxn modelId="{E293396E-4F69-43E8-9EE7-F22C1B1BA8A9}" type="presParOf" srcId="{BEA7D68F-09CB-470F-997D-616CB56A8492}" destId="{3FB9C1AE-C724-4E0F-91CA-139E268B1D2E}" srcOrd="17" destOrd="0" presId="urn:microsoft.com/office/officeart/2005/8/layout/default"/>
    <dgm:cxn modelId="{174B637B-93F7-47D4-B6E1-BD9FB99C6F67}" type="presParOf" srcId="{BEA7D68F-09CB-470F-997D-616CB56A8492}" destId="{A5627563-0D8B-4D34-B243-DF20CADAFEB0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9BBBAD-EA47-47EB-815B-B8A70F95A9B9}" type="doc">
      <dgm:prSet loTypeId="urn:microsoft.com/office/officeart/2005/8/layout/defaul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8D7D2EC7-301C-49A4-A6FB-94303B151EA5}">
      <dgm:prSet/>
      <dgm:spPr/>
      <dgm:t>
        <a:bodyPr/>
        <a:lstStyle/>
        <a:p>
          <a:r>
            <a:rPr lang="en-GB"/>
            <a:t>Standards and guidelines</a:t>
          </a:r>
          <a:endParaRPr lang="en-US"/>
        </a:p>
      </dgm:t>
    </dgm:pt>
    <dgm:pt modelId="{320DE311-BDBD-472E-B82D-24A75B413697}" type="parTrans" cxnId="{82A7125F-0996-41DD-868E-E4172112878D}">
      <dgm:prSet/>
      <dgm:spPr/>
      <dgm:t>
        <a:bodyPr/>
        <a:lstStyle/>
        <a:p>
          <a:endParaRPr lang="en-US"/>
        </a:p>
      </dgm:t>
    </dgm:pt>
    <dgm:pt modelId="{86B9B7F0-5E96-4812-8FC2-65822357C923}" type="sibTrans" cxnId="{82A7125F-0996-41DD-868E-E4172112878D}">
      <dgm:prSet/>
      <dgm:spPr/>
      <dgm:t>
        <a:bodyPr/>
        <a:lstStyle/>
        <a:p>
          <a:endParaRPr lang="en-US"/>
        </a:p>
      </dgm:t>
    </dgm:pt>
    <dgm:pt modelId="{E8D857CC-CCC6-45B2-99AE-5956B134D669}">
      <dgm:prSet/>
      <dgm:spPr/>
      <dgm:t>
        <a:bodyPr/>
        <a:lstStyle/>
        <a:p>
          <a:r>
            <a:rPr lang="en-GB"/>
            <a:t>Communication </a:t>
          </a:r>
          <a:endParaRPr lang="en-US"/>
        </a:p>
      </dgm:t>
    </dgm:pt>
    <dgm:pt modelId="{4A83FC7C-6527-40B1-A7FB-EB5F62B5D3E5}" type="parTrans" cxnId="{7796CA8B-591E-4AB2-800E-C43FDD0C6075}">
      <dgm:prSet/>
      <dgm:spPr/>
      <dgm:t>
        <a:bodyPr/>
        <a:lstStyle/>
        <a:p>
          <a:endParaRPr lang="en-US"/>
        </a:p>
      </dgm:t>
    </dgm:pt>
    <dgm:pt modelId="{5572E697-93E0-4BAC-87A8-6105316E178A}" type="sibTrans" cxnId="{7796CA8B-591E-4AB2-800E-C43FDD0C6075}">
      <dgm:prSet/>
      <dgm:spPr/>
      <dgm:t>
        <a:bodyPr/>
        <a:lstStyle/>
        <a:p>
          <a:endParaRPr lang="en-US"/>
        </a:p>
      </dgm:t>
    </dgm:pt>
    <dgm:pt modelId="{73E304D6-4B31-4F50-9481-C4A11C5B8B34}">
      <dgm:prSet/>
      <dgm:spPr/>
      <dgm:t>
        <a:bodyPr/>
        <a:lstStyle/>
        <a:p>
          <a:r>
            <a:rPr lang="en-GB"/>
            <a:t>Extension of roles beyond training</a:t>
          </a:r>
          <a:endParaRPr lang="en-US"/>
        </a:p>
      </dgm:t>
    </dgm:pt>
    <dgm:pt modelId="{166623EF-84EF-4C08-AF0D-3A2A410EE072}" type="parTrans" cxnId="{67C30027-82CC-4547-9785-2665570098B3}">
      <dgm:prSet/>
      <dgm:spPr/>
      <dgm:t>
        <a:bodyPr/>
        <a:lstStyle/>
        <a:p>
          <a:endParaRPr lang="en-US"/>
        </a:p>
      </dgm:t>
    </dgm:pt>
    <dgm:pt modelId="{697C6B48-9572-4E93-AE84-BC224BA7B1CB}" type="sibTrans" cxnId="{67C30027-82CC-4547-9785-2665570098B3}">
      <dgm:prSet/>
      <dgm:spPr/>
      <dgm:t>
        <a:bodyPr/>
        <a:lstStyle/>
        <a:p>
          <a:endParaRPr lang="en-US"/>
        </a:p>
      </dgm:t>
    </dgm:pt>
    <dgm:pt modelId="{3F62785F-CBFF-4CAA-9E42-974EE306033E}">
      <dgm:prSet/>
      <dgm:spPr/>
      <dgm:t>
        <a:bodyPr/>
        <a:lstStyle/>
        <a:p>
          <a:r>
            <a:rPr lang="en-GB"/>
            <a:t>Tolerance of exception</a:t>
          </a:r>
          <a:endParaRPr lang="en-US"/>
        </a:p>
      </dgm:t>
    </dgm:pt>
    <dgm:pt modelId="{3D28AF18-F256-4AC9-ACFF-3D856054FF95}" type="parTrans" cxnId="{BF12BE9C-095E-43D8-A739-664603D45BF7}">
      <dgm:prSet/>
      <dgm:spPr/>
      <dgm:t>
        <a:bodyPr/>
        <a:lstStyle/>
        <a:p>
          <a:endParaRPr lang="en-US"/>
        </a:p>
      </dgm:t>
    </dgm:pt>
    <dgm:pt modelId="{1D6DF12E-13BC-4B15-983D-F739910AC559}" type="sibTrans" cxnId="{BF12BE9C-095E-43D8-A739-664603D45BF7}">
      <dgm:prSet/>
      <dgm:spPr/>
      <dgm:t>
        <a:bodyPr/>
        <a:lstStyle/>
        <a:p>
          <a:endParaRPr lang="en-US"/>
        </a:p>
      </dgm:t>
    </dgm:pt>
    <dgm:pt modelId="{C9CECC17-D3E0-43CF-8C8D-2F3CDC4AEAE9}">
      <dgm:prSet/>
      <dgm:spPr/>
      <dgm:t>
        <a:bodyPr/>
        <a:lstStyle/>
        <a:p>
          <a:r>
            <a:rPr lang="en-GB"/>
            <a:t>Unacceptable becomes acceptable</a:t>
          </a:r>
          <a:endParaRPr lang="en-US"/>
        </a:p>
      </dgm:t>
    </dgm:pt>
    <dgm:pt modelId="{9731B037-B9F4-4474-93CB-AD553F2FDDB4}" type="parTrans" cxnId="{12003B7D-714F-4E84-A2B3-B26390ED36E5}">
      <dgm:prSet/>
      <dgm:spPr/>
      <dgm:t>
        <a:bodyPr/>
        <a:lstStyle/>
        <a:p>
          <a:endParaRPr lang="en-US"/>
        </a:p>
      </dgm:t>
    </dgm:pt>
    <dgm:pt modelId="{BBFA9E0D-0654-4C12-AABC-C8601A6D2390}" type="sibTrans" cxnId="{12003B7D-714F-4E84-A2B3-B26390ED36E5}">
      <dgm:prSet/>
      <dgm:spPr/>
      <dgm:t>
        <a:bodyPr/>
        <a:lstStyle/>
        <a:p>
          <a:endParaRPr lang="en-US"/>
        </a:p>
      </dgm:t>
    </dgm:pt>
    <dgm:pt modelId="{BF4C0997-370E-48F8-8D29-6310B4D686F6}">
      <dgm:prSet/>
      <dgm:spPr/>
      <dgm:t>
        <a:bodyPr/>
        <a:lstStyle/>
        <a:p>
          <a:r>
            <a:rPr lang="en-GB"/>
            <a:t>Lack of care and compassion</a:t>
          </a:r>
          <a:endParaRPr lang="en-US"/>
        </a:p>
      </dgm:t>
    </dgm:pt>
    <dgm:pt modelId="{A2576284-FB20-4DDD-B91C-870E8AE10E9A}" type="parTrans" cxnId="{6CAD766B-1D7F-49E9-984B-5B688644ED94}">
      <dgm:prSet/>
      <dgm:spPr/>
      <dgm:t>
        <a:bodyPr/>
        <a:lstStyle/>
        <a:p>
          <a:endParaRPr lang="en-US"/>
        </a:p>
      </dgm:t>
    </dgm:pt>
    <dgm:pt modelId="{2E8530EA-89FD-4F91-99BD-D25D284D242A}" type="sibTrans" cxnId="{6CAD766B-1D7F-49E9-984B-5B688644ED94}">
      <dgm:prSet/>
      <dgm:spPr/>
      <dgm:t>
        <a:bodyPr/>
        <a:lstStyle/>
        <a:p>
          <a:endParaRPr lang="en-US"/>
        </a:p>
      </dgm:t>
    </dgm:pt>
    <dgm:pt modelId="{1A04CDC6-7FCC-4AA2-A463-0FE99CD6252B}" type="pres">
      <dgm:prSet presAssocID="{9F9BBBAD-EA47-47EB-815B-B8A70F95A9B9}" presName="diagram" presStyleCnt="0">
        <dgm:presLayoutVars>
          <dgm:dir/>
          <dgm:resizeHandles val="exact"/>
        </dgm:presLayoutVars>
      </dgm:prSet>
      <dgm:spPr/>
    </dgm:pt>
    <dgm:pt modelId="{F79BA8A9-CBEB-45AE-9348-F3B00C0F2F07}" type="pres">
      <dgm:prSet presAssocID="{8D7D2EC7-301C-49A4-A6FB-94303B151EA5}" presName="node" presStyleLbl="node1" presStyleIdx="0" presStyleCnt="6">
        <dgm:presLayoutVars>
          <dgm:bulletEnabled val="1"/>
        </dgm:presLayoutVars>
      </dgm:prSet>
      <dgm:spPr/>
    </dgm:pt>
    <dgm:pt modelId="{84928DA9-9205-4AEF-BFE1-AB5061F94540}" type="pres">
      <dgm:prSet presAssocID="{86B9B7F0-5E96-4812-8FC2-65822357C923}" presName="sibTrans" presStyleCnt="0"/>
      <dgm:spPr/>
    </dgm:pt>
    <dgm:pt modelId="{B4DB2050-7478-4E8D-89A1-B46537C00F91}" type="pres">
      <dgm:prSet presAssocID="{E8D857CC-CCC6-45B2-99AE-5956B134D669}" presName="node" presStyleLbl="node1" presStyleIdx="1" presStyleCnt="6">
        <dgm:presLayoutVars>
          <dgm:bulletEnabled val="1"/>
        </dgm:presLayoutVars>
      </dgm:prSet>
      <dgm:spPr/>
    </dgm:pt>
    <dgm:pt modelId="{A4B1BDC9-6A05-4AD7-B473-E6080B172ED8}" type="pres">
      <dgm:prSet presAssocID="{5572E697-93E0-4BAC-87A8-6105316E178A}" presName="sibTrans" presStyleCnt="0"/>
      <dgm:spPr/>
    </dgm:pt>
    <dgm:pt modelId="{95DB9893-EA3D-4DD5-9CF9-08796755B73A}" type="pres">
      <dgm:prSet presAssocID="{73E304D6-4B31-4F50-9481-C4A11C5B8B34}" presName="node" presStyleLbl="node1" presStyleIdx="2" presStyleCnt="6">
        <dgm:presLayoutVars>
          <dgm:bulletEnabled val="1"/>
        </dgm:presLayoutVars>
      </dgm:prSet>
      <dgm:spPr/>
    </dgm:pt>
    <dgm:pt modelId="{8E30F5C4-D8FE-4EBA-9A94-611D6927FA7B}" type="pres">
      <dgm:prSet presAssocID="{697C6B48-9572-4E93-AE84-BC224BA7B1CB}" presName="sibTrans" presStyleCnt="0"/>
      <dgm:spPr/>
    </dgm:pt>
    <dgm:pt modelId="{4B4046ED-79DB-417F-A34D-98451D3E437E}" type="pres">
      <dgm:prSet presAssocID="{3F62785F-CBFF-4CAA-9E42-974EE306033E}" presName="node" presStyleLbl="node1" presStyleIdx="3" presStyleCnt="6">
        <dgm:presLayoutVars>
          <dgm:bulletEnabled val="1"/>
        </dgm:presLayoutVars>
      </dgm:prSet>
      <dgm:spPr/>
    </dgm:pt>
    <dgm:pt modelId="{1CF92F09-1461-4C46-9AF7-A59D23F2F783}" type="pres">
      <dgm:prSet presAssocID="{1D6DF12E-13BC-4B15-983D-F739910AC559}" presName="sibTrans" presStyleCnt="0"/>
      <dgm:spPr/>
    </dgm:pt>
    <dgm:pt modelId="{B64EA82F-63F0-4E11-9E02-0DDA8B4510DA}" type="pres">
      <dgm:prSet presAssocID="{C9CECC17-D3E0-43CF-8C8D-2F3CDC4AEAE9}" presName="node" presStyleLbl="node1" presStyleIdx="4" presStyleCnt="6">
        <dgm:presLayoutVars>
          <dgm:bulletEnabled val="1"/>
        </dgm:presLayoutVars>
      </dgm:prSet>
      <dgm:spPr/>
    </dgm:pt>
    <dgm:pt modelId="{6CB918BD-966D-4A9C-A008-0228ED4F2501}" type="pres">
      <dgm:prSet presAssocID="{BBFA9E0D-0654-4C12-AABC-C8601A6D2390}" presName="sibTrans" presStyleCnt="0"/>
      <dgm:spPr/>
    </dgm:pt>
    <dgm:pt modelId="{1A1864E8-3A68-4819-B911-2AB4E9AB1D2F}" type="pres">
      <dgm:prSet presAssocID="{BF4C0997-370E-48F8-8D29-6310B4D686F6}" presName="node" presStyleLbl="node1" presStyleIdx="5" presStyleCnt="6">
        <dgm:presLayoutVars>
          <dgm:bulletEnabled val="1"/>
        </dgm:presLayoutVars>
      </dgm:prSet>
      <dgm:spPr/>
    </dgm:pt>
  </dgm:ptLst>
  <dgm:cxnLst>
    <dgm:cxn modelId="{3C9B271A-FC68-4CD1-B109-5513F81CE4A3}" type="presOf" srcId="{3F62785F-CBFF-4CAA-9E42-974EE306033E}" destId="{4B4046ED-79DB-417F-A34D-98451D3E437E}" srcOrd="0" destOrd="0" presId="urn:microsoft.com/office/officeart/2005/8/layout/default"/>
    <dgm:cxn modelId="{C46B5425-BB11-48B8-BB08-056A8D3CB62F}" type="presOf" srcId="{BF4C0997-370E-48F8-8D29-6310B4D686F6}" destId="{1A1864E8-3A68-4819-B911-2AB4E9AB1D2F}" srcOrd="0" destOrd="0" presId="urn:microsoft.com/office/officeart/2005/8/layout/default"/>
    <dgm:cxn modelId="{67C30027-82CC-4547-9785-2665570098B3}" srcId="{9F9BBBAD-EA47-47EB-815B-B8A70F95A9B9}" destId="{73E304D6-4B31-4F50-9481-C4A11C5B8B34}" srcOrd="2" destOrd="0" parTransId="{166623EF-84EF-4C08-AF0D-3A2A410EE072}" sibTransId="{697C6B48-9572-4E93-AE84-BC224BA7B1CB}"/>
    <dgm:cxn modelId="{82A7125F-0996-41DD-868E-E4172112878D}" srcId="{9F9BBBAD-EA47-47EB-815B-B8A70F95A9B9}" destId="{8D7D2EC7-301C-49A4-A6FB-94303B151EA5}" srcOrd="0" destOrd="0" parTransId="{320DE311-BDBD-472E-B82D-24A75B413697}" sibTransId="{86B9B7F0-5E96-4812-8FC2-65822357C923}"/>
    <dgm:cxn modelId="{C3650C65-3415-4906-B068-26D0F815494E}" type="presOf" srcId="{8D7D2EC7-301C-49A4-A6FB-94303B151EA5}" destId="{F79BA8A9-CBEB-45AE-9348-F3B00C0F2F07}" srcOrd="0" destOrd="0" presId="urn:microsoft.com/office/officeart/2005/8/layout/default"/>
    <dgm:cxn modelId="{6CAD766B-1D7F-49E9-984B-5B688644ED94}" srcId="{9F9BBBAD-EA47-47EB-815B-B8A70F95A9B9}" destId="{BF4C0997-370E-48F8-8D29-6310B4D686F6}" srcOrd="5" destOrd="0" parTransId="{A2576284-FB20-4DDD-B91C-870E8AE10E9A}" sibTransId="{2E8530EA-89FD-4F91-99BD-D25D284D242A}"/>
    <dgm:cxn modelId="{62BEB071-A78D-445B-A59C-2CE0ED0EF19C}" type="presOf" srcId="{E8D857CC-CCC6-45B2-99AE-5956B134D669}" destId="{B4DB2050-7478-4E8D-89A1-B46537C00F91}" srcOrd="0" destOrd="0" presId="urn:microsoft.com/office/officeart/2005/8/layout/default"/>
    <dgm:cxn modelId="{12003B7D-714F-4E84-A2B3-B26390ED36E5}" srcId="{9F9BBBAD-EA47-47EB-815B-B8A70F95A9B9}" destId="{C9CECC17-D3E0-43CF-8C8D-2F3CDC4AEAE9}" srcOrd="4" destOrd="0" parTransId="{9731B037-B9F4-4474-93CB-AD553F2FDDB4}" sibTransId="{BBFA9E0D-0654-4C12-AABC-C8601A6D2390}"/>
    <dgm:cxn modelId="{CD88EC84-23E8-4DB1-84EF-29118B5F80DD}" type="presOf" srcId="{73E304D6-4B31-4F50-9481-C4A11C5B8B34}" destId="{95DB9893-EA3D-4DD5-9CF9-08796755B73A}" srcOrd="0" destOrd="0" presId="urn:microsoft.com/office/officeart/2005/8/layout/default"/>
    <dgm:cxn modelId="{7796CA8B-591E-4AB2-800E-C43FDD0C6075}" srcId="{9F9BBBAD-EA47-47EB-815B-B8A70F95A9B9}" destId="{E8D857CC-CCC6-45B2-99AE-5956B134D669}" srcOrd="1" destOrd="0" parTransId="{4A83FC7C-6527-40B1-A7FB-EB5F62B5D3E5}" sibTransId="{5572E697-93E0-4BAC-87A8-6105316E178A}"/>
    <dgm:cxn modelId="{25749C8C-AEB6-4D7D-B54F-F389C66B79BD}" type="presOf" srcId="{9F9BBBAD-EA47-47EB-815B-B8A70F95A9B9}" destId="{1A04CDC6-7FCC-4AA2-A463-0FE99CD6252B}" srcOrd="0" destOrd="0" presId="urn:microsoft.com/office/officeart/2005/8/layout/default"/>
    <dgm:cxn modelId="{BF12BE9C-095E-43D8-A739-664603D45BF7}" srcId="{9F9BBBAD-EA47-47EB-815B-B8A70F95A9B9}" destId="{3F62785F-CBFF-4CAA-9E42-974EE306033E}" srcOrd="3" destOrd="0" parTransId="{3D28AF18-F256-4AC9-ACFF-3D856054FF95}" sibTransId="{1D6DF12E-13BC-4B15-983D-F739910AC559}"/>
    <dgm:cxn modelId="{1DBC26F3-588F-4EBE-AADB-D057D50C496C}" type="presOf" srcId="{C9CECC17-D3E0-43CF-8C8D-2F3CDC4AEAE9}" destId="{B64EA82F-63F0-4E11-9E02-0DDA8B4510DA}" srcOrd="0" destOrd="0" presId="urn:microsoft.com/office/officeart/2005/8/layout/default"/>
    <dgm:cxn modelId="{9F42DF29-F375-4F3D-9309-57275B140694}" type="presParOf" srcId="{1A04CDC6-7FCC-4AA2-A463-0FE99CD6252B}" destId="{F79BA8A9-CBEB-45AE-9348-F3B00C0F2F07}" srcOrd="0" destOrd="0" presId="urn:microsoft.com/office/officeart/2005/8/layout/default"/>
    <dgm:cxn modelId="{5F085CF1-654F-4BA4-85E0-537E3071E3C9}" type="presParOf" srcId="{1A04CDC6-7FCC-4AA2-A463-0FE99CD6252B}" destId="{84928DA9-9205-4AEF-BFE1-AB5061F94540}" srcOrd="1" destOrd="0" presId="urn:microsoft.com/office/officeart/2005/8/layout/default"/>
    <dgm:cxn modelId="{35BC0674-C2F9-4601-B708-3B21E7D5B448}" type="presParOf" srcId="{1A04CDC6-7FCC-4AA2-A463-0FE99CD6252B}" destId="{B4DB2050-7478-4E8D-89A1-B46537C00F91}" srcOrd="2" destOrd="0" presId="urn:microsoft.com/office/officeart/2005/8/layout/default"/>
    <dgm:cxn modelId="{3A5E8350-ADA5-4A5C-B07A-C4C8F8CEA9A1}" type="presParOf" srcId="{1A04CDC6-7FCC-4AA2-A463-0FE99CD6252B}" destId="{A4B1BDC9-6A05-4AD7-B473-E6080B172ED8}" srcOrd="3" destOrd="0" presId="urn:microsoft.com/office/officeart/2005/8/layout/default"/>
    <dgm:cxn modelId="{675929EC-71A7-49EE-914C-1CEBDC592F0E}" type="presParOf" srcId="{1A04CDC6-7FCC-4AA2-A463-0FE99CD6252B}" destId="{95DB9893-EA3D-4DD5-9CF9-08796755B73A}" srcOrd="4" destOrd="0" presId="urn:microsoft.com/office/officeart/2005/8/layout/default"/>
    <dgm:cxn modelId="{CBB8D099-2A15-4354-9968-BD3C3EC4F220}" type="presParOf" srcId="{1A04CDC6-7FCC-4AA2-A463-0FE99CD6252B}" destId="{8E30F5C4-D8FE-4EBA-9A94-611D6927FA7B}" srcOrd="5" destOrd="0" presId="urn:microsoft.com/office/officeart/2005/8/layout/default"/>
    <dgm:cxn modelId="{4C7A0C57-6066-4CD1-BB88-160054949A07}" type="presParOf" srcId="{1A04CDC6-7FCC-4AA2-A463-0FE99CD6252B}" destId="{4B4046ED-79DB-417F-A34D-98451D3E437E}" srcOrd="6" destOrd="0" presId="urn:microsoft.com/office/officeart/2005/8/layout/default"/>
    <dgm:cxn modelId="{C7FC5DEE-BB9B-4648-ADE1-03301FA1CA85}" type="presParOf" srcId="{1A04CDC6-7FCC-4AA2-A463-0FE99CD6252B}" destId="{1CF92F09-1461-4C46-9AF7-A59D23F2F783}" srcOrd="7" destOrd="0" presId="urn:microsoft.com/office/officeart/2005/8/layout/default"/>
    <dgm:cxn modelId="{BB06B5C3-67CC-44D5-A109-395082FFC8A2}" type="presParOf" srcId="{1A04CDC6-7FCC-4AA2-A463-0FE99CD6252B}" destId="{B64EA82F-63F0-4E11-9E02-0DDA8B4510DA}" srcOrd="8" destOrd="0" presId="urn:microsoft.com/office/officeart/2005/8/layout/default"/>
    <dgm:cxn modelId="{D2FA722C-A6BC-49D5-8B70-E2601DA1352D}" type="presParOf" srcId="{1A04CDC6-7FCC-4AA2-A463-0FE99CD6252B}" destId="{6CB918BD-966D-4A9C-A008-0228ED4F2501}" srcOrd="9" destOrd="0" presId="urn:microsoft.com/office/officeart/2005/8/layout/default"/>
    <dgm:cxn modelId="{02A68AAA-9B16-4BAF-959E-2A46D7CA589B}" type="presParOf" srcId="{1A04CDC6-7FCC-4AA2-A463-0FE99CD6252B}" destId="{1A1864E8-3A68-4819-B911-2AB4E9AB1D2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C90AA4-D914-4B04-BB91-AF8D381CB808}" type="doc">
      <dgm:prSet loTypeId="urn:microsoft.com/office/officeart/2005/8/layout/default" loCatId="list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2C8BAF8B-B682-4FC2-9963-76EAEC05D99B}">
      <dgm:prSet/>
      <dgm:spPr/>
      <dgm:t>
        <a:bodyPr/>
        <a:lstStyle/>
        <a:p>
          <a:r>
            <a:rPr lang="nb-NO" dirty="0" err="1"/>
            <a:t>Regulate</a:t>
          </a:r>
          <a:r>
            <a:rPr lang="nb-NO" dirty="0"/>
            <a:t> </a:t>
          </a:r>
          <a:r>
            <a:rPr lang="nb-NO" dirty="0" err="1"/>
            <a:t>involvement</a:t>
          </a:r>
          <a:endParaRPr lang="en-US" dirty="0"/>
        </a:p>
      </dgm:t>
    </dgm:pt>
    <dgm:pt modelId="{BB65F71C-BCE9-4084-8BD2-2608BCD66102}" type="parTrans" cxnId="{17FB9EEB-5CA8-47C8-8AFB-F24A5AF5F9DE}">
      <dgm:prSet/>
      <dgm:spPr/>
      <dgm:t>
        <a:bodyPr/>
        <a:lstStyle/>
        <a:p>
          <a:endParaRPr lang="en-US"/>
        </a:p>
      </dgm:t>
    </dgm:pt>
    <dgm:pt modelId="{711EF0DB-2A72-4BEC-80F0-76765FEDDBA2}" type="sibTrans" cxnId="{17FB9EEB-5CA8-47C8-8AFB-F24A5AF5F9DE}">
      <dgm:prSet/>
      <dgm:spPr/>
      <dgm:t>
        <a:bodyPr/>
        <a:lstStyle/>
        <a:p>
          <a:endParaRPr lang="en-US"/>
        </a:p>
      </dgm:t>
    </dgm:pt>
    <dgm:pt modelId="{42EB125D-44D2-4A98-BE91-FAE4CF6E8EA9}">
      <dgm:prSet/>
      <dgm:spPr/>
      <dgm:t>
        <a:bodyPr/>
        <a:lstStyle/>
        <a:p>
          <a:r>
            <a:rPr lang="nb-NO"/>
            <a:t>Investigate and follow up of investigation reports</a:t>
          </a:r>
          <a:endParaRPr lang="en-US"/>
        </a:p>
      </dgm:t>
    </dgm:pt>
    <dgm:pt modelId="{64E76412-0313-4A68-867F-2F4A1C5B112E}" type="parTrans" cxnId="{787D68F7-0A10-46C7-8D99-3D35E49A64B8}">
      <dgm:prSet/>
      <dgm:spPr/>
      <dgm:t>
        <a:bodyPr/>
        <a:lstStyle/>
        <a:p>
          <a:endParaRPr lang="en-US"/>
        </a:p>
      </dgm:t>
    </dgm:pt>
    <dgm:pt modelId="{51F6121E-29E0-4FE7-91C0-D79E134C9042}" type="sibTrans" cxnId="{787D68F7-0A10-46C7-8D99-3D35E49A64B8}">
      <dgm:prSet/>
      <dgm:spPr/>
      <dgm:t>
        <a:bodyPr/>
        <a:lstStyle/>
        <a:p>
          <a:endParaRPr lang="en-US"/>
        </a:p>
      </dgm:t>
    </dgm:pt>
    <dgm:pt modelId="{16FB1EA1-95F6-4E7E-A8AE-738BA07F281F}">
      <dgm:prSet/>
      <dgm:spPr/>
      <dgm:t>
        <a:bodyPr/>
        <a:lstStyle/>
        <a:p>
          <a:r>
            <a:rPr lang="nb-NO" dirty="0" err="1"/>
            <a:t>Use</a:t>
          </a:r>
          <a:r>
            <a:rPr lang="nb-NO" dirty="0"/>
            <a:t> «soft signals» </a:t>
          </a:r>
          <a:endParaRPr lang="en-US" dirty="0"/>
        </a:p>
      </dgm:t>
    </dgm:pt>
    <dgm:pt modelId="{8962FB25-949E-40C0-9A76-D3023464748D}" type="parTrans" cxnId="{9FBF9BF8-AD5D-4D2D-B018-137D2BBBA3D4}">
      <dgm:prSet/>
      <dgm:spPr/>
      <dgm:t>
        <a:bodyPr/>
        <a:lstStyle/>
        <a:p>
          <a:endParaRPr lang="en-US"/>
        </a:p>
      </dgm:t>
    </dgm:pt>
    <dgm:pt modelId="{274D961B-8170-430D-827D-28C07C9122C5}" type="sibTrans" cxnId="{9FBF9BF8-AD5D-4D2D-B018-137D2BBBA3D4}">
      <dgm:prSet/>
      <dgm:spPr/>
      <dgm:t>
        <a:bodyPr/>
        <a:lstStyle/>
        <a:p>
          <a:endParaRPr lang="en-US"/>
        </a:p>
      </dgm:t>
    </dgm:pt>
    <dgm:pt modelId="{FD25D284-4C41-4755-9FFD-B21972586E82}">
      <dgm:prSet/>
      <dgm:spPr/>
      <dgm:t>
        <a:bodyPr/>
        <a:lstStyle/>
        <a:p>
          <a:r>
            <a:rPr lang="nb-NO"/>
            <a:t>Create reflexive spaces</a:t>
          </a:r>
          <a:endParaRPr lang="en-US"/>
        </a:p>
      </dgm:t>
    </dgm:pt>
    <dgm:pt modelId="{065AF587-E2B1-4994-AAA0-77504D7D7F64}" type="parTrans" cxnId="{F84DCE98-D59D-4C83-8ABD-4D1506305262}">
      <dgm:prSet/>
      <dgm:spPr/>
      <dgm:t>
        <a:bodyPr/>
        <a:lstStyle/>
        <a:p>
          <a:endParaRPr lang="en-US"/>
        </a:p>
      </dgm:t>
    </dgm:pt>
    <dgm:pt modelId="{2C601F07-C564-4664-8DDD-8784739999C0}" type="sibTrans" cxnId="{F84DCE98-D59D-4C83-8ABD-4D1506305262}">
      <dgm:prSet/>
      <dgm:spPr/>
      <dgm:t>
        <a:bodyPr/>
        <a:lstStyle/>
        <a:p>
          <a:endParaRPr lang="en-US"/>
        </a:p>
      </dgm:t>
    </dgm:pt>
    <dgm:pt modelId="{86AA62BC-69F4-4DD7-95EF-E299E2683385}">
      <dgm:prSet/>
      <dgm:spPr/>
      <dgm:t>
        <a:bodyPr/>
        <a:lstStyle/>
        <a:p>
          <a:r>
            <a:rPr lang="nb-NO" dirty="0" err="1"/>
            <a:t>Between</a:t>
          </a:r>
          <a:r>
            <a:rPr lang="nb-NO" dirty="0"/>
            <a:t> families and service providing </a:t>
          </a:r>
          <a:r>
            <a:rPr lang="nb-NO" dirty="0" err="1"/>
            <a:t>organisation</a:t>
          </a:r>
          <a:endParaRPr lang="en-US" dirty="0"/>
        </a:p>
      </dgm:t>
    </dgm:pt>
    <dgm:pt modelId="{4FB9A88F-80E7-421A-B7DA-F36D9AEDCF4A}" type="parTrans" cxnId="{63A3C547-3498-4FF0-BD9A-90744BD47D29}">
      <dgm:prSet/>
      <dgm:spPr/>
      <dgm:t>
        <a:bodyPr/>
        <a:lstStyle/>
        <a:p>
          <a:endParaRPr lang="en-US"/>
        </a:p>
      </dgm:t>
    </dgm:pt>
    <dgm:pt modelId="{5275AC90-4DFD-468B-877C-0FDAFEB2CFFC}" type="sibTrans" cxnId="{63A3C547-3498-4FF0-BD9A-90744BD47D29}">
      <dgm:prSet/>
      <dgm:spPr/>
      <dgm:t>
        <a:bodyPr/>
        <a:lstStyle/>
        <a:p>
          <a:endParaRPr lang="en-US"/>
        </a:p>
      </dgm:t>
    </dgm:pt>
    <dgm:pt modelId="{EA6F52B2-DAAA-43D4-B465-5245AB7D9583}">
      <dgm:prSet/>
      <dgm:spPr/>
      <dgm:t>
        <a:bodyPr/>
        <a:lstStyle/>
        <a:p>
          <a:r>
            <a:rPr lang="nb-NO"/>
            <a:t>Between regulator and regulatee </a:t>
          </a:r>
          <a:endParaRPr lang="en-US"/>
        </a:p>
      </dgm:t>
    </dgm:pt>
    <dgm:pt modelId="{1A8A177D-967A-4047-AF4E-931F7AEF5515}" type="parTrans" cxnId="{4F798AA4-5365-4E8D-B924-AF064C6B0AE2}">
      <dgm:prSet/>
      <dgm:spPr/>
      <dgm:t>
        <a:bodyPr/>
        <a:lstStyle/>
        <a:p>
          <a:endParaRPr lang="en-US"/>
        </a:p>
      </dgm:t>
    </dgm:pt>
    <dgm:pt modelId="{5E9CD971-36FF-463F-9E9B-6F3B4C9DC27E}" type="sibTrans" cxnId="{4F798AA4-5365-4E8D-B924-AF064C6B0AE2}">
      <dgm:prSet/>
      <dgm:spPr/>
      <dgm:t>
        <a:bodyPr/>
        <a:lstStyle/>
        <a:p>
          <a:endParaRPr lang="en-US"/>
        </a:p>
      </dgm:t>
    </dgm:pt>
    <dgm:pt modelId="{2ADFCBCD-71D0-4573-AA1F-2B5A1752D5A9}">
      <dgm:prSet/>
      <dgm:spPr/>
      <dgm:t>
        <a:bodyPr/>
        <a:lstStyle/>
        <a:p>
          <a:r>
            <a:rPr lang="nb-NO" dirty="0"/>
            <a:t>Co-</a:t>
          </a:r>
          <a:r>
            <a:rPr lang="nb-NO" dirty="0" err="1"/>
            <a:t>create</a:t>
          </a:r>
          <a:r>
            <a:rPr lang="nb-NO" dirty="0"/>
            <a:t> </a:t>
          </a:r>
          <a:r>
            <a:rPr lang="nb-NO" dirty="0" err="1"/>
            <a:t>legislation</a:t>
          </a:r>
          <a:endParaRPr lang="nb-NO" dirty="0"/>
        </a:p>
      </dgm:t>
    </dgm:pt>
    <dgm:pt modelId="{2450D6FF-99E1-4F1F-A7A3-6F70D8B0BE14}" type="parTrans" cxnId="{FBBDCCE1-B96D-48EC-B180-632FAF4C2352}">
      <dgm:prSet/>
      <dgm:spPr/>
    </dgm:pt>
    <dgm:pt modelId="{F19AF165-B748-4AB6-8E99-F6396DD16C5E}" type="sibTrans" cxnId="{FBBDCCE1-B96D-48EC-B180-632FAF4C2352}">
      <dgm:prSet/>
      <dgm:spPr/>
    </dgm:pt>
    <dgm:pt modelId="{DD4E947B-F1E6-46BA-8151-8BC726418B8F}" type="pres">
      <dgm:prSet presAssocID="{CEC90AA4-D914-4B04-BB91-AF8D381CB808}" presName="diagram" presStyleCnt="0">
        <dgm:presLayoutVars>
          <dgm:dir/>
          <dgm:resizeHandles val="exact"/>
        </dgm:presLayoutVars>
      </dgm:prSet>
      <dgm:spPr/>
    </dgm:pt>
    <dgm:pt modelId="{197A24F2-680D-4969-9E14-4DA9B615F574}" type="pres">
      <dgm:prSet presAssocID="{2C8BAF8B-B682-4FC2-9963-76EAEC05D99B}" presName="node" presStyleLbl="node1" presStyleIdx="0" presStyleCnt="5">
        <dgm:presLayoutVars>
          <dgm:bulletEnabled val="1"/>
        </dgm:presLayoutVars>
      </dgm:prSet>
      <dgm:spPr/>
    </dgm:pt>
    <dgm:pt modelId="{5DE6BE8F-4118-4D22-AEF7-F17F12FC76BC}" type="pres">
      <dgm:prSet presAssocID="{711EF0DB-2A72-4BEC-80F0-76765FEDDBA2}" presName="sibTrans" presStyleCnt="0"/>
      <dgm:spPr/>
    </dgm:pt>
    <dgm:pt modelId="{A176CB59-024C-4FF5-9C90-3B8AFB1381E4}" type="pres">
      <dgm:prSet presAssocID="{42EB125D-44D2-4A98-BE91-FAE4CF6E8EA9}" presName="node" presStyleLbl="node1" presStyleIdx="1" presStyleCnt="5">
        <dgm:presLayoutVars>
          <dgm:bulletEnabled val="1"/>
        </dgm:presLayoutVars>
      </dgm:prSet>
      <dgm:spPr/>
    </dgm:pt>
    <dgm:pt modelId="{1A30BDEB-5099-4290-A1E8-6BFAC233750E}" type="pres">
      <dgm:prSet presAssocID="{51F6121E-29E0-4FE7-91C0-D79E134C9042}" presName="sibTrans" presStyleCnt="0"/>
      <dgm:spPr/>
    </dgm:pt>
    <dgm:pt modelId="{807E647B-2409-4E98-AD41-6D4D7C708640}" type="pres">
      <dgm:prSet presAssocID="{16FB1EA1-95F6-4E7E-A8AE-738BA07F281F}" presName="node" presStyleLbl="node1" presStyleIdx="2" presStyleCnt="5">
        <dgm:presLayoutVars>
          <dgm:bulletEnabled val="1"/>
        </dgm:presLayoutVars>
      </dgm:prSet>
      <dgm:spPr/>
    </dgm:pt>
    <dgm:pt modelId="{5EEA73F6-D7E3-4C93-8F0B-0A1924E3CC96}" type="pres">
      <dgm:prSet presAssocID="{274D961B-8170-430D-827D-28C07C9122C5}" presName="sibTrans" presStyleCnt="0"/>
      <dgm:spPr/>
    </dgm:pt>
    <dgm:pt modelId="{49ABDACC-0AF9-401F-ACC8-29AC86B12103}" type="pres">
      <dgm:prSet presAssocID="{FD25D284-4C41-4755-9FFD-B21972586E82}" presName="node" presStyleLbl="node1" presStyleIdx="3" presStyleCnt="5">
        <dgm:presLayoutVars>
          <dgm:bulletEnabled val="1"/>
        </dgm:presLayoutVars>
      </dgm:prSet>
      <dgm:spPr/>
    </dgm:pt>
    <dgm:pt modelId="{2B51D216-23A9-4548-B871-0808D548155B}" type="pres">
      <dgm:prSet presAssocID="{2C601F07-C564-4664-8DDD-8784739999C0}" presName="sibTrans" presStyleCnt="0"/>
      <dgm:spPr/>
    </dgm:pt>
    <dgm:pt modelId="{8C688A18-F77B-4926-88A3-A24064BA1E11}" type="pres">
      <dgm:prSet presAssocID="{2ADFCBCD-71D0-4573-AA1F-2B5A1752D5A9}" presName="node" presStyleLbl="node1" presStyleIdx="4" presStyleCnt="5">
        <dgm:presLayoutVars>
          <dgm:bulletEnabled val="1"/>
        </dgm:presLayoutVars>
      </dgm:prSet>
      <dgm:spPr/>
    </dgm:pt>
  </dgm:ptLst>
  <dgm:cxnLst>
    <dgm:cxn modelId="{63A3C547-3498-4FF0-BD9A-90744BD47D29}" srcId="{FD25D284-4C41-4755-9FFD-B21972586E82}" destId="{86AA62BC-69F4-4DD7-95EF-E299E2683385}" srcOrd="0" destOrd="0" parTransId="{4FB9A88F-80E7-421A-B7DA-F36D9AEDCF4A}" sibTransId="{5275AC90-4DFD-468B-877C-0FDAFEB2CFFC}"/>
    <dgm:cxn modelId="{D1FABF6D-47EC-49FB-8CF1-65B45B51B391}" type="presOf" srcId="{CEC90AA4-D914-4B04-BB91-AF8D381CB808}" destId="{DD4E947B-F1E6-46BA-8151-8BC726418B8F}" srcOrd="0" destOrd="0" presId="urn:microsoft.com/office/officeart/2005/8/layout/default"/>
    <dgm:cxn modelId="{70864D77-D358-4BF6-A27D-090748140A73}" type="presOf" srcId="{42EB125D-44D2-4A98-BE91-FAE4CF6E8EA9}" destId="{A176CB59-024C-4FF5-9C90-3B8AFB1381E4}" srcOrd="0" destOrd="0" presId="urn:microsoft.com/office/officeart/2005/8/layout/default"/>
    <dgm:cxn modelId="{A516B057-7ED1-41D2-9B42-F055D107B44C}" type="presOf" srcId="{2C8BAF8B-B682-4FC2-9963-76EAEC05D99B}" destId="{197A24F2-680D-4969-9E14-4DA9B615F574}" srcOrd="0" destOrd="0" presId="urn:microsoft.com/office/officeart/2005/8/layout/default"/>
    <dgm:cxn modelId="{35BBCC85-0379-4789-9A4B-47EAE96FFEDA}" type="presOf" srcId="{86AA62BC-69F4-4DD7-95EF-E299E2683385}" destId="{49ABDACC-0AF9-401F-ACC8-29AC86B12103}" srcOrd="0" destOrd="1" presId="urn:microsoft.com/office/officeart/2005/8/layout/default"/>
    <dgm:cxn modelId="{F84DCE98-D59D-4C83-8ABD-4D1506305262}" srcId="{CEC90AA4-D914-4B04-BB91-AF8D381CB808}" destId="{FD25D284-4C41-4755-9FFD-B21972586E82}" srcOrd="3" destOrd="0" parTransId="{065AF587-E2B1-4994-AAA0-77504D7D7F64}" sibTransId="{2C601F07-C564-4664-8DDD-8784739999C0}"/>
    <dgm:cxn modelId="{4F798AA4-5365-4E8D-B924-AF064C6B0AE2}" srcId="{FD25D284-4C41-4755-9FFD-B21972586E82}" destId="{EA6F52B2-DAAA-43D4-B465-5245AB7D9583}" srcOrd="1" destOrd="0" parTransId="{1A8A177D-967A-4047-AF4E-931F7AEF5515}" sibTransId="{5E9CD971-36FF-463F-9E9B-6F3B4C9DC27E}"/>
    <dgm:cxn modelId="{526AAAC3-E4FB-4526-9985-A14A1D44C182}" type="presOf" srcId="{2ADFCBCD-71D0-4573-AA1F-2B5A1752D5A9}" destId="{8C688A18-F77B-4926-88A3-A24064BA1E11}" srcOrd="0" destOrd="0" presId="urn:microsoft.com/office/officeart/2005/8/layout/default"/>
    <dgm:cxn modelId="{FBBDCCE1-B96D-48EC-B180-632FAF4C2352}" srcId="{CEC90AA4-D914-4B04-BB91-AF8D381CB808}" destId="{2ADFCBCD-71D0-4573-AA1F-2B5A1752D5A9}" srcOrd="4" destOrd="0" parTransId="{2450D6FF-99E1-4F1F-A7A3-6F70D8B0BE14}" sibTransId="{F19AF165-B748-4AB6-8E99-F6396DD16C5E}"/>
    <dgm:cxn modelId="{664D63E2-CA5C-4442-93EF-FDA7E6A25333}" type="presOf" srcId="{EA6F52B2-DAAA-43D4-B465-5245AB7D9583}" destId="{49ABDACC-0AF9-401F-ACC8-29AC86B12103}" srcOrd="0" destOrd="2" presId="urn:microsoft.com/office/officeart/2005/8/layout/default"/>
    <dgm:cxn modelId="{0B07D9E4-8C0A-4899-B4E0-CB76C1786188}" type="presOf" srcId="{FD25D284-4C41-4755-9FFD-B21972586E82}" destId="{49ABDACC-0AF9-401F-ACC8-29AC86B12103}" srcOrd="0" destOrd="0" presId="urn:microsoft.com/office/officeart/2005/8/layout/default"/>
    <dgm:cxn modelId="{17FB9EEB-5CA8-47C8-8AFB-F24A5AF5F9DE}" srcId="{CEC90AA4-D914-4B04-BB91-AF8D381CB808}" destId="{2C8BAF8B-B682-4FC2-9963-76EAEC05D99B}" srcOrd="0" destOrd="0" parTransId="{BB65F71C-BCE9-4084-8BD2-2608BCD66102}" sibTransId="{711EF0DB-2A72-4BEC-80F0-76765FEDDBA2}"/>
    <dgm:cxn modelId="{787D68F7-0A10-46C7-8D99-3D35E49A64B8}" srcId="{CEC90AA4-D914-4B04-BB91-AF8D381CB808}" destId="{42EB125D-44D2-4A98-BE91-FAE4CF6E8EA9}" srcOrd="1" destOrd="0" parTransId="{64E76412-0313-4A68-867F-2F4A1C5B112E}" sibTransId="{51F6121E-29E0-4FE7-91C0-D79E134C9042}"/>
    <dgm:cxn modelId="{9FBF9BF8-AD5D-4D2D-B018-137D2BBBA3D4}" srcId="{CEC90AA4-D914-4B04-BB91-AF8D381CB808}" destId="{16FB1EA1-95F6-4E7E-A8AE-738BA07F281F}" srcOrd="2" destOrd="0" parTransId="{8962FB25-949E-40C0-9A76-D3023464748D}" sibTransId="{274D961B-8170-430D-827D-28C07C9122C5}"/>
    <dgm:cxn modelId="{5214F0FB-C16D-460E-B32B-22AC195AD743}" type="presOf" srcId="{16FB1EA1-95F6-4E7E-A8AE-738BA07F281F}" destId="{807E647B-2409-4E98-AD41-6D4D7C708640}" srcOrd="0" destOrd="0" presId="urn:microsoft.com/office/officeart/2005/8/layout/default"/>
    <dgm:cxn modelId="{B2D2876F-58D2-42F2-BABF-38853C8D80F1}" type="presParOf" srcId="{DD4E947B-F1E6-46BA-8151-8BC726418B8F}" destId="{197A24F2-680D-4969-9E14-4DA9B615F574}" srcOrd="0" destOrd="0" presId="urn:microsoft.com/office/officeart/2005/8/layout/default"/>
    <dgm:cxn modelId="{3F6A9E1C-493D-44B2-A5A1-4F82EB3CC5B8}" type="presParOf" srcId="{DD4E947B-F1E6-46BA-8151-8BC726418B8F}" destId="{5DE6BE8F-4118-4D22-AEF7-F17F12FC76BC}" srcOrd="1" destOrd="0" presId="urn:microsoft.com/office/officeart/2005/8/layout/default"/>
    <dgm:cxn modelId="{C7E2D84D-1E77-48F2-B5C8-CB19D0D3F43C}" type="presParOf" srcId="{DD4E947B-F1E6-46BA-8151-8BC726418B8F}" destId="{A176CB59-024C-4FF5-9C90-3B8AFB1381E4}" srcOrd="2" destOrd="0" presId="urn:microsoft.com/office/officeart/2005/8/layout/default"/>
    <dgm:cxn modelId="{16C2D718-A4CE-456A-ABF5-BAC9122413AE}" type="presParOf" srcId="{DD4E947B-F1E6-46BA-8151-8BC726418B8F}" destId="{1A30BDEB-5099-4290-A1E8-6BFAC233750E}" srcOrd="3" destOrd="0" presId="urn:microsoft.com/office/officeart/2005/8/layout/default"/>
    <dgm:cxn modelId="{328B8019-3491-42C7-9C7A-5E32B526DFF9}" type="presParOf" srcId="{DD4E947B-F1E6-46BA-8151-8BC726418B8F}" destId="{807E647B-2409-4E98-AD41-6D4D7C708640}" srcOrd="4" destOrd="0" presId="urn:microsoft.com/office/officeart/2005/8/layout/default"/>
    <dgm:cxn modelId="{769A4CD0-80B6-40DB-836C-D07697340766}" type="presParOf" srcId="{DD4E947B-F1E6-46BA-8151-8BC726418B8F}" destId="{5EEA73F6-D7E3-4C93-8F0B-0A1924E3CC96}" srcOrd="5" destOrd="0" presId="urn:microsoft.com/office/officeart/2005/8/layout/default"/>
    <dgm:cxn modelId="{3B811BA8-3E45-47AA-902A-E5124058E146}" type="presParOf" srcId="{DD4E947B-F1E6-46BA-8151-8BC726418B8F}" destId="{49ABDACC-0AF9-401F-ACC8-29AC86B12103}" srcOrd="6" destOrd="0" presId="urn:microsoft.com/office/officeart/2005/8/layout/default"/>
    <dgm:cxn modelId="{F5A5AE5E-2EBB-4B37-B247-A64E72904AC7}" type="presParOf" srcId="{DD4E947B-F1E6-46BA-8151-8BC726418B8F}" destId="{2B51D216-23A9-4548-B871-0808D548155B}" srcOrd="7" destOrd="0" presId="urn:microsoft.com/office/officeart/2005/8/layout/default"/>
    <dgm:cxn modelId="{86188EAF-616A-4A70-91F8-596CA069F942}" type="presParOf" srcId="{DD4E947B-F1E6-46BA-8151-8BC726418B8F}" destId="{8C688A18-F77B-4926-88A3-A24064BA1E1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FA5676-9260-41BE-97D7-652DE16E79CC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909E408-1FE5-4BA4-AD78-165C6AE03942}">
      <dgm:prSet/>
      <dgm:spPr/>
      <dgm:t>
        <a:bodyPr/>
        <a:lstStyle/>
        <a:p>
          <a:r>
            <a:rPr lang="en-US" b="0" i="1" baseline="0"/>
            <a:t>“Physical or virtual platforms in which reflexive dialogical practice occurs between people</a:t>
          </a:r>
          <a:r>
            <a:rPr lang="en-US" b="0" i="0" baseline="0"/>
            <a:t>”.</a:t>
          </a:r>
          <a:endParaRPr lang="en-US"/>
        </a:p>
      </dgm:t>
    </dgm:pt>
    <dgm:pt modelId="{66E5E45B-74F4-4270-87C0-3B6F411A3368}" type="parTrans" cxnId="{7A9ABAED-96B3-4883-8BF6-CE7B8748191B}">
      <dgm:prSet/>
      <dgm:spPr/>
      <dgm:t>
        <a:bodyPr/>
        <a:lstStyle/>
        <a:p>
          <a:endParaRPr lang="en-US"/>
        </a:p>
      </dgm:t>
    </dgm:pt>
    <dgm:pt modelId="{1D9445AC-949E-455C-9515-03B73FBD3200}" type="sibTrans" cxnId="{7A9ABAED-96B3-4883-8BF6-CE7B8748191B}">
      <dgm:prSet/>
      <dgm:spPr/>
      <dgm:t>
        <a:bodyPr/>
        <a:lstStyle/>
        <a:p>
          <a:endParaRPr lang="en-US"/>
        </a:p>
      </dgm:t>
    </dgm:pt>
    <dgm:pt modelId="{DAC42AFA-AC27-4C02-AC7B-BAAF83715CA8}">
      <dgm:prSet/>
      <dgm:spPr/>
      <dgm:t>
        <a:bodyPr/>
        <a:lstStyle/>
        <a:p>
          <a:r>
            <a:rPr lang="en-US" b="0" i="0" baseline="0"/>
            <a:t>Key in learning processes - bridges tacit and explicit knowledge</a:t>
          </a:r>
          <a:endParaRPr lang="en-US"/>
        </a:p>
      </dgm:t>
    </dgm:pt>
    <dgm:pt modelId="{68E02D3B-DA1E-44A4-8032-B610A7D479BE}" type="parTrans" cxnId="{2CDA3CC1-9D4A-4CF4-B83F-9088A556B2C0}">
      <dgm:prSet/>
      <dgm:spPr/>
      <dgm:t>
        <a:bodyPr/>
        <a:lstStyle/>
        <a:p>
          <a:endParaRPr lang="en-US"/>
        </a:p>
      </dgm:t>
    </dgm:pt>
    <dgm:pt modelId="{BD98D89D-A070-4902-98C9-078D58A234D1}" type="sibTrans" cxnId="{2CDA3CC1-9D4A-4CF4-B83F-9088A556B2C0}">
      <dgm:prSet/>
      <dgm:spPr/>
      <dgm:t>
        <a:bodyPr/>
        <a:lstStyle/>
        <a:p>
          <a:endParaRPr lang="en-US"/>
        </a:p>
      </dgm:t>
    </dgm:pt>
    <dgm:pt modelId="{25155949-F43A-4B16-A7F9-DED7B01BD37C}">
      <dgm:prSet/>
      <dgm:spPr/>
      <dgm:t>
        <a:bodyPr/>
        <a:lstStyle/>
        <a:p>
          <a:r>
            <a:rPr lang="en-US"/>
            <a:t>Tools: </a:t>
          </a:r>
          <a:r>
            <a:rPr lang="nb-NO" b="0" i="0" baseline="0"/>
            <a:t>storytelling, reflexive conversations, metaphors, critical incident analysis, reflective </a:t>
          </a:r>
          <a:r>
            <a:rPr lang="en-US" b="0" i="0" baseline="0"/>
            <a:t>journals, and concept mapping</a:t>
          </a:r>
          <a:endParaRPr lang="en-US"/>
        </a:p>
      </dgm:t>
    </dgm:pt>
    <dgm:pt modelId="{3E5CE5BC-40E0-4B98-AA02-8C823BD47852}" type="parTrans" cxnId="{04C193E6-42ED-4CC8-A6FC-EEC5805E2D2C}">
      <dgm:prSet/>
      <dgm:spPr/>
      <dgm:t>
        <a:bodyPr/>
        <a:lstStyle/>
        <a:p>
          <a:endParaRPr lang="en-US"/>
        </a:p>
      </dgm:t>
    </dgm:pt>
    <dgm:pt modelId="{D9FF91F6-48B6-4B0F-9827-56C0A109B07B}" type="sibTrans" cxnId="{04C193E6-42ED-4CC8-A6FC-EEC5805E2D2C}">
      <dgm:prSet/>
      <dgm:spPr/>
      <dgm:t>
        <a:bodyPr/>
        <a:lstStyle/>
        <a:p>
          <a:endParaRPr lang="en-US"/>
        </a:p>
      </dgm:t>
    </dgm:pt>
    <dgm:pt modelId="{D410CE1D-B769-4666-9FDE-6FB35844A97C}">
      <dgm:prSet/>
      <dgm:spPr/>
      <dgm:t>
        <a:bodyPr/>
        <a:lstStyle/>
        <a:p>
          <a:r>
            <a:rPr lang="en-US"/>
            <a:t>Organisational structures – e.g. morning rounds</a:t>
          </a:r>
        </a:p>
      </dgm:t>
    </dgm:pt>
    <dgm:pt modelId="{8FBC3BE6-61B7-41AF-A9CA-D9CED59F6FF9}" type="parTrans" cxnId="{771B9179-D897-4FCB-ACE8-CF413605DDC7}">
      <dgm:prSet/>
      <dgm:spPr/>
      <dgm:t>
        <a:bodyPr/>
        <a:lstStyle/>
        <a:p>
          <a:endParaRPr lang="en-US"/>
        </a:p>
      </dgm:t>
    </dgm:pt>
    <dgm:pt modelId="{353929C9-FF25-4ADF-906C-8DEC6C56AA3B}" type="sibTrans" cxnId="{771B9179-D897-4FCB-ACE8-CF413605DDC7}">
      <dgm:prSet/>
      <dgm:spPr/>
      <dgm:t>
        <a:bodyPr/>
        <a:lstStyle/>
        <a:p>
          <a:endParaRPr lang="en-US"/>
        </a:p>
      </dgm:t>
    </dgm:pt>
    <dgm:pt modelId="{3171194C-1AA2-4130-863A-16536B63C484}">
      <dgm:prSet/>
      <dgm:spPr/>
      <dgm:t>
        <a:bodyPr/>
        <a:lstStyle/>
        <a:p>
          <a:r>
            <a:rPr lang="en-US" b="1"/>
            <a:t>How regulators use tools may stimulate articulation of tacit knowledge and critical reflection</a:t>
          </a:r>
          <a:endParaRPr lang="en-US"/>
        </a:p>
      </dgm:t>
    </dgm:pt>
    <dgm:pt modelId="{7F37B38D-70F4-40D0-A91F-63A6E650B9FD}" type="parTrans" cxnId="{DDDC37C5-8CBE-40CB-9793-4B11774B69B0}">
      <dgm:prSet/>
      <dgm:spPr/>
      <dgm:t>
        <a:bodyPr/>
        <a:lstStyle/>
        <a:p>
          <a:endParaRPr lang="en-US"/>
        </a:p>
      </dgm:t>
    </dgm:pt>
    <dgm:pt modelId="{A7B87323-A89D-4579-8101-009D20D03B87}" type="sibTrans" cxnId="{DDDC37C5-8CBE-40CB-9793-4B11774B69B0}">
      <dgm:prSet/>
      <dgm:spPr/>
      <dgm:t>
        <a:bodyPr/>
        <a:lstStyle/>
        <a:p>
          <a:endParaRPr lang="en-US"/>
        </a:p>
      </dgm:t>
    </dgm:pt>
    <dgm:pt modelId="{01D3EBEB-D083-4797-83D3-1BA364D793CC}" type="pres">
      <dgm:prSet presAssocID="{E4FA5676-9260-41BE-97D7-652DE16E79CC}" presName="vert0" presStyleCnt="0">
        <dgm:presLayoutVars>
          <dgm:dir/>
          <dgm:animOne val="branch"/>
          <dgm:animLvl val="lvl"/>
        </dgm:presLayoutVars>
      </dgm:prSet>
      <dgm:spPr/>
    </dgm:pt>
    <dgm:pt modelId="{2603C0C9-264E-4413-B3C3-3BC52F65098B}" type="pres">
      <dgm:prSet presAssocID="{9909E408-1FE5-4BA4-AD78-165C6AE03942}" presName="thickLine" presStyleLbl="alignNode1" presStyleIdx="0" presStyleCnt="5"/>
      <dgm:spPr/>
    </dgm:pt>
    <dgm:pt modelId="{81B7C284-FE98-4B69-9D9F-6B51987A7514}" type="pres">
      <dgm:prSet presAssocID="{9909E408-1FE5-4BA4-AD78-165C6AE03942}" presName="horz1" presStyleCnt="0"/>
      <dgm:spPr/>
    </dgm:pt>
    <dgm:pt modelId="{A35FFB20-88F1-4068-9534-7C4CAF9CB2F7}" type="pres">
      <dgm:prSet presAssocID="{9909E408-1FE5-4BA4-AD78-165C6AE03942}" presName="tx1" presStyleLbl="revTx" presStyleIdx="0" presStyleCnt="5"/>
      <dgm:spPr/>
    </dgm:pt>
    <dgm:pt modelId="{956B4808-D93A-4565-8230-1E181AC9CE5F}" type="pres">
      <dgm:prSet presAssocID="{9909E408-1FE5-4BA4-AD78-165C6AE03942}" presName="vert1" presStyleCnt="0"/>
      <dgm:spPr/>
    </dgm:pt>
    <dgm:pt modelId="{76EF77A8-2CB3-434D-8D35-F521213CC056}" type="pres">
      <dgm:prSet presAssocID="{DAC42AFA-AC27-4C02-AC7B-BAAF83715CA8}" presName="thickLine" presStyleLbl="alignNode1" presStyleIdx="1" presStyleCnt="5"/>
      <dgm:spPr/>
    </dgm:pt>
    <dgm:pt modelId="{121928DF-0342-42EA-869C-E49C148978DC}" type="pres">
      <dgm:prSet presAssocID="{DAC42AFA-AC27-4C02-AC7B-BAAF83715CA8}" presName="horz1" presStyleCnt="0"/>
      <dgm:spPr/>
    </dgm:pt>
    <dgm:pt modelId="{304D926D-916E-47EB-BE4B-E6741C4D40C6}" type="pres">
      <dgm:prSet presAssocID="{DAC42AFA-AC27-4C02-AC7B-BAAF83715CA8}" presName="tx1" presStyleLbl="revTx" presStyleIdx="1" presStyleCnt="5"/>
      <dgm:spPr/>
    </dgm:pt>
    <dgm:pt modelId="{5345E27D-4372-4B8F-A30E-AE587CE1BA55}" type="pres">
      <dgm:prSet presAssocID="{DAC42AFA-AC27-4C02-AC7B-BAAF83715CA8}" presName="vert1" presStyleCnt="0"/>
      <dgm:spPr/>
    </dgm:pt>
    <dgm:pt modelId="{8BBFA624-A839-40FD-B7D3-F4B04CB53248}" type="pres">
      <dgm:prSet presAssocID="{25155949-F43A-4B16-A7F9-DED7B01BD37C}" presName="thickLine" presStyleLbl="alignNode1" presStyleIdx="2" presStyleCnt="5"/>
      <dgm:spPr/>
    </dgm:pt>
    <dgm:pt modelId="{4CFB0FEF-A2D3-4C00-994E-319D2620A670}" type="pres">
      <dgm:prSet presAssocID="{25155949-F43A-4B16-A7F9-DED7B01BD37C}" presName="horz1" presStyleCnt="0"/>
      <dgm:spPr/>
    </dgm:pt>
    <dgm:pt modelId="{C8F981F8-9BDE-4FC3-B681-05C3E06DDF85}" type="pres">
      <dgm:prSet presAssocID="{25155949-F43A-4B16-A7F9-DED7B01BD37C}" presName="tx1" presStyleLbl="revTx" presStyleIdx="2" presStyleCnt="5"/>
      <dgm:spPr/>
    </dgm:pt>
    <dgm:pt modelId="{11B7EB56-0702-4976-AECB-639780D6BA8B}" type="pres">
      <dgm:prSet presAssocID="{25155949-F43A-4B16-A7F9-DED7B01BD37C}" presName="vert1" presStyleCnt="0"/>
      <dgm:spPr/>
    </dgm:pt>
    <dgm:pt modelId="{2DBDE99D-5FCE-4213-960D-419FFFCD79EE}" type="pres">
      <dgm:prSet presAssocID="{D410CE1D-B769-4666-9FDE-6FB35844A97C}" presName="thickLine" presStyleLbl="alignNode1" presStyleIdx="3" presStyleCnt="5"/>
      <dgm:spPr/>
    </dgm:pt>
    <dgm:pt modelId="{53BC3848-3DDA-44FC-8CB1-AAE6FA381E02}" type="pres">
      <dgm:prSet presAssocID="{D410CE1D-B769-4666-9FDE-6FB35844A97C}" presName="horz1" presStyleCnt="0"/>
      <dgm:spPr/>
    </dgm:pt>
    <dgm:pt modelId="{D66BA6A1-9BB8-4552-874E-DED5F41295C1}" type="pres">
      <dgm:prSet presAssocID="{D410CE1D-B769-4666-9FDE-6FB35844A97C}" presName="tx1" presStyleLbl="revTx" presStyleIdx="3" presStyleCnt="5"/>
      <dgm:spPr/>
    </dgm:pt>
    <dgm:pt modelId="{5AAEA025-FC85-4022-8C19-82769084D1BF}" type="pres">
      <dgm:prSet presAssocID="{D410CE1D-B769-4666-9FDE-6FB35844A97C}" presName="vert1" presStyleCnt="0"/>
      <dgm:spPr/>
    </dgm:pt>
    <dgm:pt modelId="{9A3429A4-5252-460C-8E5A-0FD8E71923C2}" type="pres">
      <dgm:prSet presAssocID="{3171194C-1AA2-4130-863A-16536B63C484}" presName="thickLine" presStyleLbl="alignNode1" presStyleIdx="4" presStyleCnt="5"/>
      <dgm:spPr/>
    </dgm:pt>
    <dgm:pt modelId="{F13F802C-EFC3-45FD-9AF3-83EB788499DD}" type="pres">
      <dgm:prSet presAssocID="{3171194C-1AA2-4130-863A-16536B63C484}" presName="horz1" presStyleCnt="0"/>
      <dgm:spPr/>
    </dgm:pt>
    <dgm:pt modelId="{003EC168-4CFD-4F36-B81D-0A3BE3AD3689}" type="pres">
      <dgm:prSet presAssocID="{3171194C-1AA2-4130-863A-16536B63C484}" presName="tx1" presStyleLbl="revTx" presStyleIdx="4" presStyleCnt="5"/>
      <dgm:spPr/>
    </dgm:pt>
    <dgm:pt modelId="{43660489-1C13-4E48-81BC-4A5F2B7C20C0}" type="pres">
      <dgm:prSet presAssocID="{3171194C-1AA2-4130-863A-16536B63C484}" presName="vert1" presStyleCnt="0"/>
      <dgm:spPr/>
    </dgm:pt>
  </dgm:ptLst>
  <dgm:cxnLst>
    <dgm:cxn modelId="{5B201B18-08C0-4747-AE1E-873134B526D9}" type="presOf" srcId="{25155949-F43A-4B16-A7F9-DED7B01BD37C}" destId="{C8F981F8-9BDE-4FC3-B681-05C3E06DDF85}" srcOrd="0" destOrd="0" presId="urn:microsoft.com/office/officeart/2008/layout/LinedList"/>
    <dgm:cxn modelId="{D07E9518-A016-468F-925E-DB6EA815ED5B}" type="presOf" srcId="{D410CE1D-B769-4666-9FDE-6FB35844A97C}" destId="{D66BA6A1-9BB8-4552-874E-DED5F41295C1}" srcOrd="0" destOrd="0" presId="urn:microsoft.com/office/officeart/2008/layout/LinedList"/>
    <dgm:cxn modelId="{CE5C5530-EE64-4EA3-9945-6546AA196BDF}" type="presOf" srcId="{DAC42AFA-AC27-4C02-AC7B-BAAF83715CA8}" destId="{304D926D-916E-47EB-BE4B-E6741C4D40C6}" srcOrd="0" destOrd="0" presId="urn:microsoft.com/office/officeart/2008/layout/LinedList"/>
    <dgm:cxn modelId="{3B47DD4E-877D-4C50-B8A7-D47D4ED99F0F}" type="presOf" srcId="{E4FA5676-9260-41BE-97D7-652DE16E79CC}" destId="{01D3EBEB-D083-4797-83D3-1BA364D793CC}" srcOrd="0" destOrd="0" presId="urn:microsoft.com/office/officeart/2008/layout/LinedList"/>
    <dgm:cxn modelId="{771B9179-D897-4FCB-ACE8-CF413605DDC7}" srcId="{E4FA5676-9260-41BE-97D7-652DE16E79CC}" destId="{D410CE1D-B769-4666-9FDE-6FB35844A97C}" srcOrd="3" destOrd="0" parTransId="{8FBC3BE6-61B7-41AF-A9CA-D9CED59F6FF9}" sibTransId="{353929C9-FF25-4ADF-906C-8DEC6C56AA3B}"/>
    <dgm:cxn modelId="{CA4A0EB7-E214-4876-91FC-489F5919D1EE}" type="presOf" srcId="{3171194C-1AA2-4130-863A-16536B63C484}" destId="{003EC168-4CFD-4F36-B81D-0A3BE3AD3689}" srcOrd="0" destOrd="0" presId="urn:microsoft.com/office/officeart/2008/layout/LinedList"/>
    <dgm:cxn modelId="{2CDA3CC1-9D4A-4CF4-B83F-9088A556B2C0}" srcId="{E4FA5676-9260-41BE-97D7-652DE16E79CC}" destId="{DAC42AFA-AC27-4C02-AC7B-BAAF83715CA8}" srcOrd="1" destOrd="0" parTransId="{68E02D3B-DA1E-44A4-8032-B610A7D479BE}" sibTransId="{BD98D89D-A070-4902-98C9-078D58A234D1}"/>
    <dgm:cxn modelId="{F8CE58C3-967D-4C0E-A580-67DF91236628}" type="presOf" srcId="{9909E408-1FE5-4BA4-AD78-165C6AE03942}" destId="{A35FFB20-88F1-4068-9534-7C4CAF9CB2F7}" srcOrd="0" destOrd="0" presId="urn:microsoft.com/office/officeart/2008/layout/LinedList"/>
    <dgm:cxn modelId="{DDDC37C5-8CBE-40CB-9793-4B11774B69B0}" srcId="{E4FA5676-9260-41BE-97D7-652DE16E79CC}" destId="{3171194C-1AA2-4130-863A-16536B63C484}" srcOrd="4" destOrd="0" parTransId="{7F37B38D-70F4-40D0-A91F-63A6E650B9FD}" sibTransId="{A7B87323-A89D-4579-8101-009D20D03B87}"/>
    <dgm:cxn modelId="{04C193E6-42ED-4CC8-A6FC-EEC5805E2D2C}" srcId="{E4FA5676-9260-41BE-97D7-652DE16E79CC}" destId="{25155949-F43A-4B16-A7F9-DED7B01BD37C}" srcOrd="2" destOrd="0" parTransId="{3E5CE5BC-40E0-4B98-AA02-8C823BD47852}" sibTransId="{D9FF91F6-48B6-4B0F-9827-56C0A109B07B}"/>
    <dgm:cxn modelId="{7A9ABAED-96B3-4883-8BF6-CE7B8748191B}" srcId="{E4FA5676-9260-41BE-97D7-652DE16E79CC}" destId="{9909E408-1FE5-4BA4-AD78-165C6AE03942}" srcOrd="0" destOrd="0" parTransId="{66E5E45B-74F4-4270-87C0-3B6F411A3368}" sibTransId="{1D9445AC-949E-455C-9515-03B73FBD3200}"/>
    <dgm:cxn modelId="{D1F89C20-8AE2-471D-9A0F-8A75FFAFB488}" type="presParOf" srcId="{01D3EBEB-D083-4797-83D3-1BA364D793CC}" destId="{2603C0C9-264E-4413-B3C3-3BC52F65098B}" srcOrd="0" destOrd="0" presId="urn:microsoft.com/office/officeart/2008/layout/LinedList"/>
    <dgm:cxn modelId="{CB95308C-598E-4FB0-972D-B6D48520023D}" type="presParOf" srcId="{01D3EBEB-D083-4797-83D3-1BA364D793CC}" destId="{81B7C284-FE98-4B69-9D9F-6B51987A7514}" srcOrd="1" destOrd="0" presId="urn:microsoft.com/office/officeart/2008/layout/LinedList"/>
    <dgm:cxn modelId="{2ABE05EC-3EAA-42AC-81BA-687ECD228617}" type="presParOf" srcId="{81B7C284-FE98-4B69-9D9F-6B51987A7514}" destId="{A35FFB20-88F1-4068-9534-7C4CAF9CB2F7}" srcOrd="0" destOrd="0" presId="urn:microsoft.com/office/officeart/2008/layout/LinedList"/>
    <dgm:cxn modelId="{4BC7CB24-E21D-4FB3-86EF-46FA53D1C8F3}" type="presParOf" srcId="{81B7C284-FE98-4B69-9D9F-6B51987A7514}" destId="{956B4808-D93A-4565-8230-1E181AC9CE5F}" srcOrd="1" destOrd="0" presId="urn:microsoft.com/office/officeart/2008/layout/LinedList"/>
    <dgm:cxn modelId="{02E007B3-478E-4135-BE68-6142807FB8D6}" type="presParOf" srcId="{01D3EBEB-D083-4797-83D3-1BA364D793CC}" destId="{76EF77A8-2CB3-434D-8D35-F521213CC056}" srcOrd="2" destOrd="0" presId="urn:microsoft.com/office/officeart/2008/layout/LinedList"/>
    <dgm:cxn modelId="{28A4F09F-B887-40C6-AF72-286C4449AB2A}" type="presParOf" srcId="{01D3EBEB-D083-4797-83D3-1BA364D793CC}" destId="{121928DF-0342-42EA-869C-E49C148978DC}" srcOrd="3" destOrd="0" presId="urn:microsoft.com/office/officeart/2008/layout/LinedList"/>
    <dgm:cxn modelId="{008E2AD7-1178-47DA-B214-E21889649A66}" type="presParOf" srcId="{121928DF-0342-42EA-869C-E49C148978DC}" destId="{304D926D-916E-47EB-BE4B-E6741C4D40C6}" srcOrd="0" destOrd="0" presId="urn:microsoft.com/office/officeart/2008/layout/LinedList"/>
    <dgm:cxn modelId="{795DD27B-0C58-4BBB-86D1-4A8855D89F89}" type="presParOf" srcId="{121928DF-0342-42EA-869C-E49C148978DC}" destId="{5345E27D-4372-4B8F-A30E-AE587CE1BA55}" srcOrd="1" destOrd="0" presId="urn:microsoft.com/office/officeart/2008/layout/LinedList"/>
    <dgm:cxn modelId="{17DBA31D-9E49-4C52-9019-08DE497BD83D}" type="presParOf" srcId="{01D3EBEB-D083-4797-83D3-1BA364D793CC}" destId="{8BBFA624-A839-40FD-B7D3-F4B04CB53248}" srcOrd="4" destOrd="0" presId="urn:microsoft.com/office/officeart/2008/layout/LinedList"/>
    <dgm:cxn modelId="{3E39A2F6-3BFC-4CC2-A572-2D27A05362C2}" type="presParOf" srcId="{01D3EBEB-D083-4797-83D3-1BA364D793CC}" destId="{4CFB0FEF-A2D3-4C00-994E-319D2620A670}" srcOrd="5" destOrd="0" presId="urn:microsoft.com/office/officeart/2008/layout/LinedList"/>
    <dgm:cxn modelId="{B6E9DA4E-AA2E-46A4-AE71-916A9F85436E}" type="presParOf" srcId="{4CFB0FEF-A2D3-4C00-994E-319D2620A670}" destId="{C8F981F8-9BDE-4FC3-B681-05C3E06DDF85}" srcOrd="0" destOrd="0" presId="urn:microsoft.com/office/officeart/2008/layout/LinedList"/>
    <dgm:cxn modelId="{57386B17-0400-460D-AD41-CE3EAD7C2BF9}" type="presParOf" srcId="{4CFB0FEF-A2D3-4C00-994E-319D2620A670}" destId="{11B7EB56-0702-4976-AECB-639780D6BA8B}" srcOrd="1" destOrd="0" presId="urn:microsoft.com/office/officeart/2008/layout/LinedList"/>
    <dgm:cxn modelId="{1D4F9013-767F-4CEB-B5AF-D182EBEBA6A2}" type="presParOf" srcId="{01D3EBEB-D083-4797-83D3-1BA364D793CC}" destId="{2DBDE99D-5FCE-4213-960D-419FFFCD79EE}" srcOrd="6" destOrd="0" presId="urn:microsoft.com/office/officeart/2008/layout/LinedList"/>
    <dgm:cxn modelId="{7021B2C3-C846-461E-B4AD-1FFC1A8A2801}" type="presParOf" srcId="{01D3EBEB-D083-4797-83D3-1BA364D793CC}" destId="{53BC3848-3DDA-44FC-8CB1-AAE6FA381E02}" srcOrd="7" destOrd="0" presId="urn:microsoft.com/office/officeart/2008/layout/LinedList"/>
    <dgm:cxn modelId="{8D2B8472-4CF0-466D-B747-B84CB932C3CF}" type="presParOf" srcId="{53BC3848-3DDA-44FC-8CB1-AAE6FA381E02}" destId="{D66BA6A1-9BB8-4552-874E-DED5F41295C1}" srcOrd="0" destOrd="0" presId="urn:microsoft.com/office/officeart/2008/layout/LinedList"/>
    <dgm:cxn modelId="{ED5C2DD5-592F-4EF4-AD52-23A9DDDC902F}" type="presParOf" srcId="{53BC3848-3DDA-44FC-8CB1-AAE6FA381E02}" destId="{5AAEA025-FC85-4022-8C19-82769084D1BF}" srcOrd="1" destOrd="0" presId="urn:microsoft.com/office/officeart/2008/layout/LinedList"/>
    <dgm:cxn modelId="{9A23FC9A-B649-4E52-801F-6E83C7C20532}" type="presParOf" srcId="{01D3EBEB-D083-4797-83D3-1BA364D793CC}" destId="{9A3429A4-5252-460C-8E5A-0FD8E71923C2}" srcOrd="8" destOrd="0" presId="urn:microsoft.com/office/officeart/2008/layout/LinedList"/>
    <dgm:cxn modelId="{C338C4EA-3194-4695-BA3C-07DC1510B352}" type="presParOf" srcId="{01D3EBEB-D083-4797-83D3-1BA364D793CC}" destId="{F13F802C-EFC3-45FD-9AF3-83EB788499DD}" srcOrd="9" destOrd="0" presId="urn:microsoft.com/office/officeart/2008/layout/LinedList"/>
    <dgm:cxn modelId="{4FCB9205-1711-4963-B3E2-E1935982D347}" type="presParOf" srcId="{F13F802C-EFC3-45FD-9AF3-83EB788499DD}" destId="{003EC168-4CFD-4F36-B81D-0A3BE3AD3689}" srcOrd="0" destOrd="0" presId="urn:microsoft.com/office/officeart/2008/layout/LinedList"/>
    <dgm:cxn modelId="{3F11B50D-1A8F-4245-A207-7BF64FD16C97}" type="presParOf" srcId="{F13F802C-EFC3-45FD-9AF3-83EB788499DD}" destId="{43660489-1C13-4E48-81BC-4A5F2B7C20C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4E344-FC2A-4AA1-8865-A5CB1B237C02}">
      <dsp:nvSpPr>
        <dsp:cNvPr id="0" name=""/>
        <dsp:cNvSpPr/>
      </dsp:nvSpPr>
      <dsp:spPr>
        <a:xfrm>
          <a:off x="860157" y="2717"/>
          <a:ext cx="1637195" cy="9823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 err="1"/>
            <a:t>Complexity</a:t>
          </a:r>
          <a:r>
            <a:rPr lang="nb-NO" sz="1900" kern="1200" dirty="0"/>
            <a:t> and </a:t>
          </a:r>
          <a:r>
            <a:rPr lang="nb-NO" sz="1900" kern="1200" dirty="0" err="1"/>
            <a:t>spesialization</a:t>
          </a:r>
          <a:r>
            <a:rPr lang="nb-NO" sz="1900" kern="1200" dirty="0"/>
            <a:t> </a:t>
          </a:r>
        </a:p>
      </dsp:txBody>
      <dsp:txXfrm>
        <a:off x="860157" y="2717"/>
        <a:ext cx="1637195" cy="982317"/>
      </dsp:txXfrm>
    </dsp:sp>
    <dsp:sp modelId="{70447031-C391-44BC-8C11-68165765D088}">
      <dsp:nvSpPr>
        <dsp:cNvPr id="0" name=""/>
        <dsp:cNvSpPr/>
      </dsp:nvSpPr>
      <dsp:spPr>
        <a:xfrm>
          <a:off x="2661071" y="2717"/>
          <a:ext cx="1637195" cy="9823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 err="1"/>
            <a:t>Contextual</a:t>
          </a:r>
          <a:r>
            <a:rPr lang="nb-NO" sz="1900" kern="1200" dirty="0"/>
            <a:t> </a:t>
          </a:r>
          <a:r>
            <a:rPr lang="nb-NO" sz="1900" kern="1200" dirty="0" err="1"/>
            <a:t>knowledge</a:t>
          </a:r>
          <a:endParaRPr lang="nb-NO" sz="1900" kern="1200" dirty="0"/>
        </a:p>
      </dsp:txBody>
      <dsp:txXfrm>
        <a:off x="2661071" y="2717"/>
        <a:ext cx="1637195" cy="982317"/>
      </dsp:txXfrm>
    </dsp:sp>
    <dsp:sp modelId="{41204A05-499F-40C8-BD7E-0FD83796E789}">
      <dsp:nvSpPr>
        <dsp:cNvPr id="0" name=""/>
        <dsp:cNvSpPr/>
      </dsp:nvSpPr>
      <dsp:spPr>
        <a:xfrm>
          <a:off x="860157" y="1148754"/>
          <a:ext cx="1637195" cy="9823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 err="1"/>
            <a:t>Competent</a:t>
          </a:r>
          <a:r>
            <a:rPr lang="nb-NO" sz="1900" kern="1200" dirty="0"/>
            <a:t> and </a:t>
          </a:r>
          <a:r>
            <a:rPr lang="nb-NO" sz="1900" kern="1200" dirty="0" err="1"/>
            <a:t>involved</a:t>
          </a:r>
          <a:r>
            <a:rPr lang="nb-NO" sz="1900" kern="1200" dirty="0"/>
            <a:t> </a:t>
          </a:r>
          <a:r>
            <a:rPr lang="nb-NO" sz="1900" kern="1200" dirty="0" err="1"/>
            <a:t>patients</a:t>
          </a:r>
          <a:endParaRPr lang="nb-NO" sz="1900" kern="1200" dirty="0"/>
        </a:p>
      </dsp:txBody>
      <dsp:txXfrm>
        <a:off x="860157" y="1148754"/>
        <a:ext cx="1637195" cy="982317"/>
      </dsp:txXfrm>
    </dsp:sp>
    <dsp:sp modelId="{FA5CB43B-D111-42D9-AFD4-FA18B3A6B275}">
      <dsp:nvSpPr>
        <dsp:cNvPr id="0" name=""/>
        <dsp:cNvSpPr/>
      </dsp:nvSpPr>
      <dsp:spPr>
        <a:xfrm>
          <a:off x="2661071" y="1148754"/>
          <a:ext cx="1637195" cy="9823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/>
            <a:t>New risks</a:t>
          </a:r>
        </a:p>
      </dsp:txBody>
      <dsp:txXfrm>
        <a:off x="2661071" y="1148754"/>
        <a:ext cx="1637195" cy="982317"/>
      </dsp:txXfrm>
    </dsp:sp>
    <dsp:sp modelId="{167A3920-C547-427B-9B01-42E46B69020B}">
      <dsp:nvSpPr>
        <dsp:cNvPr id="0" name=""/>
        <dsp:cNvSpPr/>
      </dsp:nvSpPr>
      <dsp:spPr>
        <a:xfrm>
          <a:off x="860157" y="2294790"/>
          <a:ext cx="1637195" cy="9823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 err="1"/>
            <a:t>Relations</a:t>
          </a:r>
          <a:r>
            <a:rPr lang="nb-NO" sz="1900" kern="1200" dirty="0"/>
            <a:t>, </a:t>
          </a:r>
          <a:r>
            <a:rPr lang="nb-NO" sz="1900" kern="1200" dirty="0" err="1"/>
            <a:t>leadership</a:t>
          </a:r>
          <a:r>
            <a:rPr lang="nb-NO" sz="1900" kern="1200" dirty="0"/>
            <a:t> and teams</a:t>
          </a:r>
        </a:p>
      </dsp:txBody>
      <dsp:txXfrm>
        <a:off x="860157" y="2294790"/>
        <a:ext cx="1637195" cy="982317"/>
      </dsp:txXfrm>
    </dsp:sp>
    <dsp:sp modelId="{8EDD9714-EB8C-4E07-877D-CCCAF1A36F5E}">
      <dsp:nvSpPr>
        <dsp:cNvPr id="0" name=""/>
        <dsp:cNvSpPr/>
      </dsp:nvSpPr>
      <dsp:spPr>
        <a:xfrm>
          <a:off x="2661071" y="2294790"/>
          <a:ext cx="1637195" cy="9823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 err="1"/>
            <a:t>Legislation</a:t>
          </a:r>
          <a:r>
            <a:rPr lang="nb-NO" sz="1900" kern="1200" dirty="0"/>
            <a:t> </a:t>
          </a:r>
          <a:r>
            <a:rPr lang="nb-NO" sz="1900" kern="1200" dirty="0" err="1"/>
            <a:t>lagging</a:t>
          </a:r>
          <a:r>
            <a:rPr lang="nb-NO" sz="1900" kern="1200" dirty="0"/>
            <a:t> </a:t>
          </a:r>
          <a:r>
            <a:rPr lang="nb-NO" sz="1900" kern="1200" dirty="0" err="1"/>
            <a:t>behind</a:t>
          </a:r>
          <a:endParaRPr lang="nb-NO" sz="1900" kern="1200" dirty="0"/>
        </a:p>
      </dsp:txBody>
      <dsp:txXfrm>
        <a:off x="2661071" y="2294790"/>
        <a:ext cx="1637195" cy="982317"/>
      </dsp:txXfrm>
    </dsp:sp>
    <dsp:sp modelId="{17B52DD3-59A1-4E99-AB79-001D1A02DFAB}">
      <dsp:nvSpPr>
        <dsp:cNvPr id="0" name=""/>
        <dsp:cNvSpPr/>
      </dsp:nvSpPr>
      <dsp:spPr>
        <a:xfrm>
          <a:off x="860157" y="3440827"/>
          <a:ext cx="1637195" cy="9823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/>
            <a:t>Labour </a:t>
          </a:r>
          <a:r>
            <a:rPr lang="nb-NO" sz="1900" kern="1200" dirty="0" err="1"/>
            <a:t>shortages</a:t>
          </a:r>
          <a:endParaRPr lang="nb-NO" sz="1900" kern="1200" dirty="0"/>
        </a:p>
      </dsp:txBody>
      <dsp:txXfrm>
        <a:off x="860157" y="3440827"/>
        <a:ext cx="1637195" cy="982317"/>
      </dsp:txXfrm>
    </dsp:sp>
    <dsp:sp modelId="{97BECF96-15D2-47A4-808E-F68C4989B986}">
      <dsp:nvSpPr>
        <dsp:cNvPr id="0" name=""/>
        <dsp:cNvSpPr/>
      </dsp:nvSpPr>
      <dsp:spPr>
        <a:xfrm>
          <a:off x="2661071" y="3440827"/>
          <a:ext cx="1637195" cy="9823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/>
            <a:t>Cultural </a:t>
          </a:r>
          <a:r>
            <a:rPr lang="nb-NO" sz="1900" kern="1200" dirty="0" err="1"/>
            <a:t>diversity</a:t>
          </a:r>
          <a:endParaRPr lang="nb-NO" sz="1900" kern="1200" dirty="0"/>
        </a:p>
      </dsp:txBody>
      <dsp:txXfrm>
        <a:off x="2661071" y="3440827"/>
        <a:ext cx="1637195" cy="982317"/>
      </dsp:txXfrm>
    </dsp:sp>
    <dsp:sp modelId="{3A0968B6-A714-4273-A4D6-F42ADBF36BFE}">
      <dsp:nvSpPr>
        <dsp:cNvPr id="0" name=""/>
        <dsp:cNvSpPr/>
      </dsp:nvSpPr>
      <dsp:spPr>
        <a:xfrm>
          <a:off x="860157" y="4586864"/>
          <a:ext cx="1637195" cy="9823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/>
            <a:t>Data drive</a:t>
          </a:r>
        </a:p>
      </dsp:txBody>
      <dsp:txXfrm>
        <a:off x="860157" y="4586864"/>
        <a:ext cx="1637195" cy="982317"/>
      </dsp:txXfrm>
    </dsp:sp>
    <dsp:sp modelId="{A5627563-0D8B-4D34-B243-DF20CADAFEB0}">
      <dsp:nvSpPr>
        <dsp:cNvPr id="0" name=""/>
        <dsp:cNvSpPr/>
      </dsp:nvSpPr>
      <dsp:spPr>
        <a:xfrm>
          <a:off x="2661071" y="4586864"/>
          <a:ext cx="1637195" cy="9823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/>
            <a:t>Stakeholder </a:t>
          </a:r>
          <a:r>
            <a:rPr lang="nb-NO" sz="1900" kern="1200" dirty="0" err="1"/>
            <a:t>engagement</a:t>
          </a:r>
          <a:endParaRPr lang="nb-NO" sz="1900" kern="1200" dirty="0"/>
        </a:p>
      </dsp:txBody>
      <dsp:txXfrm>
        <a:off x="2661071" y="4586864"/>
        <a:ext cx="1637195" cy="9823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9BA8A9-CBEB-45AE-9348-F3B00C0F2F07}">
      <dsp:nvSpPr>
        <dsp:cNvPr id="0" name=""/>
        <dsp:cNvSpPr/>
      </dsp:nvSpPr>
      <dsp:spPr>
        <a:xfrm>
          <a:off x="0" y="397658"/>
          <a:ext cx="3047999" cy="1828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Standards and guidelines</a:t>
          </a:r>
          <a:endParaRPr lang="en-US" sz="3100" kern="1200"/>
        </a:p>
      </dsp:txBody>
      <dsp:txXfrm>
        <a:off x="0" y="397658"/>
        <a:ext cx="3047999" cy="1828800"/>
      </dsp:txXfrm>
    </dsp:sp>
    <dsp:sp modelId="{B4DB2050-7478-4E8D-89A1-B46537C00F91}">
      <dsp:nvSpPr>
        <dsp:cNvPr id="0" name=""/>
        <dsp:cNvSpPr/>
      </dsp:nvSpPr>
      <dsp:spPr>
        <a:xfrm>
          <a:off x="3352800" y="397658"/>
          <a:ext cx="3047999" cy="1828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Communication </a:t>
          </a:r>
          <a:endParaRPr lang="en-US" sz="3100" kern="1200"/>
        </a:p>
      </dsp:txBody>
      <dsp:txXfrm>
        <a:off x="3352800" y="397658"/>
        <a:ext cx="3047999" cy="1828800"/>
      </dsp:txXfrm>
    </dsp:sp>
    <dsp:sp modelId="{95DB9893-EA3D-4DD5-9CF9-08796755B73A}">
      <dsp:nvSpPr>
        <dsp:cNvPr id="0" name=""/>
        <dsp:cNvSpPr/>
      </dsp:nvSpPr>
      <dsp:spPr>
        <a:xfrm>
          <a:off x="6705599" y="397658"/>
          <a:ext cx="3047999" cy="1828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Extension of roles beyond training</a:t>
          </a:r>
          <a:endParaRPr lang="en-US" sz="3100" kern="1200"/>
        </a:p>
      </dsp:txBody>
      <dsp:txXfrm>
        <a:off x="6705599" y="397658"/>
        <a:ext cx="3047999" cy="1828800"/>
      </dsp:txXfrm>
    </dsp:sp>
    <dsp:sp modelId="{4B4046ED-79DB-417F-A34D-98451D3E437E}">
      <dsp:nvSpPr>
        <dsp:cNvPr id="0" name=""/>
        <dsp:cNvSpPr/>
      </dsp:nvSpPr>
      <dsp:spPr>
        <a:xfrm>
          <a:off x="0" y="2531258"/>
          <a:ext cx="3047999" cy="1828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Tolerance of exception</a:t>
          </a:r>
          <a:endParaRPr lang="en-US" sz="3100" kern="1200"/>
        </a:p>
      </dsp:txBody>
      <dsp:txXfrm>
        <a:off x="0" y="2531258"/>
        <a:ext cx="3047999" cy="1828800"/>
      </dsp:txXfrm>
    </dsp:sp>
    <dsp:sp modelId="{B64EA82F-63F0-4E11-9E02-0DDA8B4510DA}">
      <dsp:nvSpPr>
        <dsp:cNvPr id="0" name=""/>
        <dsp:cNvSpPr/>
      </dsp:nvSpPr>
      <dsp:spPr>
        <a:xfrm>
          <a:off x="3352800" y="2531258"/>
          <a:ext cx="3047999" cy="1828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Unacceptable becomes acceptable</a:t>
          </a:r>
          <a:endParaRPr lang="en-US" sz="3100" kern="1200"/>
        </a:p>
      </dsp:txBody>
      <dsp:txXfrm>
        <a:off x="3352800" y="2531258"/>
        <a:ext cx="3047999" cy="1828800"/>
      </dsp:txXfrm>
    </dsp:sp>
    <dsp:sp modelId="{1A1864E8-3A68-4819-B911-2AB4E9AB1D2F}">
      <dsp:nvSpPr>
        <dsp:cNvPr id="0" name=""/>
        <dsp:cNvSpPr/>
      </dsp:nvSpPr>
      <dsp:spPr>
        <a:xfrm>
          <a:off x="6705599" y="2531258"/>
          <a:ext cx="3047999" cy="1828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Lack of care and compassion</a:t>
          </a:r>
          <a:endParaRPr lang="en-US" sz="3100" kern="1200"/>
        </a:p>
      </dsp:txBody>
      <dsp:txXfrm>
        <a:off x="6705599" y="2531258"/>
        <a:ext cx="3047999" cy="1828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A24F2-680D-4969-9E14-4DA9B615F574}">
      <dsp:nvSpPr>
        <dsp:cNvPr id="0" name=""/>
        <dsp:cNvSpPr/>
      </dsp:nvSpPr>
      <dsp:spPr>
        <a:xfrm>
          <a:off x="123229" y="2529"/>
          <a:ext cx="3209106" cy="1925463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 err="1"/>
            <a:t>Regulate</a:t>
          </a:r>
          <a:r>
            <a:rPr lang="nb-NO" sz="2400" kern="1200" dirty="0"/>
            <a:t> </a:t>
          </a:r>
          <a:r>
            <a:rPr lang="nb-NO" sz="2400" kern="1200" dirty="0" err="1"/>
            <a:t>involvement</a:t>
          </a:r>
          <a:endParaRPr lang="en-US" sz="2400" kern="1200" dirty="0"/>
        </a:p>
      </dsp:txBody>
      <dsp:txXfrm>
        <a:off x="123229" y="2529"/>
        <a:ext cx="3209106" cy="1925463"/>
      </dsp:txXfrm>
    </dsp:sp>
    <dsp:sp modelId="{A176CB59-024C-4FF5-9C90-3B8AFB1381E4}">
      <dsp:nvSpPr>
        <dsp:cNvPr id="0" name=""/>
        <dsp:cNvSpPr/>
      </dsp:nvSpPr>
      <dsp:spPr>
        <a:xfrm>
          <a:off x="3653246" y="2529"/>
          <a:ext cx="3209106" cy="1925463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285111"/>
                <a:satOff val="-26996"/>
                <a:lumOff val="230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285111"/>
                <a:satOff val="-26996"/>
                <a:lumOff val="230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285111"/>
                <a:satOff val="-26996"/>
                <a:lumOff val="230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/>
            <a:t>Investigate and follow up of investigation reports</a:t>
          </a:r>
          <a:endParaRPr lang="en-US" sz="2400" kern="1200"/>
        </a:p>
      </dsp:txBody>
      <dsp:txXfrm>
        <a:off x="3653246" y="2529"/>
        <a:ext cx="3209106" cy="1925463"/>
      </dsp:txXfrm>
    </dsp:sp>
    <dsp:sp modelId="{807E647B-2409-4E98-AD41-6D4D7C708640}">
      <dsp:nvSpPr>
        <dsp:cNvPr id="0" name=""/>
        <dsp:cNvSpPr/>
      </dsp:nvSpPr>
      <dsp:spPr>
        <a:xfrm>
          <a:off x="7183263" y="2529"/>
          <a:ext cx="3209106" cy="1925463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570223"/>
                <a:satOff val="-53991"/>
                <a:lumOff val="460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570223"/>
                <a:satOff val="-53991"/>
                <a:lumOff val="460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570223"/>
                <a:satOff val="-53991"/>
                <a:lumOff val="460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 err="1"/>
            <a:t>Use</a:t>
          </a:r>
          <a:r>
            <a:rPr lang="nb-NO" sz="2400" kern="1200" dirty="0"/>
            <a:t> «soft signals» </a:t>
          </a:r>
          <a:endParaRPr lang="en-US" sz="2400" kern="1200" dirty="0"/>
        </a:p>
      </dsp:txBody>
      <dsp:txXfrm>
        <a:off x="7183263" y="2529"/>
        <a:ext cx="3209106" cy="1925463"/>
      </dsp:txXfrm>
    </dsp:sp>
    <dsp:sp modelId="{49ABDACC-0AF9-401F-ACC8-29AC86B12103}">
      <dsp:nvSpPr>
        <dsp:cNvPr id="0" name=""/>
        <dsp:cNvSpPr/>
      </dsp:nvSpPr>
      <dsp:spPr>
        <a:xfrm>
          <a:off x="1888238" y="2248903"/>
          <a:ext cx="3209106" cy="1925463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570223"/>
                <a:satOff val="-53991"/>
                <a:lumOff val="460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570223"/>
                <a:satOff val="-53991"/>
                <a:lumOff val="460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570223"/>
                <a:satOff val="-53991"/>
                <a:lumOff val="460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/>
            <a:t>Create reflexive spaces</a:t>
          </a:r>
          <a:endParaRPr lang="en-US" sz="24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900" kern="1200" dirty="0" err="1"/>
            <a:t>Between</a:t>
          </a:r>
          <a:r>
            <a:rPr lang="nb-NO" sz="1900" kern="1200" dirty="0"/>
            <a:t> families and service providing </a:t>
          </a:r>
          <a:r>
            <a:rPr lang="nb-NO" sz="1900" kern="1200" dirty="0" err="1"/>
            <a:t>organisation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900" kern="1200"/>
            <a:t>Between regulator and regulatee </a:t>
          </a:r>
          <a:endParaRPr lang="en-US" sz="1900" kern="1200"/>
        </a:p>
      </dsp:txBody>
      <dsp:txXfrm>
        <a:off x="1888238" y="2248903"/>
        <a:ext cx="3209106" cy="1925463"/>
      </dsp:txXfrm>
    </dsp:sp>
    <dsp:sp modelId="{8C688A18-F77B-4926-88A3-A24064BA1E11}">
      <dsp:nvSpPr>
        <dsp:cNvPr id="0" name=""/>
        <dsp:cNvSpPr/>
      </dsp:nvSpPr>
      <dsp:spPr>
        <a:xfrm>
          <a:off x="5418255" y="2248903"/>
          <a:ext cx="3209106" cy="1925463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285111"/>
                <a:satOff val="-26996"/>
                <a:lumOff val="230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285111"/>
                <a:satOff val="-26996"/>
                <a:lumOff val="230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285111"/>
                <a:satOff val="-26996"/>
                <a:lumOff val="230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/>
            <a:t>Co-</a:t>
          </a:r>
          <a:r>
            <a:rPr lang="nb-NO" sz="2400" kern="1200" dirty="0" err="1"/>
            <a:t>create</a:t>
          </a:r>
          <a:r>
            <a:rPr lang="nb-NO" sz="2400" kern="1200" dirty="0"/>
            <a:t> </a:t>
          </a:r>
          <a:r>
            <a:rPr lang="nb-NO" sz="2400" kern="1200" dirty="0" err="1"/>
            <a:t>legislation</a:t>
          </a:r>
          <a:endParaRPr lang="nb-NO" sz="2400" kern="1200" dirty="0"/>
        </a:p>
      </dsp:txBody>
      <dsp:txXfrm>
        <a:off x="5418255" y="2248903"/>
        <a:ext cx="3209106" cy="19254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3C0C9-264E-4413-B3C3-3BC52F65098B}">
      <dsp:nvSpPr>
        <dsp:cNvPr id="0" name=""/>
        <dsp:cNvSpPr/>
      </dsp:nvSpPr>
      <dsp:spPr>
        <a:xfrm>
          <a:off x="0" y="460"/>
          <a:ext cx="455468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35FFB20-88F1-4068-9534-7C4CAF9CB2F7}">
      <dsp:nvSpPr>
        <dsp:cNvPr id="0" name=""/>
        <dsp:cNvSpPr/>
      </dsp:nvSpPr>
      <dsp:spPr>
        <a:xfrm>
          <a:off x="0" y="460"/>
          <a:ext cx="4554680" cy="753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1" kern="1200" baseline="0"/>
            <a:t>“Physical or virtual platforms in which reflexive dialogical practice occurs between people</a:t>
          </a:r>
          <a:r>
            <a:rPr lang="en-US" sz="1500" b="0" i="0" kern="1200" baseline="0"/>
            <a:t>”.</a:t>
          </a:r>
          <a:endParaRPr lang="en-US" sz="1500" kern="1200"/>
        </a:p>
      </dsp:txBody>
      <dsp:txXfrm>
        <a:off x="0" y="460"/>
        <a:ext cx="4554680" cy="753782"/>
      </dsp:txXfrm>
    </dsp:sp>
    <dsp:sp modelId="{76EF77A8-2CB3-434D-8D35-F521213CC056}">
      <dsp:nvSpPr>
        <dsp:cNvPr id="0" name=""/>
        <dsp:cNvSpPr/>
      </dsp:nvSpPr>
      <dsp:spPr>
        <a:xfrm>
          <a:off x="0" y="754243"/>
          <a:ext cx="455468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04D926D-916E-47EB-BE4B-E6741C4D40C6}">
      <dsp:nvSpPr>
        <dsp:cNvPr id="0" name=""/>
        <dsp:cNvSpPr/>
      </dsp:nvSpPr>
      <dsp:spPr>
        <a:xfrm>
          <a:off x="0" y="754243"/>
          <a:ext cx="4554680" cy="753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Key in learning processes - bridges tacit and explicit knowledge</a:t>
          </a:r>
          <a:endParaRPr lang="en-US" sz="1500" kern="1200"/>
        </a:p>
      </dsp:txBody>
      <dsp:txXfrm>
        <a:off x="0" y="754243"/>
        <a:ext cx="4554680" cy="753782"/>
      </dsp:txXfrm>
    </dsp:sp>
    <dsp:sp modelId="{8BBFA624-A839-40FD-B7D3-F4B04CB53248}">
      <dsp:nvSpPr>
        <dsp:cNvPr id="0" name=""/>
        <dsp:cNvSpPr/>
      </dsp:nvSpPr>
      <dsp:spPr>
        <a:xfrm>
          <a:off x="0" y="1508026"/>
          <a:ext cx="455468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F981F8-9BDE-4FC3-B681-05C3E06DDF85}">
      <dsp:nvSpPr>
        <dsp:cNvPr id="0" name=""/>
        <dsp:cNvSpPr/>
      </dsp:nvSpPr>
      <dsp:spPr>
        <a:xfrm>
          <a:off x="0" y="1508026"/>
          <a:ext cx="4554680" cy="753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Tools: </a:t>
          </a:r>
          <a:r>
            <a:rPr lang="nb-NO" sz="1500" b="0" i="0" kern="1200" baseline="0"/>
            <a:t>storytelling, reflexive conversations, metaphors, critical incident analysis, reflective </a:t>
          </a:r>
          <a:r>
            <a:rPr lang="en-US" sz="1500" b="0" i="0" kern="1200" baseline="0"/>
            <a:t>journals, and concept mapping</a:t>
          </a:r>
          <a:endParaRPr lang="en-US" sz="1500" kern="1200"/>
        </a:p>
      </dsp:txBody>
      <dsp:txXfrm>
        <a:off x="0" y="1508026"/>
        <a:ext cx="4554680" cy="753782"/>
      </dsp:txXfrm>
    </dsp:sp>
    <dsp:sp modelId="{2DBDE99D-5FCE-4213-960D-419FFFCD79EE}">
      <dsp:nvSpPr>
        <dsp:cNvPr id="0" name=""/>
        <dsp:cNvSpPr/>
      </dsp:nvSpPr>
      <dsp:spPr>
        <a:xfrm>
          <a:off x="0" y="2261808"/>
          <a:ext cx="455468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66BA6A1-9BB8-4552-874E-DED5F41295C1}">
      <dsp:nvSpPr>
        <dsp:cNvPr id="0" name=""/>
        <dsp:cNvSpPr/>
      </dsp:nvSpPr>
      <dsp:spPr>
        <a:xfrm>
          <a:off x="0" y="2261808"/>
          <a:ext cx="4554680" cy="753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Organisational structures – e.g. morning rounds</a:t>
          </a:r>
        </a:p>
      </dsp:txBody>
      <dsp:txXfrm>
        <a:off x="0" y="2261808"/>
        <a:ext cx="4554680" cy="753782"/>
      </dsp:txXfrm>
    </dsp:sp>
    <dsp:sp modelId="{9A3429A4-5252-460C-8E5A-0FD8E71923C2}">
      <dsp:nvSpPr>
        <dsp:cNvPr id="0" name=""/>
        <dsp:cNvSpPr/>
      </dsp:nvSpPr>
      <dsp:spPr>
        <a:xfrm>
          <a:off x="0" y="3015591"/>
          <a:ext cx="455468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03EC168-4CFD-4F36-B81D-0A3BE3AD3689}">
      <dsp:nvSpPr>
        <dsp:cNvPr id="0" name=""/>
        <dsp:cNvSpPr/>
      </dsp:nvSpPr>
      <dsp:spPr>
        <a:xfrm>
          <a:off x="0" y="3015591"/>
          <a:ext cx="4554680" cy="753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How regulators use tools may stimulate articulation of tacit knowledge and critical reflection</a:t>
          </a:r>
          <a:endParaRPr lang="en-US" sz="1500" kern="1200"/>
        </a:p>
      </dsp:txBody>
      <dsp:txXfrm>
        <a:off x="0" y="3015591"/>
        <a:ext cx="4554680" cy="7537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FF280-7BD2-804A-BEF4-10417E4D2AB3}" type="datetimeFigureOut">
              <a:rPr lang="nb-NO" smtClean="0"/>
              <a:t>29.05.2024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843BE-DE61-AF40-9A94-F414206FFBAE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757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err="1"/>
              <a:t>Thank</a:t>
            </a:r>
            <a:r>
              <a:rPr lang="nb-NO" baseline="0" dirty="0"/>
              <a:t> </a:t>
            </a:r>
            <a:r>
              <a:rPr lang="nb-NO" baseline="0" dirty="0" err="1"/>
              <a:t>you</a:t>
            </a:r>
            <a:r>
              <a:rPr lang="nb-NO" baseline="0" dirty="0"/>
              <a:t> so </a:t>
            </a:r>
            <a:r>
              <a:rPr lang="nb-NO" baseline="0" dirty="0" err="1"/>
              <a:t>much</a:t>
            </a:r>
            <a:r>
              <a:rPr lang="nb-NO" baseline="0" dirty="0"/>
              <a:t> for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opportunity</a:t>
            </a:r>
            <a:r>
              <a:rPr lang="nb-NO" baseline="0" dirty="0"/>
              <a:t> to talk at </a:t>
            </a:r>
            <a:r>
              <a:rPr lang="nb-NO" baseline="0" dirty="0" err="1"/>
              <a:t>this</a:t>
            </a:r>
            <a:r>
              <a:rPr lang="nb-NO" baseline="0" dirty="0"/>
              <a:t> </a:t>
            </a:r>
            <a:r>
              <a:rPr lang="nb-NO" baseline="0" dirty="0" err="1"/>
              <a:t>important</a:t>
            </a:r>
            <a:r>
              <a:rPr lang="nb-NO" baseline="0" dirty="0"/>
              <a:t> </a:t>
            </a:r>
            <a:r>
              <a:rPr lang="nb-NO" baseline="0" dirty="0" err="1"/>
              <a:t>conference</a:t>
            </a:r>
            <a:r>
              <a:rPr lang="nb-NO" baseline="0" dirty="0"/>
              <a:t>. </a:t>
            </a:r>
          </a:p>
          <a:p>
            <a:r>
              <a:rPr lang="nb-NO" baseline="0" dirty="0" err="1"/>
              <a:t>Delighted</a:t>
            </a:r>
            <a:r>
              <a:rPr lang="nb-NO" baseline="0" dirty="0"/>
              <a:t> to </a:t>
            </a:r>
            <a:r>
              <a:rPr lang="nb-NO" baseline="0" dirty="0" err="1"/>
              <a:t>meet</a:t>
            </a:r>
            <a:r>
              <a:rPr lang="nb-NO" baseline="0" dirty="0"/>
              <a:t> </a:t>
            </a:r>
            <a:r>
              <a:rPr lang="nb-NO" baseline="0" dirty="0" err="1"/>
              <a:t>others</a:t>
            </a:r>
            <a:r>
              <a:rPr lang="nb-NO" baseline="0" dirty="0"/>
              <a:t> as intersted as in </a:t>
            </a:r>
            <a:r>
              <a:rPr lang="nb-NO" baseline="0" dirty="0" err="1"/>
              <a:t>regulation</a:t>
            </a:r>
            <a:r>
              <a:rPr lang="nb-NO" baseline="0" dirty="0"/>
              <a:t>, risk and healthcare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26059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b-NO" sz="1800" b="0" i="0" u="none" strike="noStrike" baseline="0" dirty="0">
                <a:latin typeface="GuardianSansGR-Regular"/>
              </a:rPr>
              <a:t>Here </a:t>
            </a:r>
            <a:r>
              <a:rPr lang="nb-NO" sz="1800" b="0" i="0" u="none" strike="noStrike" baseline="0" dirty="0" err="1">
                <a:latin typeface="GuardianSansGR-Regular"/>
              </a:rPr>
              <a:t>we</a:t>
            </a:r>
            <a:r>
              <a:rPr lang="nb-NO" sz="1800" b="0" i="0" u="none" strike="noStrike" baseline="0" dirty="0">
                <a:latin typeface="GuardianSansGR-Regular"/>
              </a:rPr>
              <a:t> </a:t>
            </a:r>
            <a:r>
              <a:rPr lang="nb-NO" sz="1800" b="0" i="0" u="none" strike="noStrike" baseline="0" dirty="0" err="1">
                <a:latin typeface="GuardianSansGR-Regular"/>
              </a:rPr>
              <a:t>see</a:t>
            </a:r>
            <a:r>
              <a:rPr lang="nb-NO" sz="1800" b="0" i="0" u="none" strike="noStrike" baseline="0" dirty="0">
                <a:latin typeface="GuardianSansGR-Regular"/>
              </a:rPr>
              <a:t> </a:t>
            </a:r>
            <a:r>
              <a:rPr lang="nb-NO" sz="1800" b="0" i="0" u="none" strike="noStrike" baseline="0" dirty="0" err="1">
                <a:latin typeface="GuardianSansGR-Regular"/>
              </a:rPr>
              <a:t>researchers</a:t>
            </a:r>
            <a:r>
              <a:rPr lang="nb-NO" sz="1800" b="0" i="0" u="none" strike="noStrike" baseline="0" dirty="0">
                <a:latin typeface="GuardianSansGR-Regular"/>
              </a:rPr>
              <a:t> </a:t>
            </a:r>
            <a:r>
              <a:rPr lang="nb-NO" sz="1800" b="0" i="0" u="none" strike="noStrike" baseline="0" dirty="0" err="1">
                <a:latin typeface="GuardianSansGR-Regular"/>
              </a:rPr>
              <a:t>going</a:t>
            </a:r>
            <a:r>
              <a:rPr lang="nb-NO" sz="1800" b="0" i="0" u="none" strike="noStrike" baseline="0" dirty="0">
                <a:latin typeface="GuardianSansGR-Regular"/>
              </a:rPr>
              <a:t> </a:t>
            </a:r>
            <a:r>
              <a:rPr lang="nb-NO" sz="1800" b="0" i="0" u="none" strike="noStrike" baseline="0" dirty="0" err="1">
                <a:latin typeface="GuardianSansGR-Regular"/>
              </a:rPr>
              <a:t>into</a:t>
            </a:r>
            <a:r>
              <a:rPr lang="nb-NO" sz="1800" b="0" i="0" u="none" strike="noStrike" baseline="0" dirty="0">
                <a:latin typeface="GuardianSansGR-Regular"/>
              </a:rPr>
              <a:t> </a:t>
            </a:r>
            <a:r>
              <a:rPr lang="nb-NO" sz="1800" b="0" i="0" u="none" strike="noStrike" baseline="0" dirty="0" err="1">
                <a:latin typeface="GuardianSansGR-Regular"/>
              </a:rPr>
              <a:t>this</a:t>
            </a:r>
            <a:r>
              <a:rPr lang="nb-NO" sz="1800" b="0" i="0" u="none" strike="noStrike" baseline="0" dirty="0">
                <a:latin typeface="GuardianSansGR-Regular"/>
              </a:rPr>
              <a:t> </a:t>
            </a:r>
            <a:r>
              <a:rPr lang="nb-NO" sz="1800" b="0" i="0" u="none" strike="noStrike" baseline="0" dirty="0" err="1">
                <a:latin typeface="GuardianSansGR-Regular"/>
              </a:rPr>
              <a:t>field</a:t>
            </a:r>
            <a:r>
              <a:rPr lang="nb-NO" sz="1800" b="0" i="0" u="none" strike="noStrike" baseline="0" dirty="0">
                <a:latin typeface="GuardianSansGR-Regular"/>
              </a:rPr>
              <a:t>. From </a:t>
            </a:r>
            <a:r>
              <a:rPr lang="nb-NO" sz="1800" b="0" i="0" u="none" strike="noStrike" baseline="0" dirty="0" err="1">
                <a:latin typeface="GuardianSansGR-Regular"/>
              </a:rPr>
              <a:t>the</a:t>
            </a:r>
            <a:r>
              <a:rPr lang="nb-NO" sz="1800" b="0" i="0" u="none" strike="noStrike" baseline="0" dirty="0">
                <a:latin typeface="GuardianSansGR-Regular"/>
              </a:rPr>
              <a:t> Dutch </a:t>
            </a:r>
            <a:r>
              <a:rPr lang="nb-NO" sz="1800" b="0" i="0" u="none" strike="noStrike" baseline="0" dirty="0" err="1">
                <a:latin typeface="GuardianSansGR-Regular"/>
              </a:rPr>
              <a:t>context</a:t>
            </a:r>
            <a:r>
              <a:rPr lang="nb-NO" sz="1800" b="0" i="0" u="none" strike="noStrike" baseline="0" dirty="0">
                <a:latin typeface="GuardianSansGR-Regular"/>
              </a:rPr>
              <a:t> </a:t>
            </a:r>
            <a:r>
              <a:rPr lang="nb-NO" sz="1800" b="0" i="0" u="none" strike="noStrike" baseline="0" dirty="0" err="1">
                <a:latin typeface="GuardianSansGR-Regular"/>
              </a:rPr>
              <a:t>we</a:t>
            </a:r>
            <a:r>
              <a:rPr lang="nb-NO" sz="1800" b="0" i="0" u="none" strike="noStrike" baseline="0" dirty="0">
                <a:latin typeface="GuardianSansGR-Regular"/>
              </a:rPr>
              <a:t> </a:t>
            </a:r>
            <a:r>
              <a:rPr lang="nb-NO" sz="1800" b="0" i="0" u="none" strike="noStrike" baseline="0" dirty="0" err="1">
                <a:latin typeface="GuardianSansGR-Regular"/>
              </a:rPr>
              <a:t>see</a:t>
            </a:r>
            <a:r>
              <a:rPr lang="nb-NO" sz="1800" b="0" i="0" u="none" strike="noStrike" baseline="0" dirty="0">
                <a:latin typeface="GuardianSansGR-Regular"/>
              </a:rPr>
              <a:t> </a:t>
            </a:r>
            <a:r>
              <a:rPr lang="nb-NO" sz="1800" b="0" i="0" u="none" strike="noStrike" baseline="0" dirty="0" err="1">
                <a:latin typeface="GuardianSansGR-Regular"/>
              </a:rPr>
              <a:t>how</a:t>
            </a:r>
            <a:r>
              <a:rPr lang="nb-NO" sz="1800" b="0" i="0" u="none" strike="noStrike" baseline="0" dirty="0">
                <a:latin typeface="GuardianSansGR-Regular"/>
              </a:rPr>
              <a:t> soft signals </a:t>
            </a:r>
            <a:r>
              <a:rPr lang="nb-NO" sz="1800" b="0" i="0" u="none" strike="noStrike" baseline="0" dirty="0" err="1">
                <a:latin typeface="GuardianSansGR-Regular"/>
              </a:rPr>
              <a:t>may</a:t>
            </a:r>
            <a:r>
              <a:rPr lang="nb-NO" sz="1800" b="0" i="0" u="none" strike="noStrike" baseline="0" dirty="0">
                <a:latin typeface="GuardianSansGR-Regular"/>
              </a:rPr>
              <a:t> be used by regulators </a:t>
            </a:r>
            <a:r>
              <a:rPr lang="nb-NO" sz="1800" b="0" i="0" u="none" strike="noStrike" baseline="0" dirty="0" err="1">
                <a:latin typeface="GuardianSansGR-Regular"/>
              </a:rPr>
              <a:t>but</a:t>
            </a:r>
            <a:r>
              <a:rPr lang="nb-NO" sz="1800" b="0" i="0" u="none" strike="noStrike" baseline="0" dirty="0">
                <a:latin typeface="GuardianSansGR-Regular"/>
              </a:rPr>
              <a:t> it is </a:t>
            </a:r>
            <a:r>
              <a:rPr lang="nb-NO" sz="1800" b="0" i="0" u="none" strike="noStrike" baseline="0" dirty="0" err="1">
                <a:latin typeface="GuardianSansGR-Regular"/>
              </a:rPr>
              <a:t>challenging</a:t>
            </a:r>
            <a:r>
              <a:rPr lang="nb-NO" sz="1800" b="0" i="0" u="none" strike="noStrike" baseline="0" dirty="0">
                <a:latin typeface="GuardianSansGR-Regular"/>
              </a:rPr>
              <a:t> </a:t>
            </a:r>
            <a:r>
              <a:rPr lang="nb-NO" sz="1800" b="0" i="0" u="none" strike="noStrike" baseline="0" dirty="0" err="1">
                <a:latin typeface="GuardianSansGR-Regular"/>
              </a:rPr>
              <a:t>because</a:t>
            </a:r>
            <a:r>
              <a:rPr lang="nb-NO" sz="1800" b="0" i="0" u="none" strike="noStrike" baseline="0" dirty="0">
                <a:latin typeface="GuardianSansGR-Regular"/>
              </a:rPr>
              <a:t> it </a:t>
            </a:r>
            <a:r>
              <a:rPr lang="nb-NO" sz="1800" b="0" i="0" u="none" strike="noStrike" baseline="0" dirty="0" err="1">
                <a:latin typeface="GuardianSansGR-Regular"/>
              </a:rPr>
              <a:t>challenges</a:t>
            </a:r>
            <a:r>
              <a:rPr lang="nb-NO" sz="1800" b="0" i="0" u="none" strike="noStrike" baseline="0" dirty="0">
                <a:latin typeface="GuardianSansGR-Regular"/>
              </a:rPr>
              <a:t> </a:t>
            </a:r>
            <a:r>
              <a:rPr lang="nb-NO" sz="1800" b="0" i="0" u="none" strike="noStrike" baseline="0" dirty="0" err="1">
                <a:latin typeface="GuardianSansGR-Regular"/>
              </a:rPr>
              <a:t>the</a:t>
            </a:r>
            <a:r>
              <a:rPr lang="nb-NO" sz="1800" b="0" i="0" u="none" strike="noStrike" baseline="0" dirty="0">
                <a:latin typeface="GuardianSansGR-Regular"/>
              </a:rPr>
              <a:t> </a:t>
            </a:r>
            <a:r>
              <a:rPr lang="nb-NO" sz="1800" b="0" i="0" u="none" strike="noStrike" baseline="0" dirty="0" err="1">
                <a:latin typeface="GuardianSansGR-Regular"/>
              </a:rPr>
              <a:t>regulatory</a:t>
            </a:r>
            <a:r>
              <a:rPr lang="nb-NO" sz="1800" b="0" i="0" u="none" strike="noStrike" baseline="0" dirty="0">
                <a:latin typeface="GuardianSansGR-Regular"/>
              </a:rPr>
              <a:t> </a:t>
            </a:r>
            <a:r>
              <a:rPr lang="nb-NO" sz="1800" b="0" i="0" u="none" strike="noStrike" baseline="0" dirty="0" err="1">
                <a:latin typeface="GuardianSansGR-Regular"/>
              </a:rPr>
              <a:t>logic</a:t>
            </a:r>
            <a:endParaRPr lang="nb-NO" sz="1800" b="0" i="0" u="none" strike="noStrike" baseline="0" dirty="0">
              <a:latin typeface="GuardianSansGR-Regular"/>
            </a:endParaRPr>
          </a:p>
          <a:p>
            <a:pPr algn="l"/>
            <a:endParaRPr lang="nb-NO" sz="1800" b="0" i="0" u="none" strike="noStrike" baseline="0" dirty="0">
              <a:latin typeface="GuardianSansGR-Regular"/>
            </a:endParaRPr>
          </a:p>
          <a:p>
            <a:pPr algn="l"/>
            <a:r>
              <a:rPr lang="nb-NO" dirty="0"/>
              <a:t>The same </a:t>
            </a:r>
            <a:r>
              <a:rPr lang="nb-NO" dirty="0" err="1"/>
              <a:t>goes</a:t>
            </a:r>
            <a:r>
              <a:rPr lang="nb-NO" dirty="0"/>
              <a:t> for </a:t>
            </a:r>
            <a:r>
              <a:rPr lang="nb-NO" dirty="0" err="1"/>
              <a:t>resilience</a:t>
            </a:r>
            <a:r>
              <a:rPr lang="nb-NO" dirty="0"/>
              <a:t> </a:t>
            </a:r>
            <a:r>
              <a:rPr lang="nb-NO" dirty="0" err="1"/>
              <a:t>perspecitives</a:t>
            </a:r>
            <a:r>
              <a:rPr lang="nb-NO" dirty="0"/>
              <a:t> and adaptive </a:t>
            </a:r>
            <a:r>
              <a:rPr lang="nb-NO" dirty="0" err="1"/>
              <a:t>capacity</a:t>
            </a:r>
            <a:r>
              <a:rPr lang="nb-NO" dirty="0"/>
              <a:t> –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reulators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for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goes</a:t>
            </a:r>
            <a:r>
              <a:rPr lang="nb-NO" dirty="0"/>
              <a:t> </a:t>
            </a:r>
            <a:r>
              <a:rPr lang="nb-NO" dirty="0" err="1"/>
              <a:t>well</a:t>
            </a:r>
            <a:r>
              <a:rPr lang="nb-NO" dirty="0"/>
              <a:t> and </a:t>
            </a:r>
            <a:r>
              <a:rPr lang="nb-NO" dirty="0" err="1"/>
              <a:t>acknowledge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for </a:t>
            </a:r>
            <a:r>
              <a:rPr lang="nb-NO" dirty="0" err="1"/>
              <a:t>adaptations</a:t>
            </a:r>
            <a:r>
              <a:rPr lang="nb-NO" dirty="0"/>
              <a:t> to standards?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3295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This is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important</a:t>
            </a:r>
            <a:r>
              <a:rPr lang="nb-NO" dirty="0"/>
              <a:t> to og </a:t>
            </a:r>
            <a:r>
              <a:rPr lang="nb-NO" dirty="0" err="1"/>
              <a:t>into</a:t>
            </a:r>
            <a:r>
              <a:rPr lang="nb-NO" dirty="0"/>
              <a:t> from </a:t>
            </a:r>
            <a:r>
              <a:rPr lang="nb-NO" dirty="0" err="1"/>
              <a:t>reglators</a:t>
            </a:r>
            <a:r>
              <a:rPr lang="nb-NO" dirty="0"/>
              <a:t> </a:t>
            </a:r>
            <a:r>
              <a:rPr lang="nb-NO" dirty="0" err="1"/>
              <a:t>point</a:t>
            </a:r>
            <a:r>
              <a:rPr lang="nb-NO" dirty="0"/>
              <a:t> of </a:t>
            </a:r>
            <a:r>
              <a:rPr lang="nb-NO" dirty="0" err="1"/>
              <a:t>view</a:t>
            </a:r>
            <a:r>
              <a:rPr lang="nb-NO" dirty="0"/>
              <a:t> </a:t>
            </a:r>
            <a:r>
              <a:rPr lang="nb-NO" dirty="0" err="1"/>
              <a:t>earrly</a:t>
            </a:r>
            <a:r>
              <a:rPr lang="nb-NO" dirty="0"/>
              <a:t> </a:t>
            </a:r>
            <a:r>
              <a:rPr lang="nb-NO" dirty="0" err="1"/>
              <a:t>because</a:t>
            </a:r>
            <a:r>
              <a:rPr lang="nb-NO" dirty="0"/>
              <a:t> problems </a:t>
            </a:r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dirty="0" err="1"/>
              <a:t>relate</a:t>
            </a:r>
            <a:r>
              <a:rPr lang="nb-NO" dirty="0"/>
              <a:t> to soft </a:t>
            </a:r>
            <a:r>
              <a:rPr lang="nb-NO" dirty="0" err="1"/>
              <a:t>dimenstions</a:t>
            </a:r>
            <a:r>
              <a:rPr lang="nb-NO" dirty="0"/>
              <a:t>. </a:t>
            </a:r>
          </a:p>
          <a:p>
            <a:endParaRPr lang="nb-NO" dirty="0"/>
          </a:p>
          <a:p>
            <a:r>
              <a:rPr lang="nb-NO" dirty="0"/>
              <a:t>Here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og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cases </a:t>
            </a:r>
            <a:r>
              <a:rPr lang="nb-NO" dirty="0" err="1"/>
              <a:t>also</a:t>
            </a:r>
            <a:r>
              <a:rPr lang="nb-NO" dirty="0"/>
              <a:t> and show more of </a:t>
            </a:r>
            <a:r>
              <a:rPr lang="nb-NO" dirty="0" err="1"/>
              <a:t>the</a:t>
            </a:r>
            <a:r>
              <a:rPr lang="nb-NO" dirty="0"/>
              <a:t> soft elements </a:t>
            </a:r>
            <a:r>
              <a:rPr lang="nb-NO" dirty="0" err="1"/>
              <a:t>leading</a:t>
            </a:r>
            <a:r>
              <a:rPr lang="nb-NO" dirty="0"/>
              <a:t> to disasters – </a:t>
            </a:r>
          </a:p>
          <a:p>
            <a:endParaRPr lang="nb-NO" dirty="0"/>
          </a:p>
          <a:p>
            <a:r>
              <a:rPr lang="nb-NO" dirty="0" err="1"/>
              <a:t>add</a:t>
            </a:r>
            <a:r>
              <a:rPr lang="nb-NO" dirty="0"/>
              <a:t> slides </a:t>
            </a:r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slide </a:t>
            </a:r>
            <a:r>
              <a:rPr lang="nb-NO" dirty="0" err="1"/>
              <a:t>about</a:t>
            </a:r>
            <a:r>
              <a:rPr lang="nb-NO" dirty="0"/>
              <a:t> it or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have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stuff</a:t>
            </a:r>
            <a:r>
              <a:rPr lang="nb-NO" dirty="0"/>
              <a:t> </a:t>
            </a:r>
            <a:r>
              <a:rPr lang="nb-NO" dirty="0" err="1"/>
              <a:t>after</a:t>
            </a:r>
            <a:r>
              <a:rPr lang="nb-NO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7998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think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regulating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dimensions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enter</a:t>
            </a:r>
            <a:r>
              <a:rPr lang="nb-NO" dirty="0"/>
              <a:t> a </a:t>
            </a:r>
            <a:r>
              <a:rPr lang="nb-NO" dirty="0" err="1"/>
              <a:t>challengin</a:t>
            </a:r>
            <a:r>
              <a:rPr lang="nb-NO" dirty="0"/>
              <a:t> </a:t>
            </a:r>
            <a:r>
              <a:rPr lang="nb-NO" dirty="0" err="1"/>
              <a:t>gfeild</a:t>
            </a:r>
            <a:r>
              <a:rPr lang="nb-NO" dirty="0"/>
              <a:t>. </a:t>
            </a:r>
          </a:p>
          <a:p>
            <a:endParaRPr lang="nb-NO" dirty="0"/>
          </a:p>
          <a:p>
            <a:r>
              <a:rPr lang="nb-NO" dirty="0" err="1"/>
              <a:t>Regulation</a:t>
            </a:r>
            <a:r>
              <a:rPr lang="nb-NO" dirty="0"/>
              <a:t> of soft skills and </a:t>
            </a:r>
            <a:r>
              <a:rPr lang="nb-NO" dirty="0" err="1"/>
              <a:t>dimensions</a:t>
            </a:r>
            <a:r>
              <a:rPr lang="nb-NO" dirty="0"/>
              <a:t> – hard problem in </a:t>
            </a:r>
            <a:r>
              <a:rPr lang="nb-NO" dirty="0" err="1"/>
              <a:t>practice</a:t>
            </a:r>
            <a:r>
              <a:rPr lang="nb-NO" dirty="0"/>
              <a:t>.</a:t>
            </a:r>
          </a:p>
          <a:p>
            <a:br>
              <a:rPr lang="nb-NO" dirty="0"/>
            </a:br>
            <a:r>
              <a:rPr lang="nb-NO" dirty="0"/>
              <a:t>Petroleum Safety </a:t>
            </a:r>
            <a:r>
              <a:rPr lang="nb-NO" dirty="0" err="1"/>
              <a:t>Authority</a:t>
            </a:r>
            <a:r>
              <a:rPr lang="nb-NO" dirty="0"/>
              <a:t> </a:t>
            </a:r>
            <a:r>
              <a:rPr lang="nb-NO" dirty="0" err="1"/>
              <a:t>tried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. I </a:t>
            </a:r>
            <a:r>
              <a:rPr lang="nb-NO" dirty="0" err="1"/>
              <a:t>worked</a:t>
            </a:r>
            <a:r>
              <a:rPr lang="nb-NO" dirty="0"/>
              <a:t> </a:t>
            </a:r>
            <a:r>
              <a:rPr lang="nb-NO" dirty="0" err="1"/>
              <a:t>there</a:t>
            </a:r>
            <a:r>
              <a:rPr lang="nb-NO" dirty="0"/>
              <a:t> from 2007-2020. In 2004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incorporated</a:t>
            </a:r>
            <a:r>
              <a:rPr lang="nb-NO" dirty="0"/>
              <a:t> «Sound HSE </a:t>
            </a:r>
            <a:r>
              <a:rPr lang="nb-NO" dirty="0" err="1"/>
              <a:t>culture</a:t>
            </a:r>
            <a:r>
              <a:rPr lang="nb-NO" dirty="0"/>
              <a:t>» </a:t>
            </a:r>
            <a:r>
              <a:rPr lang="nb-NO" dirty="0" err="1"/>
              <a:t>demands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regulatory</a:t>
            </a:r>
            <a:r>
              <a:rPr lang="nb-NO" dirty="0"/>
              <a:t> </a:t>
            </a:r>
            <a:r>
              <a:rPr lang="nb-NO" dirty="0" err="1"/>
              <a:t>framework</a:t>
            </a:r>
            <a:r>
              <a:rPr lang="nb-NO" dirty="0"/>
              <a:t>,.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were</a:t>
            </a:r>
            <a:r>
              <a:rPr lang="nb-NO" dirty="0"/>
              <a:t> never </a:t>
            </a:r>
            <a:r>
              <a:rPr lang="nb-NO" dirty="0" err="1"/>
              <a:t>able</a:t>
            </a:r>
            <a:r>
              <a:rPr lang="nb-NO" dirty="0"/>
              <a:t> to </a:t>
            </a:r>
            <a:r>
              <a:rPr lang="nb-NO" dirty="0" err="1"/>
              <a:t>enforce</a:t>
            </a:r>
            <a:r>
              <a:rPr lang="nb-NO" dirty="0"/>
              <a:t> it, </a:t>
            </a:r>
            <a:r>
              <a:rPr lang="nb-NO" dirty="0" err="1"/>
              <a:t>but</a:t>
            </a:r>
            <a:r>
              <a:rPr lang="nb-NO" dirty="0"/>
              <a:t> it </a:t>
            </a:r>
            <a:r>
              <a:rPr lang="nb-NO" dirty="0" err="1"/>
              <a:t>generated</a:t>
            </a:r>
            <a:r>
              <a:rPr lang="nb-NO" dirty="0"/>
              <a:t> a </a:t>
            </a:r>
            <a:r>
              <a:rPr lang="nb-NO" dirty="0" err="1"/>
              <a:t>reflexive</a:t>
            </a:r>
            <a:r>
              <a:rPr lang="nb-NO" dirty="0"/>
              <a:t> </a:t>
            </a:r>
            <a:r>
              <a:rPr lang="nb-NO" dirty="0" err="1"/>
              <a:t>space</a:t>
            </a:r>
            <a:r>
              <a:rPr lang="nb-NO" dirty="0"/>
              <a:t>, </a:t>
            </a:r>
            <a:r>
              <a:rPr lang="nb-NO" dirty="0" err="1"/>
              <a:t>discussions</a:t>
            </a:r>
            <a:r>
              <a:rPr lang="nb-NO" dirty="0"/>
              <a:t> and </a:t>
            </a:r>
            <a:r>
              <a:rPr lang="nb-NO" dirty="0" err="1"/>
              <a:t>creativity</a:t>
            </a:r>
            <a:r>
              <a:rPr lang="nb-NO" dirty="0"/>
              <a:t> and a </a:t>
            </a:r>
            <a:r>
              <a:rPr lang="nb-NO" dirty="0" err="1"/>
              <a:t>respect</a:t>
            </a:r>
            <a:r>
              <a:rPr lang="nb-NO" dirty="0"/>
              <a:t> for soft </a:t>
            </a:r>
            <a:r>
              <a:rPr lang="nb-NO" dirty="0" err="1"/>
              <a:t>dimenstions</a:t>
            </a:r>
            <a:r>
              <a:rPr lang="nb-NO" dirty="0"/>
              <a:t>’ </a:t>
            </a:r>
            <a:r>
              <a:rPr lang="nb-NO" dirty="0" err="1"/>
              <a:t>place</a:t>
            </a:r>
            <a:r>
              <a:rPr lang="nb-NO" dirty="0"/>
              <a:t> in </a:t>
            </a:r>
            <a:r>
              <a:rPr lang="nb-NO" dirty="0" err="1"/>
              <a:t>regulation</a:t>
            </a:r>
            <a:r>
              <a:rPr lang="nb-NO" dirty="0"/>
              <a:t> and </a:t>
            </a:r>
            <a:r>
              <a:rPr lang="nb-NO" dirty="0" err="1"/>
              <a:t>practice</a:t>
            </a:r>
            <a:r>
              <a:rPr lang="nb-NO" dirty="0"/>
              <a:t>  </a:t>
            </a:r>
          </a:p>
          <a:p>
            <a:endParaRPr lang="nb-NO" dirty="0"/>
          </a:p>
          <a:p>
            <a:r>
              <a:rPr lang="nb-NO" dirty="0" err="1"/>
              <a:t>Acknowledging</a:t>
            </a:r>
            <a:r>
              <a:rPr lang="nb-NO" dirty="0"/>
              <a:t> soft </a:t>
            </a:r>
            <a:r>
              <a:rPr lang="nb-NO" dirty="0" err="1"/>
              <a:t>dimesions</a:t>
            </a:r>
            <a:r>
              <a:rPr lang="nb-NO" dirty="0"/>
              <a:t> is </a:t>
            </a:r>
            <a:r>
              <a:rPr lang="nb-NO" dirty="0" err="1"/>
              <a:t>key</a:t>
            </a:r>
            <a:r>
              <a:rPr lang="nb-NO" dirty="0"/>
              <a:t>, </a:t>
            </a:r>
            <a:r>
              <a:rPr lang="nb-NO" dirty="0" err="1"/>
              <a:t>regulation</a:t>
            </a:r>
            <a:r>
              <a:rPr lang="nb-NO" dirty="0"/>
              <a:t> is </a:t>
            </a:r>
            <a:r>
              <a:rPr lang="nb-NO" dirty="0" err="1"/>
              <a:t>something</a:t>
            </a:r>
            <a:r>
              <a:rPr lang="nb-NO" dirty="0"/>
              <a:t> else </a:t>
            </a:r>
            <a:r>
              <a:rPr lang="nb-NO" dirty="0" err="1"/>
              <a:t>with</a:t>
            </a:r>
            <a:r>
              <a:rPr lang="nb-NO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69868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Healthcare regulators </a:t>
            </a:r>
            <a:r>
              <a:rPr lang="nb-NO" dirty="0" err="1"/>
              <a:t>are</a:t>
            </a:r>
            <a:r>
              <a:rPr lang="nb-NO" dirty="0"/>
              <a:t> not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only</a:t>
            </a:r>
            <a:r>
              <a:rPr lang="nb-NO" dirty="0"/>
              <a:t> </a:t>
            </a:r>
            <a:r>
              <a:rPr lang="nb-NO" dirty="0" err="1"/>
              <a:t>regulatory</a:t>
            </a:r>
            <a:r>
              <a:rPr lang="nb-NO" dirty="0"/>
              <a:t> </a:t>
            </a:r>
            <a:r>
              <a:rPr lang="nb-NO" dirty="0" err="1"/>
              <a:t>bodies</a:t>
            </a:r>
            <a:r>
              <a:rPr lang="nb-NO" dirty="0"/>
              <a:t> </a:t>
            </a:r>
            <a:r>
              <a:rPr lang="nb-NO" dirty="0" err="1"/>
              <a:t>organisations</a:t>
            </a:r>
            <a:r>
              <a:rPr lang="nb-NO" dirty="0"/>
              <a:t> </a:t>
            </a:r>
            <a:r>
              <a:rPr lang="nb-NO" dirty="0" err="1"/>
              <a:t>meet</a:t>
            </a:r>
            <a:r>
              <a:rPr lang="nb-NO" dirty="0"/>
              <a:t> and </a:t>
            </a:r>
            <a:r>
              <a:rPr lang="nb-NO" dirty="0" err="1"/>
              <a:t>need</a:t>
            </a:r>
            <a:r>
              <a:rPr lang="nb-NO" dirty="0"/>
              <a:t> to </a:t>
            </a:r>
            <a:r>
              <a:rPr lang="nb-NO" dirty="0" err="1"/>
              <a:t>comply</a:t>
            </a:r>
            <a:r>
              <a:rPr lang="nb-NO" dirty="0"/>
              <a:t> to.</a:t>
            </a:r>
          </a:p>
          <a:p>
            <a:r>
              <a:rPr lang="nb-NO" dirty="0"/>
              <a:t>Dimensions </a:t>
            </a:r>
            <a:r>
              <a:rPr lang="nb-NO" dirty="0" err="1"/>
              <a:t>related</a:t>
            </a:r>
            <a:r>
              <a:rPr lang="nb-NO" dirty="0"/>
              <a:t> to soft skille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relevant for </a:t>
            </a:r>
            <a:r>
              <a:rPr lang="nb-NO" dirty="0" err="1"/>
              <a:t>tradeoffs</a:t>
            </a:r>
            <a:r>
              <a:rPr lang="nb-NO" dirty="0"/>
              <a:t>, </a:t>
            </a:r>
            <a:r>
              <a:rPr lang="nb-NO" dirty="0" err="1"/>
              <a:t>contexting</a:t>
            </a:r>
            <a:r>
              <a:rPr lang="nb-NO" dirty="0"/>
              <a:t>, </a:t>
            </a:r>
            <a:r>
              <a:rPr lang="nb-NO" dirty="0" err="1"/>
              <a:t>negotiations</a:t>
            </a:r>
            <a:r>
              <a:rPr lang="nb-NO" dirty="0"/>
              <a:t>. This is </a:t>
            </a:r>
            <a:r>
              <a:rPr lang="nb-NO" dirty="0" err="1"/>
              <a:t>highly</a:t>
            </a:r>
            <a:r>
              <a:rPr lang="nb-NO" dirty="0"/>
              <a:t> relevant </a:t>
            </a:r>
            <a:r>
              <a:rPr lang="nb-NO" dirty="0" err="1"/>
              <a:t>regarding</a:t>
            </a:r>
            <a:r>
              <a:rPr lang="nb-NO" dirty="0"/>
              <a:t> </a:t>
            </a:r>
            <a:r>
              <a:rPr lang="nb-NO" dirty="0" err="1"/>
              <a:t>conflicting</a:t>
            </a:r>
            <a:r>
              <a:rPr lang="nb-NO" dirty="0"/>
              <a:t> </a:t>
            </a:r>
            <a:r>
              <a:rPr lang="nb-NO" dirty="0" err="1"/>
              <a:t>regulatory</a:t>
            </a:r>
            <a:r>
              <a:rPr lang="nb-NO" dirty="0"/>
              <a:t> </a:t>
            </a:r>
            <a:r>
              <a:rPr lang="nb-NO" dirty="0" err="1"/>
              <a:t>frameworks</a:t>
            </a:r>
            <a:r>
              <a:rPr lang="nb-NO" dirty="0"/>
              <a:t>. </a:t>
            </a:r>
          </a:p>
          <a:p>
            <a:r>
              <a:rPr lang="nb-NO" dirty="0"/>
              <a:t>Here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e.g</a:t>
            </a:r>
            <a:r>
              <a:rPr lang="nb-NO" dirty="0"/>
              <a:t> a </a:t>
            </a:r>
            <a:r>
              <a:rPr lang="nb-NO" dirty="0" err="1"/>
              <a:t>norwegioan</a:t>
            </a:r>
            <a:r>
              <a:rPr lang="nb-NO" dirty="0"/>
              <a:t> </a:t>
            </a:r>
            <a:r>
              <a:rPr lang="nb-NO" dirty="0" err="1"/>
              <a:t>study</a:t>
            </a:r>
            <a:r>
              <a:rPr lang="nb-NO" dirty="0"/>
              <a:t> </a:t>
            </a:r>
            <a:r>
              <a:rPr lang="nb-NO" dirty="0" err="1"/>
              <a:t>results</a:t>
            </a:r>
            <a:r>
              <a:rPr lang="nb-NO" dirty="0"/>
              <a:t>.:</a:t>
            </a:r>
          </a:p>
          <a:p>
            <a:endParaRPr lang="nb-NO" dirty="0"/>
          </a:p>
          <a:p>
            <a:r>
              <a:rPr lang="nb-NO" dirty="0"/>
              <a:t>Leaders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responsible</a:t>
            </a:r>
            <a:r>
              <a:rPr lang="nb-NO" dirty="0"/>
              <a:t> for </a:t>
            </a:r>
            <a:r>
              <a:rPr lang="nb-NO" dirty="0" err="1"/>
              <a:t>qualtity</a:t>
            </a:r>
            <a:r>
              <a:rPr lang="nb-NO" dirty="0"/>
              <a:t> and </a:t>
            </a:r>
            <a:r>
              <a:rPr lang="nb-NO" dirty="0" err="1"/>
              <a:t>safety</a:t>
            </a:r>
            <a:r>
              <a:rPr lang="nb-NO" dirty="0"/>
              <a:t> for </a:t>
            </a:r>
            <a:r>
              <a:rPr lang="nb-NO" dirty="0" err="1"/>
              <a:t>patients</a:t>
            </a:r>
            <a:r>
              <a:rPr lang="nb-NO" dirty="0"/>
              <a:t> and </a:t>
            </a:r>
            <a:r>
              <a:rPr lang="nb-NO" dirty="0" err="1"/>
              <a:t>quality</a:t>
            </a:r>
            <a:r>
              <a:rPr lang="nb-NO" dirty="0"/>
              <a:t> and </a:t>
            </a:r>
            <a:r>
              <a:rPr lang="nb-NO" dirty="0" err="1"/>
              <a:t>safety</a:t>
            </a:r>
            <a:r>
              <a:rPr lang="nb-NO" dirty="0"/>
              <a:t> and </a:t>
            </a:r>
            <a:r>
              <a:rPr lang="nb-NO" dirty="0" err="1"/>
              <a:t>working</a:t>
            </a:r>
            <a:r>
              <a:rPr lang="nb-NO" dirty="0"/>
              <a:t> </a:t>
            </a:r>
            <a:r>
              <a:rPr lang="nb-NO" dirty="0" err="1"/>
              <a:t>environment</a:t>
            </a:r>
            <a:r>
              <a:rPr lang="nb-NO" dirty="0"/>
              <a:t> for staff –</a:t>
            </a:r>
            <a:r>
              <a:rPr lang="nb-NO" dirty="0" err="1"/>
              <a:t>there</a:t>
            </a:r>
            <a:r>
              <a:rPr lang="nb-NO" dirty="0"/>
              <a:t> </a:t>
            </a:r>
            <a:r>
              <a:rPr lang="nb-NO" dirty="0" err="1"/>
              <a:t>regulatory</a:t>
            </a:r>
            <a:r>
              <a:rPr lang="nb-NO" dirty="0"/>
              <a:t> </a:t>
            </a:r>
            <a:r>
              <a:rPr lang="nb-NO" dirty="0" err="1"/>
              <a:t>framworks</a:t>
            </a:r>
            <a:r>
              <a:rPr lang="nb-NO" dirty="0"/>
              <a:t> </a:t>
            </a:r>
            <a:r>
              <a:rPr lang="nb-NO" dirty="0" err="1"/>
              <a:t>differ</a:t>
            </a:r>
            <a:r>
              <a:rPr lang="nb-NO" dirty="0"/>
              <a:t> and </a:t>
            </a:r>
            <a:r>
              <a:rPr lang="nb-NO" dirty="0" err="1"/>
              <a:t>sometimes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conflicting</a:t>
            </a:r>
            <a:r>
              <a:rPr lang="nb-NO" dirty="0"/>
              <a:t>.</a:t>
            </a:r>
          </a:p>
          <a:p>
            <a:r>
              <a:rPr lang="nb-NO" dirty="0"/>
              <a:t>QPS and HSE – </a:t>
            </a:r>
            <a:r>
              <a:rPr lang="nb-NO" dirty="0" err="1"/>
              <a:t>tradeoffs</a:t>
            </a:r>
            <a:r>
              <a:rPr lang="nb-NO" dirty="0"/>
              <a:t> </a:t>
            </a:r>
          </a:p>
          <a:p>
            <a:r>
              <a:rPr lang="nb-NO" dirty="0" err="1"/>
              <a:t>Battling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ethical</a:t>
            </a:r>
            <a:r>
              <a:rPr lang="nb-NO" dirty="0"/>
              <a:t> dilemmas, and </a:t>
            </a:r>
            <a:r>
              <a:rPr lang="nb-NO" dirty="0" err="1"/>
              <a:t>regulatory</a:t>
            </a:r>
            <a:r>
              <a:rPr lang="nb-NO" dirty="0"/>
              <a:t> </a:t>
            </a:r>
            <a:r>
              <a:rPr lang="nb-NO" dirty="0" err="1"/>
              <a:t>demands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cannot</a:t>
            </a:r>
            <a:r>
              <a:rPr lang="nb-NO" dirty="0"/>
              <a:t> be met. </a:t>
            </a:r>
            <a:r>
              <a:rPr lang="nb-NO" dirty="0" err="1"/>
              <a:t>Both</a:t>
            </a:r>
            <a:r>
              <a:rPr lang="nb-NO" dirty="0"/>
              <a:t> </a:t>
            </a:r>
            <a:r>
              <a:rPr lang="nb-NO" dirty="0" err="1"/>
              <a:t>relates</a:t>
            </a:r>
            <a:r>
              <a:rPr lang="nb-NO" dirty="0"/>
              <a:t> to </a:t>
            </a:r>
            <a:r>
              <a:rPr lang="nb-NO" dirty="0" err="1"/>
              <a:t>quality</a:t>
            </a:r>
            <a:r>
              <a:rPr lang="nb-NO" dirty="0"/>
              <a:t> and </a:t>
            </a:r>
            <a:r>
              <a:rPr lang="nb-NO" dirty="0" err="1"/>
              <a:t>safety</a:t>
            </a:r>
            <a:r>
              <a:rPr lang="nb-NO" dirty="0"/>
              <a:t> </a:t>
            </a:r>
          </a:p>
          <a:p>
            <a:endParaRPr lang="nb-NO" dirty="0"/>
          </a:p>
          <a:p>
            <a:r>
              <a:rPr lang="nb-NO" dirty="0"/>
              <a:t>Training is </a:t>
            </a:r>
            <a:r>
              <a:rPr lang="nb-NO" dirty="0" err="1"/>
              <a:t>mandatory</a:t>
            </a:r>
            <a:r>
              <a:rPr lang="nb-NO" dirty="0"/>
              <a:t> for HSE, </a:t>
            </a:r>
            <a:r>
              <a:rPr lang="nb-NO" dirty="0" err="1"/>
              <a:t>but</a:t>
            </a:r>
            <a:r>
              <a:rPr lang="nb-NO" dirty="0"/>
              <a:t> not for QPS in Norway! This </a:t>
            </a:r>
            <a:r>
              <a:rPr lang="nb-NO" dirty="0" err="1"/>
              <a:t>relates</a:t>
            </a:r>
            <a:r>
              <a:rPr lang="nb-NO" dirty="0"/>
              <a:t> to </a:t>
            </a:r>
            <a:r>
              <a:rPr lang="nb-NO" dirty="0" err="1"/>
              <a:t>regulation</a:t>
            </a:r>
            <a:r>
              <a:rPr lang="nb-NO" dirty="0"/>
              <a:t> and </a:t>
            </a:r>
            <a:r>
              <a:rPr lang="nb-NO" dirty="0" err="1"/>
              <a:t>understanding</a:t>
            </a:r>
            <a:r>
              <a:rPr lang="nb-NO" dirty="0"/>
              <a:t> of </a:t>
            </a:r>
            <a:r>
              <a:rPr lang="nb-NO" dirty="0" err="1"/>
              <a:t>importance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4792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Well</a:t>
            </a:r>
            <a:r>
              <a:rPr lang="nb-NO" dirty="0"/>
              <a:t> </a:t>
            </a:r>
            <a:r>
              <a:rPr lang="nb-NO" dirty="0" err="1"/>
              <a:t>then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needed</a:t>
            </a:r>
            <a:r>
              <a:rPr lang="nb-NO" dirty="0"/>
              <a:t> for regulators in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field</a:t>
            </a:r>
            <a:r>
              <a:rPr lang="nb-NO" dirty="0"/>
              <a:t>.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options</a:t>
            </a:r>
            <a:r>
              <a:rPr lang="nb-NO" dirty="0"/>
              <a:t>, </a:t>
            </a:r>
            <a:r>
              <a:rPr lang="nb-NO" dirty="0" err="1"/>
              <a:t>challenges</a:t>
            </a:r>
            <a:r>
              <a:rPr lang="nb-NO" dirty="0"/>
              <a:t> and </a:t>
            </a:r>
            <a:r>
              <a:rPr lang="nb-NO" dirty="0" err="1"/>
              <a:t>possible</a:t>
            </a:r>
            <a:r>
              <a:rPr lang="nb-NO" dirty="0"/>
              <a:t> </a:t>
            </a:r>
            <a:r>
              <a:rPr lang="nb-NO" dirty="0" err="1"/>
              <a:t>solutions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88021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First. </a:t>
            </a:r>
          </a:p>
          <a:p>
            <a:r>
              <a:rPr lang="nb-NO" dirty="0" err="1"/>
              <a:t>Leadership</a:t>
            </a:r>
            <a:r>
              <a:rPr lang="nb-NO" dirty="0"/>
              <a:t> is </a:t>
            </a:r>
            <a:r>
              <a:rPr lang="nb-NO" dirty="0" err="1"/>
              <a:t>key</a:t>
            </a:r>
            <a:r>
              <a:rPr lang="nb-NO" dirty="0"/>
              <a:t> in </a:t>
            </a:r>
            <a:r>
              <a:rPr lang="nb-NO" dirty="0" err="1"/>
              <a:t>regulation</a:t>
            </a:r>
            <a:r>
              <a:rPr lang="nb-NO" dirty="0"/>
              <a:t> and dilemmas and </a:t>
            </a:r>
            <a:r>
              <a:rPr lang="nb-NO" dirty="0" err="1"/>
              <a:t>tradeoffs</a:t>
            </a:r>
            <a:r>
              <a:rPr lang="nb-NO" dirty="0"/>
              <a:t> </a:t>
            </a:r>
            <a:r>
              <a:rPr lang="nb-NO" dirty="0" err="1"/>
              <a:t>needs</a:t>
            </a:r>
            <a:r>
              <a:rPr lang="nb-NO" dirty="0"/>
              <a:t> to be </a:t>
            </a:r>
            <a:r>
              <a:rPr lang="nb-NO" dirty="0" err="1"/>
              <a:t>solved</a:t>
            </a:r>
            <a:r>
              <a:rPr lang="nb-NO" dirty="0"/>
              <a:t> </a:t>
            </a:r>
          </a:p>
          <a:p>
            <a:endParaRPr lang="nb-NO" dirty="0"/>
          </a:p>
          <a:p>
            <a:r>
              <a:rPr lang="nb-NO" dirty="0" err="1"/>
              <a:t>go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findings</a:t>
            </a:r>
            <a:r>
              <a:rPr lang="nb-NO" dirty="0"/>
              <a:t> from Birtes </a:t>
            </a:r>
            <a:r>
              <a:rPr lang="nb-NO" dirty="0" err="1"/>
              <a:t>thesis</a:t>
            </a:r>
            <a:r>
              <a:rPr lang="nb-NO" dirty="0"/>
              <a:t> and Safe-Lead </a:t>
            </a:r>
            <a:r>
              <a:rPr lang="nb-NO" dirty="0" err="1"/>
              <a:t>project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found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leadership</a:t>
            </a:r>
            <a:r>
              <a:rPr lang="nb-NO" dirty="0"/>
              <a:t>, </a:t>
            </a:r>
            <a:r>
              <a:rPr lang="nb-NO" dirty="0" err="1"/>
              <a:t>relations</a:t>
            </a:r>
            <a:r>
              <a:rPr lang="nb-NO" dirty="0"/>
              <a:t>, and </a:t>
            </a:r>
            <a:r>
              <a:rPr lang="nb-NO" dirty="0" err="1"/>
              <a:t>contextual</a:t>
            </a:r>
            <a:r>
              <a:rPr lang="nb-NO" dirty="0"/>
              <a:t> </a:t>
            </a:r>
            <a:r>
              <a:rPr lang="nb-NO" dirty="0" err="1"/>
              <a:t>understanding</a:t>
            </a:r>
            <a:r>
              <a:rPr lang="nb-NO" dirty="0"/>
              <a:t> (</a:t>
            </a:r>
            <a:r>
              <a:rPr lang="nb-NO" dirty="0" err="1"/>
              <a:t>contexting</a:t>
            </a:r>
            <a:r>
              <a:rPr lang="nb-NO" dirty="0"/>
              <a:t>) and </a:t>
            </a:r>
            <a:r>
              <a:rPr lang="nb-NO" dirty="0" err="1"/>
              <a:t>how</a:t>
            </a:r>
            <a:r>
              <a:rPr lang="nb-NO" dirty="0"/>
              <a:t> regulators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type of </a:t>
            </a:r>
            <a:r>
              <a:rPr lang="nb-NO" dirty="0" err="1"/>
              <a:t>competence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 and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org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regulate</a:t>
            </a:r>
            <a:r>
              <a:rPr lang="nb-NO" dirty="0"/>
              <a:t> and monitor.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9761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Second regulators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contextural</a:t>
            </a:r>
            <a:r>
              <a:rPr lang="nb-NO" dirty="0"/>
              <a:t> </a:t>
            </a:r>
            <a:r>
              <a:rPr lang="nb-NO" dirty="0" err="1"/>
              <a:t>knowledge</a:t>
            </a:r>
            <a:r>
              <a:rPr lang="nb-NO" dirty="0"/>
              <a:t> and </a:t>
            </a:r>
            <a:r>
              <a:rPr lang="nb-NO" dirty="0" err="1"/>
              <a:t>understanding</a:t>
            </a:r>
            <a:r>
              <a:rPr lang="nb-NO" dirty="0"/>
              <a:t> of </a:t>
            </a:r>
            <a:r>
              <a:rPr lang="nb-NO" dirty="0" err="1"/>
              <a:t>own</a:t>
            </a:r>
            <a:r>
              <a:rPr lang="nb-NO" dirty="0"/>
              <a:t> </a:t>
            </a:r>
            <a:r>
              <a:rPr lang="nb-NO" dirty="0" err="1"/>
              <a:t>role</a:t>
            </a:r>
            <a:r>
              <a:rPr lang="nb-NO" dirty="0"/>
              <a:t> to be </a:t>
            </a:r>
            <a:r>
              <a:rPr lang="nb-NO" dirty="0" err="1"/>
              <a:t>trusted</a:t>
            </a:r>
            <a:r>
              <a:rPr lang="nb-NO" dirty="0"/>
              <a:t> and </a:t>
            </a:r>
            <a:r>
              <a:rPr lang="nb-NO" dirty="0" err="1"/>
              <a:t>respected</a:t>
            </a:r>
            <a:r>
              <a:rPr lang="nb-NO" dirty="0"/>
              <a:t>. </a:t>
            </a:r>
          </a:p>
          <a:p>
            <a:endParaRPr lang="nb-NO" dirty="0"/>
          </a:p>
          <a:p>
            <a:r>
              <a:rPr lang="nb-NO" dirty="0"/>
              <a:t>Regulators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stronger</a:t>
            </a:r>
            <a:r>
              <a:rPr lang="nb-NO" dirty="0"/>
              <a:t> </a:t>
            </a:r>
            <a:r>
              <a:rPr lang="nb-NO" dirty="0" err="1"/>
              <a:t>knowledge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context</a:t>
            </a:r>
            <a:r>
              <a:rPr lang="nb-NO" dirty="0"/>
              <a:t>,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influence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practitioners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intervening</a:t>
            </a:r>
            <a:r>
              <a:rPr lang="nb-NO" dirty="0"/>
              <a:t> or sending letters,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regulatory</a:t>
            </a:r>
            <a:r>
              <a:rPr lang="nb-NO" dirty="0"/>
              <a:t> </a:t>
            </a:r>
            <a:r>
              <a:rPr lang="nb-NO" dirty="0" err="1"/>
              <a:t>practice</a:t>
            </a:r>
            <a:r>
              <a:rPr lang="nb-NO" dirty="0"/>
              <a:t> is </a:t>
            </a:r>
            <a:r>
              <a:rPr lang="nb-NO" dirty="0" err="1"/>
              <a:t>experienced</a:t>
            </a:r>
            <a:r>
              <a:rPr lang="nb-NO" dirty="0"/>
              <a:t> by </a:t>
            </a:r>
            <a:r>
              <a:rPr lang="nb-NO" dirty="0" err="1"/>
              <a:t>organisations</a:t>
            </a:r>
            <a:r>
              <a:rPr lang="nb-NO" dirty="0"/>
              <a:t> and </a:t>
            </a:r>
            <a:r>
              <a:rPr lang="nb-NO" dirty="0" err="1"/>
              <a:t>actors</a:t>
            </a:r>
            <a:r>
              <a:rPr lang="nb-NO" dirty="0"/>
              <a:t> (</a:t>
            </a:r>
            <a:r>
              <a:rPr lang="nb-NO" dirty="0" err="1"/>
              <a:t>indivudally</a:t>
            </a:r>
            <a:r>
              <a:rPr lang="nb-NO" dirty="0"/>
              <a:t> and </a:t>
            </a:r>
            <a:r>
              <a:rPr lang="nb-NO" dirty="0" err="1"/>
              <a:t>organisationally</a:t>
            </a:r>
            <a:r>
              <a:rPr lang="nb-NO" dirty="0"/>
              <a:t>)</a:t>
            </a:r>
          </a:p>
          <a:p>
            <a:endParaRPr lang="nb-NO" dirty="0"/>
          </a:p>
          <a:p>
            <a:r>
              <a:rPr lang="nb-NO" dirty="0" err="1"/>
              <a:t>Being</a:t>
            </a:r>
            <a:r>
              <a:rPr lang="nb-NO" dirty="0"/>
              <a:t> in a </a:t>
            </a:r>
            <a:r>
              <a:rPr lang="nb-NO" dirty="0" err="1"/>
              <a:t>regultaory</a:t>
            </a:r>
            <a:r>
              <a:rPr lang="nb-NO" dirty="0"/>
              <a:t> </a:t>
            </a:r>
            <a:r>
              <a:rPr lang="nb-NO" dirty="0" err="1"/>
              <a:t>bubble</a:t>
            </a:r>
            <a:r>
              <a:rPr lang="nb-NO" dirty="0"/>
              <a:t> is </a:t>
            </a:r>
            <a:r>
              <a:rPr lang="nb-NO" dirty="0" err="1"/>
              <a:t>dysfunctional</a:t>
            </a:r>
            <a:r>
              <a:rPr lang="nb-NO" dirty="0"/>
              <a:t> </a:t>
            </a:r>
          </a:p>
          <a:p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and a </a:t>
            </a:r>
            <a:r>
              <a:rPr lang="nb-NO" dirty="0" err="1"/>
              <a:t>responsive</a:t>
            </a:r>
            <a:r>
              <a:rPr lang="nb-NO" dirty="0"/>
              <a:t> </a:t>
            </a:r>
            <a:r>
              <a:rPr lang="nb-NO" dirty="0" err="1"/>
              <a:t>approach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–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stick</a:t>
            </a:r>
            <a:r>
              <a:rPr lang="nb-NO" dirty="0"/>
              <a:t> </a:t>
            </a:r>
            <a:r>
              <a:rPr lang="nb-NO" dirty="0" err="1"/>
              <a:t>others</a:t>
            </a:r>
            <a:r>
              <a:rPr lang="nb-NO" dirty="0"/>
              <a:t> </a:t>
            </a:r>
            <a:r>
              <a:rPr lang="nb-NO" dirty="0" err="1"/>
              <a:t>carrot</a:t>
            </a:r>
            <a:r>
              <a:rPr lang="nb-NO" dirty="0"/>
              <a:t> and </a:t>
            </a:r>
            <a:r>
              <a:rPr lang="nb-NO" dirty="0" err="1"/>
              <a:t>guidance</a:t>
            </a:r>
            <a:endParaRPr lang="nb-NO" dirty="0"/>
          </a:p>
          <a:p>
            <a:r>
              <a:rPr lang="nb-NO" dirty="0" err="1"/>
              <a:t>You</a:t>
            </a:r>
            <a:r>
              <a:rPr lang="nb-NO" dirty="0"/>
              <a:t> have </a:t>
            </a:r>
            <a:r>
              <a:rPr lang="nb-NO" dirty="0" err="1"/>
              <a:t>room</a:t>
            </a:r>
            <a:r>
              <a:rPr lang="nb-NO" dirty="0"/>
              <a:t> to </a:t>
            </a:r>
            <a:r>
              <a:rPr lang="nb-NO" dirty="0" err="1"/>
              <a:t>manouver</a:t>
            </a:r>
            <a:r>
              <a:rPr lang="nb-NO" dirty="0"/>
              <a:t> </a:t>
            </a:r>
            <a:r>
              <a:rPr lang="nb-NO" dirty="0" err="1"/>
              <a:t>but</a:t>
            </a:r>
            <a:r>
              <a:rPr lang="nb-NO" dirty="0"/>
              <a:t> it </a:t>
            </a:r>
            <a:r>
              <a:rPr lang="nb-NO" dirty="0" err="1"/>
              <a:t>takes</a:t>
            </a:r>
            <a:r>
              <a:rPr lang="nb-NO" dirty="0"/>
              <a:t> skills/</a:t>
            </a:r>
            <a:r>
              <a:rPr lang="nb-NO" dirty="0" err="1"/>
              <a:t>knowledge</a:t>
            </a:r>
            <a:r>
              <a:rPr lang="nb-NO" dirty="0"/>
              <a:t>/</a:t>
            </a:r>
            <a:r>
              <a:rPr lang="nb-NO" dirty="0" err="1"/>
              <a:t>currage</a:t>
            </a:r>
            <a:r>
              <a:rPr lang="nb-NO" dirty="0"/>
              <a:t> 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51478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Third</a:t>
            </a:r>
          </a:p>
          <a:p>
            <a:r>
              <a:rPr lang="nb-NO" dirty="0"/>
              <a:t>An element </a:t>
            </a:r>
            <a:r>
              <a:rPr lang="nb-NO" dirty="0" err="1"/>
              <a:t>related</a:t>
            </a:r>
            <a:r>
              <a:rPr lang="nb-NO" dirty="0"/>
              <a:t> to </a:t>
            </a:r>
            <a:r>
              <a:rPr lang="nb-NO" dirty="0" err="1"/>
              <a:t>patients</a:t>
            </a:r>
            <a:r>
              <a:rPr lang="nb-NO" dirty="0"/>
              <a:t>/</a:t>
            </a:r>
            <a:r>
              <a:rPr lang="nb-NO" dirty="0" err="1"/>
              <a:t>familiy</a:t>
            </a:r>
            <a:r>
              <a:rPr lang="nb-NO" dirty="0"/>
              <a:t> </a:t>
            </a:r>
            <a:r>
              <a:rPr lang="nb-NO" dirty="0" err="1"/>
              <a:t>voices</a:t>
            </a:r>
            <a:r>
              <a:rPr lang="nb-NO" dirty="0"/>
              <a:t> </a:t>
            </a:r>
            <a:r>
              <a:rPr lang="nb-NO" dirty="0" err="1"/>
              <a:t>relate</a:t>
            </a:r>
            <a:r>
              <a:rPr lang="nb-NO" dirty="0"/>
              <a:t> to </a:t>
            </a:r>
            <a:r>
              <a:rPr lang="nb-NO" dirty="0" err="1"/>
              <a:t>reality</a:t>
            </a:r>
            <a:r>
              <a:rPr lang="nb-NO" dirty="0"/>
              <a:t> </a:t>
            </a:r>
            <a:r>
              <a:rPr lang="nb-NO" dirty="0" err="1"/>
              <a:t>vs</a:t>
            </a:r>
            <a:r>
              <a:rPr lang="nb-NO" dirty="0"/>
              <a:t> </a:t>
            </a:r>
            <a:r>
              <a:rPr lang="nb-NO" dirty="0" err="1"/>
              <a:t>retoric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Epistemic</a:t>
            </a:r>
            <a:r>
              <a:rPr lang="nb-NO" dirty="0"/>
              <a:t> </a:t>
            </a:r>
            <a:r>
              <a:rPr lang="nb-NO" dirty="0" err="1"/>
              <a:t>injustice</a:t>
            </a:r>
            <a:r>
              <a:rPr lang="nb-NO" dirty="0"/>
              <a:t> is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asking</a:t>
            </a:r>
            <a:r>
              <a:rPr lang="nb-NO" dirty="0"/>
              <a:t> for </a:t>
            </a:r>
            <a:r>
              <a:rPr lang="nb-NO" dirty="0" err="1"/>
              <a:t>information</a:t>
            </a:r>
            <a:r>
              <a:rPr lang="nb-NO" dirty="0"/>
              <a:t> from different stakeholders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using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information</a:t>
            </a:r>
            <a:r>
              <a:rPr lang="nb-NO" dirty="0"/>
              <a:t> from </a:t>
            </a:r>
            <a:r>
              <a:rPr lang="nb-NO" dirty="0" err="1"/>
              <a:t>only</a:t>
            </a:r>
            <a:r>
              <a:rPr lang="nb-NO" dirty="0"/>
              <a:t> a </a:t>
            </a:r>
            <a:r>
              <a:rPr lang="nb-NO" dirty="0" err="1"/>
              <a:t>few</a:t>
            </a:r>
            <a:r>
              <a:rPr lang="nb-NO" dirty="0"/>
              <a:t> and </a:t>
            </a:r>
            <a:r>
              <a:rPr lang="nb-NO" dirty="0" err="1"/>
              <a:t>listening</a:t>
            </a:r>
            <a:r>
              <a:rPr lang="nb-NO" dirty="0"/>
              <a:t> to </a:t>
            </a:r>
            <a:r>
              <a:rPr lang="nb-NO" dirty="0" err="1"/>
              <a:t>powerful</a:t>
            </a:r>
            <a:r>
              <a:rPr lang="nb-NO" dirty="0"/>
              <a:t> </a:t>
            </a:r>
            <a:r>
              <a:rPr lang="nb-NO" dirty="0" err="1"/>
              <a:t>voices</a:t>
            </a:r>
            <a:r>
              <a:rPr lang="nb-NO" dirty="0"/>
              <a:t> and not </a:t>
            </a:r>
            <a:r>
              <a:rPr lang="nb-NO" dirty="0" err="1"/>
              <a:t>others</a:t>
            </a:r>
            <a:endParaRPr lang="nb-NO" dirty="0"/>
          </a:p>
          <a:p>
            <a:endParaRPr lang="nb-NO" dirty="0"/>
          </a:p>
          <a:p>
            <a:r>
              <a:rPr lang="nb-NO" dirty="0"/>
              <a:t>This is relevant in </a:t>
            </a:r>
            <a:r>
              <a:rPr lang="nb-NO" dirty="0" err="1"/>
              <a:t>relation</a:t>
            </a:r>
            <a:r>
              <a:rPr lang="nb-NO" dirty="0"/>
              <a:t> to regulator of </a:t>
            </a:r>
            <a:r>
              <a:rPr lang="nb-NO" dirty="0" err="1"/>
              <a:t>professionals</a:t>
            </a:r>
            <a:r>
              <a:rPr lang="nb-NO" dirty="0"/>
              <a:t> and </a:t>
            </a:r>
            <a:r>
              <a:rPr lang="nb-NO" dirty="0" err="1"/>
              <a:t>patients</a:t>
            </a:r>
            <a:r>
              <a:rPr lang="nb-NO" dirty="0"/>
              <a:t> –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voice</a:t>
            </a:r>
            <a:r>
              <a:rPr lang="nb-NO" dirty="0"/>
              <a:t> is </a:t>
            </a:r>
            <a:r>
              <a:rPr lang="nb-NO" dirty="0" err="1"/>
              <a:t>listened</a:t>
            </a:r>
            <a:r>
              <a:rPr lang="nb-NO" dirty="0"/>
              <a:t> to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25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2243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We</a:t>
            </a:r>
            <a:r>
              <a:rPr lang="nb-NO" dirty="0"/>
              <a:t> have </a:t>
            </a:r>
            <a:r>
              <a:rPr lang="nb-NO" dirty="0" err="1"/>
              <a:t>investigated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user</a:t>
            </a:r>
            <a:r>
              <a:rPr lang="nb-NO" dirty="0"/>
              <a:t> </a:t>
            </a:r>
            <a:r>
              <a:rPr lang="nb-NO" dirty="0" err="1"/>
              <a:t>involvement</a:t>
            </a:r>
            <a:r>
              <a:rPr lang="nb-NO" dirty="0"/>
              <a:t> in </a:t>
            </a:r>
            <a:r>
              <a:rPr lang="nb-NO" dirty="0" err="1"/>
              <a:t>regulation</a:t>
            </a:r>
            <a:r>
              <a:rPr lang="nb-NO" dirty="0"/>
              <a:t> and </a:t>
            </a:r>
            <a:r>
              <a:rPr lang="nb-NO" dirty="0" err="1"/>
              <a:t>regulation</a:t>
            </a:r>
            <a:r>
              <a:rPr lang="nb-NO" dirty="0"/>
              <a:t> of </a:t>
            </a:r>
            <a:r>
              <a:rPr lang="nb-NO" dirty="0" err="1"/>
              <a:t>adverse</a:t>
            </a:r>
            <a:r>
              <a:rPr lang="nb-NO" dirty="0"/>
              <a:t> </a:t>
            </a:r>
            <a:r>
              <a:rPr lang="nb-NO" dirty="0" err="1"/>
              <a:t>events</a:t>
            </a:r>
            <a:r>
              <a:rPr lang="nb-NO" dirty="0"/>
              <a:t> </a:t>
            </a:r>
            <a:r>
              <a:rPr lang="nb-NO" dirty="0" err="1"/>
              <a:t>resulting</a:t>
            </a:r>
            <a:r>
              <a:rPr lang="nb-NO" dirty="0"/>
              <a:t> in </a:t>
            </a:r>
            <a:r>
              <a:rPr lang="nb-NO" dirty="0" err="1"/>
              <a:t>patient</a:t>
            </a:r>
            <a:r>
              <a:rPr lang="nb-NO" dirty="0"/>
              <a:t> </a:t>
            </a:r>
            <a:r>
              <a:rPr lang="nb-NO" dirty="0" err="1"/>
              <a:t>deaths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3638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key</a:t>
            </a:r>
            <a:r>
              <a:rPr lang="nb-NO" dirty="0"/>
              <a:t> from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study</a:t>
            </a:r>
            <a:r>
              <a:rPr lang="nb-NO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900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linear </a:t>
            </a:r>
            <a:r>
              <a:rPr lang="nb-NO" dirty="0" err="1"/>
              <a:t>logic</a:t>
            </a:r>
            <a:r>
              <a:rPr lang="nb-NO" dirty="0"/>
              <a:t> of </a:t>
            </a:r>
            <a:r>
              <a:rPr lang="nb-NO" dirty="0" err="1"/>
              <a:t>regulation</a:t>
            </a:r>
            <a:r>
              <a:rPr lang="nb-NO" dirty="0"/>
              <a:t> is </a:t>
            </a:r>
            <a:r>
              <a:rPr lang="nb-NO" dirty="0" err="1"/>
              <a:t>good</a:t>
            </a:r>
            <a:r>
              <a:rPr lang="nb-NO" dirty="0"/>
              <a:t> in </a:t>
            </a:r>
            <a:r>
              <a:rPr lang="nb-NO" dirty="0" err="1"/>
              <a:t>theory</a:t>
            </a:r>
            <a:r>
              <a:rPr lang="nb-NO" dirty="0"/>
              <a:t> </a:t>
            </a:r>
            <a:r>
              <a:rPr lang="nb-NO" dirty="0" err="1"/>
              <a:t>but</a:t>
            </a:r>
            <a:r>
              <a:rPr lang="nb-NO" dirty="0"/>
              <a:t> not </a:t>
            </a:r>
            <a:r>
              <a:rPr lang="nb-NO" dirty="0" err="1"/>
              <a:t>always</a:t>
            </a:r>
            <a:r>
              <a:rPr lang="nb-NO" dirty="0"/>
              <a:t> in </a:t>
            </a:r>
            <a:r>
              <a:rPr lang="nb-NO" dirty="0" err="1"/>
              <a:t>practice</a:t>
            </a:r>
            <a:endParaRPr lang="nb-NO" dirty="0"/>
          </a:p>
          <a:p>
            <a:endParaRPr lang="nb-NO" dirty="0"/>
          </a:p>
          <a:p>
            <a:r>
              <a:rPr lang="nb-NO" dirty="0"/>
              <a:t>This </a:t>
            </a:r>
            <a:r>
              <a:rPr lang="nb-NO" dirty="0" err="1"/>
              <a:t>presumes</a:t>
            </a:r>
            <a:r>
              <a:rPr lang="nb-NO" dirty="0"/>
              <a:t> </a:t>
            </a:r>
            <a:r>
              <a:rPr lang="nb-NO" dirty="0" err="1"/>
              <a:t>there</a:t>
            </a:r>
            <a:r>
              <a:rPr lang="nb-NO" dirty="0"/>
              <a:t> is a linear </a:t>
            </a:r>
            <a:r>
              <a:rPr lang="nb-NO" dirty="0" err="1"/>
              <a:t>wau</a:t>
            </a:r>
            <a:r>
              <a:rPr lang="nb-NO" dirty="0"/>
              <a:t> of </a:t>
            </a:r>
            <a:r>
              <a:rPr lang="nb-NO" dirty="0" err="1"/>
              <a:t>working</a:t>
            </a:r>
            <a:r>
              <a:rPr lang="nb-NO" dirty="0"/>
              <a:t>.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healthcare system is </a:t>
            </a:r>
            <a:r>
              <a:rPr lang="nb-NO" dirty="0" err="1"/>
              <a:t>much</a:t>
            </a:r>
            <a:r>
              <a:rPr lang="nb-NO" dirty="0"/>
              <a:t> more </a:t>
            </a:r>
            <a:r>
              <a:rPr lang="nb-NO" dirty="0" err="1"/>
              <a:t>complex</a:t>
            </a:r>
            <a:r>
              <a:rPr lang="nb-NO" dirty="0"/>
              <a:t> and </a:t>
            </a:r>
            <a:r>
              <a:rPr lang="nb-NO" dirty="0" err="1"/>
              <a:t>dynamic</a:t>
            </a:r>
            <a:r>
              <a:rPr lang="nb-NO" dirty="0"/>
              <a:t>. It </a:t>
            </a:r>
            <a:r>
              <a:rPr lang="nb-NO" dirty="0" err="1"/>
              <a:t>inlcudes</a:t>
            </a:r>
            <a:r>
              <a:rPr lang="nb-NO" dirty="0"/>
              <a:t> </a:t>
            </a:r>
            <a:r>
              <a:rPr lang="nb-NO" dirty="0" err="1"/>
              <a:t>humans</a:t>
            </a:r>
            <a:r>
              <a:rPr lang="nb-NO" dirty="0"/>
              <a:t>, </a:t>
            </a:r>
            <a:r>
              <a:rPr lang="nb-NO" dirty="0" err="1"/>
              <a:t>technology</a:t>
            </a:r>
            <a:r>
              <a:rPr lang="nb-NO" dirty="0"/>
              <a:t>, and </a:t>
            </a:r>
            <a:r>
              <a:rPr lang="nb-NO" dirty="0" err="1"/>
              <a:t>organisational</a:t>
            </a:r>
            <a:r>
              <a:rPr lang="nb-NO" dirty="0"/>
              <a:t> </a:t>
            </a:r>
            <a:r>
              <a:rPr lang="nb-NO" dirty="0" err="1"/>
              <a:t>dimensions</a:t>
            </a:r>
            <a:r>
              <a:rPr lang="nb-NO" dirty="0"/>
              <a:t> and </a:t>
            </a:r>
            <a:r>
              <a:rPr lang="nb-NO" dirty="0" err="1"/>
              <a:t>operates</a:t>
            </a:r>
            <a:r>
              <a:rPr lang="nb-NO" dirty="0"/>
              <a:t> in an ever </a:t>
            </a:r>
            <a:r>
              <a:rPr lang="nb-NO" dirty="0" err="1"/>
              <a:t>changing</a:t>
            </a:r>
            <a:r>
              <a:rPr lang="nb-NO" dirty="0"/>
              <a:t> </a:t>
            </a:r>
            <a:r>
              <a:rPr lang="nb-NO" dirty="0" err="1"/>
              <a:t>context</a:t>
            </a:r>
            <a:endParaRPr lang="nb-NO" dirty="0"/>
          </a:p>
          <a:p>
            <a:r>
              <a:rPr lang="nb-NO" dirty="0"/>
              <a:t>So </a:t>
            </a:r>
            <a:r>
              <a:rPr lang="nb-NO" dirty="0" err="1"/>
              <a:t>rules</a:t>
            </a:r>
            <a:r>
              <a:rPr lang="nb-NO" dirty="0"/>
              <a:t> standards and </a:t>
            </a:r>
            <a:r>
              <a:rPr lang="nb-NO" dirty="0" err="1"/>
              <a:t>regulation</a:t>
            </a:r>
            <a:r>
              <a:rPr lang="nb-NO" dirty="0"/>
              <a:t> dont </a:t>
            </a:r>
            <a:r>
              <a:rPr lang="nb-NO" dirty="0" err="1"/>
              <a:t>always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25210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 </a:t>
            </a:r>
            <a:r>
              <a:rPr lang="nb-NO" dirty="0" err="1"/>
              <a:t>key</a:t>
            </a:r>
            <a:r>
              <a:rPr lang="nb-NO" dirty="0"/>
              <a:t> </a:t>
            </a:r>
            <a:r>
              <a:rPr lang="nb-NO" dirty="0" err="1"/>
              <a:t>finding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28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47906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of </a:t>
            </a:r>
            <a:r>
              <a:rPr lang="nb-NO" dirty="0" err="1"/>
              <a:t>kin</a:t>
            </a:r>
            <a:r>
              <a:rPr lang="nb-NO" dirty="0"/>
              <a:t> </a:t>
            </a:r>
            <a:r>
              <a:rPr lang="nb-NO" dirty="0" err="1"/>
              <a:t>were</a:t>
            </a:r>
            <a:r>
              <a:rPr lang="nb-NO" dirty="0"/>
              <a:t> given </a:t>
            </a:r>
            <a:r>
              <a:rPr lang="nb-NO" dirty="0" err="1"/>
              <a:t>opportunity</a:t>
            </a:r>
            <a:r>
              <a:rPr lang="nb-NO" dirty="0"/>
              <a:t> to </a:t>
            </a:r>
            <a:r>
              <a:rPr lang="nb-NO" dirty="0" err="1"/>
              <a:t>inform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investigation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found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..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29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75985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How </a:t>
            </a:r>
            <a:r>
              <a:rPr lang="nb-NO" dirty="0" err="1"/>
              <a:t>can</a:t>
            </a:r>
            <a:r>
              <a:rPr lang="nb-NO" dirty="0"/>
              <a:t> regulators </a:t>
            </a:r>
            <a:r>
              <a:rPr lang="nb-NO" dirty="0" err="1"/>
              <a:t>work</a:t>
            </a:r>
            <a:r>
              <a:rPr lang="nb-NO" dirty="0"/>
              <a:t> to </a:t>
            </a:r>
            <a:r>
              <a:rPr lang="nb-NO" dirty="0" err="1"/>
              <a:t>improve</a:t>
            </a:r>
            <a:r>
              <a:rPr lang="nb-NO" dirty="0"/>
              <a:t> </a:t>
            </a:r>
            <a:r>
              <a:rPr lang="nb-NO" dirty="0" err="1"/>
              <a:t>involvement</a:t>
            </a:r>
            <a:r>
              <a:rPr lang="nb-NO" dirty="0"/>
              <a:t> from </a:t>
            </a:r>
            <a:r>
              <a:rPr lang="nb-NO" dirty="0" err="1"/>
              <a:t>patients</a:t>
            </a:r>
            <a:r>
              <a:rPr lang="nb-NO" dirty="0"/>
              <a:t> and </a:t>
            </a:r>
            <a:r>
              <a:rPr lang="nb-NO" dirty="0" err="1"/>
              <a:t>professionals</a:t>
            </a:r>
            <a:r>
              <a:rPr lang="nb-NO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30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0207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45857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Possible</a:t>
            </a:r>
            <a:r>
              <a:rPr lang="nb-NO" dirty="0"/>
              <a:t> </a:t>
            </a:r>
            <a:r>
              <a:rPr lang="nb-NO" dirty="0" err="1"/>
              <a:t>cut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32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0866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Could</a:t>
            </a:r>
            <a:r>
              <a:rPr lang="nb-NO" dirty="0"/>
              <a:t>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e.g</a:t>
            </a:r>
            <a:r>
              <a:rPr lang="nb-NO" dirty="0"/>
              <a:t> </a:t>
            </a:r>
            <a:r>
              <a:rPr lang="nb-NO" dirty="0" err="1"/>
              <a:t>principles</a:t>
            </a:r>
            <a:r>
              <a:rPr lang="nb-NO" dirty="0"/>
              <a:t> and </a:t>
            </a:r>
            <a:r>
              <a:rPr lang="nb-NO" dirty="0" err="1"/>
              <a:t>practices</a:t>
            </a:r>
            <a:r>
              <a:rPr lang="nb-NO" dirty="0"/>
              <a:t> and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approach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contribute</a:t>
            </a:r>
            <a:r>
              <a:rPr lang="nb-NO" dirty="0"/>
              <a:t> to </a:t>
            </a:r>
            <a:r>
              <a:rPr lang="nb-NO" dirty="0" err="1"/>
              <a:t>promote</a:t>
            </a:r>
            <a:r>
              <a:rPr lang="nb-NO" dirty="0"/>
              <a:t> trust, </a:t>
            </a:r>
            <a:r>
              <a:rPr lang="nb-NO" dirty="0" err="1"/>
              <a:t>relations</a:t>
            </a:r>
            <a:r>
              <a:rPr lang="nb-NO" dirty="0"/>
              <a:t>, and mutual </a:t>
            </a:r>
            <a:r>
              <a:rPr lang="nb-NO" dirty="0" err="1"/>
              <a:t>understanding</a:t>
            </a:r>
            <a:r>
              <a:rPr lang="nb-NO" dirty="0"/>
              <a:t> of risk and </a:t>
            </a:r>
            <a:r>
              <a:rPr lang="nb-NO" dirty="0" err="1"/>
              <a:t>reflect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regulators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33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995041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35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19046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36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17454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37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260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But people makes systems work and sometimes because of workaround high quality care is provided and we often see that their soft skills are crucial for quality </a:t>
            </a:r>
            <a:r>
              <a:rPr lang="en-US" sz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delicery</a:t>
            </a:r>
            <a:r>
              <a:rPr lang="en-US" sz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 complex adaptive system where patients are highly different  and in very different needs and contexts</a:t>
            </a:r>
          </a:p>
          <a:p>
            <a:endParaRPr lang="en-US" sz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22267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If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take</a:t>
            </a:r>
            <a:r>
              <a:rPr lang="nb-NO" dirty="0"/>
              <a:t> one </a:t>
            </a:r>
            <a:r>
              <a:rPr lang="nb-NO" dirty="0" err="1"/>
              <a:t>example</a:t>
            </a:r>
            <a:r>
              <a:rPr lang="nb-NO" dirty="0"/>
              <a:t> from a </a:t>
            </a:r>
            <a:r>
              <a:rPr lang="nb-NO" dirty="0" err="1"/>
              <a:t>study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risk </a:t>
            </a:r>
            <a:r>
              <a:rPr lang="nb-NO" dirty="0" err="1"/>
              <a:t>perception</a:t>
            </a:r>
            <a:r>
              <a:rPr lang="nb-NO" dirty="0"/>
              <a:t>, adaptive </a:t>
            </a:r>
            <a:r>
              <a:rPr lang="nb-NO" dirty="0" err="1"/>
              <a:t>capacity</a:t>
            </a:r>
            <a:r>
              <a:rPr lang="nb-NO" dirty="0"/>
              <a:t> in </a:t>
            </a:r>
            <a:r>
              <a:rPr lang="nb-NO" dirty="0" err="1"/>
              <a:t>homecare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</a:p>
          <a:p>
            <a:endParaRPr lang="nb-NO" dirty="0"/>
          </a:p>
          <a:p>
            <a:r>
              <a:rPr lang="nb-NO" dirty="0"/>
              <a:t>This </a:t>
            </a:r>
            <a:r>
              <a:rPr lang="nb-NO" dirty="0" err="1"/>
              <a:t>happens</a:t>
            </a:r>
            <a:r>
              <a:rPr lang="nb-NO" dirty="0"/>
              <a:t> all </a:t>
            </a:r>
            <a:r>
              <a:rPr lang="nb-NO" dirty="0" err="1"/>
              <a:t>the</a:t>
            </a:r>
            <a:r>
              <a:rPr lang="nb-NO" dirty="0"/>
              <a:t> time. Professionals </a:t>
            </a:r>
            <a:r>
              <a:rPr lang="nb-NO" dirty="0" err="1"/>
              <a:t>adapt</a:t>
            </a:r>
            <a:r>
              <a:rPr lang="nb-NO" dirty="0"/>
              <a:t>, make </a:t>
            </a:r>
            <a:r>
              <a:rPr lang="nb-NO" dirty="0" err="1"/>
              <a:t>changes</a:t>
            </a:r>
            <a:r>
              <a:rPr lang="nb-NO" dirty="0"/>
              <a:t>, cover up </a:t>
            </a:r>
            <a:r>
              <a:rPr lang="nb-NO" dirty="0" err="1"/>
              <a:t>the</a:t>
            </a:r>
            <a:r>
              <a:rPr lang="nb-NO" dirty="0"/>
              <a:t> system </a:t>
            </a:r>
            <a:r>
              <a:rPr lang="nb-NO" dirty="0" err="1"/>
              <a:t>failures</a:t>
            </a:r>
            <a:r>
              <a:rPr lang="nb-NO" dirty="0"/>
              <a:t> of </a:t>
            </a:r>
            <a:r>
              <a:rPr lang="nb-NO" dirty="0" err="1"/>
              <a:t>limited</a:t>
            </a:r>
            <a:r>
              <a:rPr lang="nb-NO" dirty="0"/>
              <a:t> </a:t>
            </a:r>
            <a:r>
              <a:rPr lang="nb-NO" dirty="0" err="1"/>
              <a:t>resources</a:t>
            </a:r>
            <a:r>
              <a:rPr lang="nb-NO" dirty="0"/>
              <a:t> and </a:t>
            </a:r>
            <a:r>
              <a:rPr lang="nb-NO" dirty="0" err="1"/>
              <a:t>competence</a:t>
            </a:r>
            <a:r>
              <a:rPr lang="nb-NO" dirty="0"/>
              <a:t> </a:t>
            </a:r>
            <a:r>
              <a:rPr lang="nb-NO" dirty="0" err="1"/>
              <a:t>allocation</a:t>
            </a:r>
            <a:endParaRPr lang="nb-NO" dirty="0"/>
          </a:p>
          <a:p>
            <a:endParaRPr lang="nb-NO" dirty="0"/>
          </a:p>
          <a:p>
            <a:r>
              <a:rPr lang="nb-NO" dirty="0"/>
              <a:t>And </a:t>
            </a:r>
            <a:r>
              <a:rPr lang="nb-NO" dirty="0" err="1"/>
              <a:t>being</a:t>
            </a:r>
            <a:r>
              <a:rPr lang="nb-NO" dirty="0"/>
              <a:t> </a:t>
            </a:r>
            <a:r>
              <a:rPr lang="nb-NO" dirty="0" err="1"/>
              <a:t>able</a:t>
            </a:r>
            <a:r>
              <a:rPr lang="nb-NO" dirty="0"/>
              <a:t> to do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adaptations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such</a:t>
            </a:r>
            <a:r>
              <a:rPr lang="nb-NO" dirty="0"/>
              <a:t> an </a:t>
            </a:r>
            <a:r>
              <a:rPr lang="nb-NO" dirty="0" err="1"/>
              <a:t>important</a:t>
            </a:r>
            <a:r>
              <a:rPr lang="nb-NO" dirty="0"/>
              <a:t> part of </a:t>
            </a:r>
            <a:r>
              <a:rPr lang="nb-NO" dirty="0" err="1"/>
              <a:t>being</a:t>
            </a:r>
            <a:r>
              <a:rPr lang="nb-NO" dirty="0"/>
              <a:t> </a:t>
            </a:r>
            <a:r>
              <a:rPr lang="nb-NO" dirty="0" err="1"/>
              <a:t>professional</a:t>
            </a:r>
            <a:r>
              <a:rPr lang="nb-NO" dirty="0"/>
              <a:t> and </a:t>
            </a:r>
            <a:r>
              <a:rPr lang="nb-NO" dirty="0" err="1"/>
              <a:t>thei</a:t>
            </a:r>
            <a:r>
              <a:rPr lang="nb-NO" dirty="0"/>
              <a:t> </a:t>
            </a:r>
            <a:r>
              <a:rPr lang="nb-NO" dirty="0" err="1"/>
              <a:t>conceptualisation</a:t>
            </a:r>
            <a:r>
              <a:rPr lang="nb-NO" dirty="0"/>
              <a:t> of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quality</a:t>
            </a:r>
            <a:r>
              <a:rPr lang="nb-NO" dirty="0"/>
              <a:t> in healthcare is. This is </a:t>
            </a:r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dirty="0" err="1"/>
              <a:t>forgotten</a:t>
            </a:r>
            <a:r>
              <a:rPr lang="nb-NO" dirty="0"/>
              <a:t> as </a:t>
            </a:r>
            <a:r>
              <a:rPr lang="nb-NO" dirty="0" err="1"/>
              <a:t>quality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tought</a:t>
            </a:r>
            <a:r>
              <a:rPr lang="nb-NO" dirty="0"/>
              <a:t> of in </a:t>
            </a:r>
            <a:r>
              <a:rPr lang="nb-NO" dirty="0" err="1"/>
              <a:t>quantiatieve</a:t>
            </a:r>
            <a:r>
              <a:rPr lang="nb-NO" dirty="0"/>
              <a:t> terms – </a:t>
            </a:r>
            <a:r>
              <a:rPr lang="nb-NO" dirty="0" err="1"/>
              <a:t>which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</a:t>
            </a:r>
            <a:r>
              <a:rPr lang="nb-NO" dirty="0" err="1"/>
              <a:t>too</a:t>
            </a:r>
            <a:r>
              <a:rPr lang="nb-NO" dirty="0"/>
              <a:t> </a:t>
            </a:r>
            <a:r>
              <a:rPr lang="nb-NO" dirty="0" err="1"/>
              <a:t>but</a:t>
            </a:r>
            <a:r>
              <a:rPr lang="nb-NO" dirty="0"/>
              <a:t> not all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0959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This </a:t>
            </a:r>
            <a:r>
              <a:rPr lang="nb-NO" dirty="0" err="1"/>
              <a:t>then</a:t>
            </a:r>
            <a:r>
              <a:rPr lang="nb-NO" dirty="0"/>
              <a:t> </a:t>
            </a:r>
            <a:r>
              <a:rPr lang="nb-NO" dirty="0" err="1"/>
              <a:t>relates</a:t>
            </a:r>
            <a:r>
              <a:rPr lang="nb-NO" dirty="0"/>
              <a:t> to soft skills and </a:t>
            </a:r>
            <a:r>
              <a:rPr lang="nb-NO" dirty="0" err="1"/>
              <a:t>dimensions</a:t>
            </a:r>
            <a:r>
              <a:rPr lang="nb-NO" dirty="0"/>
              <a:t> of </a:t>
            </a:r>
            <a:r>
              <a:rPr lang="nb-NO" dirty="0" err="1"/>
              <a:t>saferty</a:t>
            </a:r>
            <a:r>
              <a:rPr lang="nb-NO" dirty="0"/>
              <a:t> and </a:t>
            </a:r>
            <a:r>
              <a:rPr lang="nb-NO" dirty="0" err="1"/>
              <a:t>qualitly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today</a:t>
            </a:r>
            <a:r>
              <a:rPr lang="nb-NO" dirty="0"/>
              <a:t> in </a:t>
            </a:r>
            <a:r>
              <a:rPr lang="nb-NO" dirty="0" err="1"/>
              <a:t>our</a:t>
            </a:r>
            <a:r>
              <a:rPr lang="nb-NO" dirty="0"/>
              <a:t> talk. </a:t>
            </a:r>
            <a:r>
              <a:rPr lang="nb-NO" dirty="0" err="1"/>
              <a:t>We</a:t>
            </a:r>
            <a:r>
              <a:rPr lang="nb-NO" dirty="0"/>
              <a:t> have </a:t>
            </a:r>
            <a:r>
              <a:rPr lang="nb-NO" dirty="0" err="1"/>
              <a:t>written</a:t>
            </a:r>
            <a:r>
              <a:rPr lang="nb-NO" dirty="0"/>
              <a:t> a </a:t>
            </a:r>
            <a:r>
              <a:rPr lang="nb-NO" dirty="0" err="1"/>
              <a:t>paper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it and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all </a:t>
            </a:r>
            <a:r>
              <a:rPr lang="nb-NO" dirty="0" err="1"/>
              <a:t>access</a:t>
            </a:r>
            <a:r>
              <a:rPr lang="nb-NO" dirty="0"/>
              <a:t> it in IJQHC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06670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FTXLJA+SabonLTStd-Roman"/>
              </a:rPr>
              <a:t>There are, of course, multiple soft dimensions: for example, those that professionals use when they assess the quality of their own work. Professional pride and the dignity clinicians provide to care encounters are two of these. </a:t>
            </a:r>
          </a:p>
          <a:p>
            <a:endParaRPr lang="nb-NO" sz="1200" b="0" i="0" u="none" strike="noStrike" baseline="0" dirty="0">
              <a:solidFill>
                <a:srgbClr val="000000"/>
              </a:solidFill>
              <a:latin typeface="FTXLJA+SabonLTStd-Roman"/>
            </a:endParaRP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FTXLJA+SabonLTStd-Roman"/>
              </a:rPr>
              <a:t>Soft skills are developed through building trustful </a:t>
            </a:r>
            <a:r>
              <a:rPr lang="en-US" sz="1200" b="0" i="0" u="none" strike="noStrike" baseline="0" dirty="0" err="1">
                <a:solidFill>
                  <a:srgbClr val="000000"/>
                </a:solidFill>
                <a:latin typeface="FTXLJA+SabonLTStd-Roman"/>
              </a:rPr>
              <a:t>connec-tions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FTXLJA+SabonLTStd-Roman"/>
              </a:rPr>
              <a:t> with patients and walking the extra mile for them [</a:t>
            </a:r>
            <a:r>
              <a:rPr lang="en-US" sz="1200" b="0" i="0" u="none" strike="noStrike" baseline="0" dirty="0">
                <a:solidFill>
                  <a:srgbClr val="0000FF"/>
                </a:solidFill>
                <a:latin typeface="FTXLJA+SabonLTStd-Roman"/>
              </a:rPr>
              <a:t>4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FTXLJA+SabonLTStd-Roman"/>
              </a:rPr>
              <a:t>]. The trust and relational dimensions between professionals </a:t>
            </a:r>
            <a:endParaRPr lang="nb-NO" sz="1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4667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To </a:t>
            </a:r>
            <a:r>
              <a:rPr lang="nb-NO" dirty="0" err="1"/>
              <a:t>examplify</a:t>
            </a:r>
            <a:r>
              <a:rPr lang="nb-NO" dirty="0"/>
              <a:t> </a:t>
            </a:r>
            <a:r>
              <a:rPr lang="nb-NO" dirty="0" err="1"/>
              <a:t>sof</a:t>
            </a:r>
            <a:r>
              <a:rPr lang="nb-NO" dirty="0"/>
              <a:t> skill and </a:t>
            </a:r>
            <a:r>
              <a:rPr lang="nb-NO" dirty="0" err="1"/>
              <a:t>fimensions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…</a:t>
            </a:r>
          </a:p>
          <a:p>
            <a:endParaRPr lang="nb-NO" dirty="0"/>
          </a:p>
          <a:p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in </a:t>
            </a:r>
            <a:r>
              <a:rPr lang="nb-NO" dirty="0" err="1"/>
              <a:t>our</a:t>
            </a:r>
            <a:r>
              <a:rPr lang="nb-NO" dirty="0"/>
              <a:t> research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ask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qualiyt</a:t>
            </a:r>
            <a:r>
              <a:rPr lang="nb-NO" dirty="0"/>
              <a:t> </a:t>
            </a:r>
            <a:r>
              <a:rPr lang="nb-NO" dirty="0" err="1"/>
              <a:t>means</a:t>
            </a:r>
            <a:r>
              <a:rPr lang="nb-NO" dirty="0"/>
              <a:t> –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come</a:t>
            </a:r>
            <a:r>
              <a:rPr lang="nb-NO" dirty="0"/>
              <a:t> up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0329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If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reality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do </a:t>
            </a:r>
            <a:r>
              <a:rPr lang="nb-NO" dirty="0" err="1"/>
              <a:t>regulatory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within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challenging</a:t>
            </a:r>
            <a:r>
              <a:rPr lang="nb-NO" dirty="0"/>
              <a:t> elements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implies</a:t>
            </a:r>
            <a:r>
              <a:rPr lang="nb-NO" dirty="0"/>
              <a:t> a </a:t>
            </a:r>
            <a:r>
              <a:rPr lang="nb-NO" dirty="0" err="1"/>
              <a:t>need</a:t>
            </a:r>
            <a:r>
              <a:rPr lang="nb-NO" dirty="0"/>
              <a:t> for </a:t>
            </a:r>
            <a:r>
              <a:rPr lang="nb-NO" dirty="0" err="1"/>
              <a:t>having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soft skills and </a:t>
            </a:r>
            <a:r>
              <a:rPr lang="nb-NO" dirty="0" err="1"/>
              <a:t>dimesnions</a:t>
            </a:r>
            <a:r>
              <a:rPr lang="nb-NO" dirty="0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5800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Regulation</a:t>
            </a:r>
            <a:r>
              <a:rPr lang="nb-NO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b-NO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logic</a:t>
            </a:r>
            <a:r>
              <a:rPr lang="nb-NO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versus soft skills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If </a:t>
            </a:r>
            <a:r>
              <a:rPr lang="nb-NO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nb-NO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b-NO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consider</a:t>
            </a:r>
            <a:r>
              <a:rPr lang="nb-NO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soft skills as </a:t>
            </a:r>
            <a:r>
              <a:rPr lang="nb-NO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important</a:t>
            </a:r>
            <a:r>
              <a:rPr lang="nb-NO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– so </a:t>
            </a:r>
            <a:r>
              <a:rPr lang="nb-NO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what</a:t>
            </a:r>
            <a:r>
              <a:rPr lang="nb-NO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is </a:t>
            </a:r>
            <a:r>
              <a:rPr lang="nb-NO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nb-NO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b-NO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implications</a:t>
            </a:r>
            <a:r>
              <a:rPr lang="nb-NO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for </a:t>
            </a:r>
            <a:r>
              <a:rPr lang="nb-NO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regulatory</a:t>
            </a:r>
            <a:r>
              <a:rPr lang="nb-NO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b-NO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practice</a:t>
            </a:r>
            <a:r>
              <a:rPr lang="nb-NO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nb-NO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what</a:t>
            </a:r>
            <a:r>
              <a:rPr lang="nb-NO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do </a:t>
            </a:r>
            <a:r>
              <a:rPr lang="nb-NO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nb-NO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b-NO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mean</a:t>
            </a:r>
            <a:r>
              <a:rPr lang="nb-NO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dirty="0"/>
              <a:t>This is </a:t>
            </a:r>
            <a:r>
              <a:rPr lang="nb-NO" dirty="0" err="1"/>
              <a:t>going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for </a:t>
            </a:r>
            <a:r>
              <a:rPr lang="nb-NO" dirty="0" err="1"/>
              <a:t>evidence</a:t>
            </a:r>
            <a:r>
              <a:rPr lang="nb-NO" dirty="0"/>
              <a:t> and </a:t>
            </a:r>
            <a:r>
              <a:rPr lang="nb-NO" dirty="0" err="1"/>
              <a:t>objective</a:t>
            </a:r>
            <a:r>
              <a:rPr lang="nb-NO" dirty="0"/>
              <a:t> data to </a:t>
            </a:r>
            <a:r>
              <a:rPr lang="nb-NO" dirty="0" err="1"/>
              <a:t>assess</a:t>
            </a:r>
            <a:r>
              <a:rPr lang="nb-NO" dirty="0"/>
              <a:t> legal </a:t>
            </a:r>
            <a:r>
              <a:rPr lang="nb-NO" dirty="0" err="1"/>
              <a:t>perspecticve</a:t>
            </a:r>
            <a:r>
              <a:rPr lang="nb-NO" dirty="0"/>
              <a:t> and </a:t>
            </a:r>
            <a:r>
              <a:rPr lang="nb-NO" dirty="0" err="1"/>
              <a:t>performance</a:t>
            </a:r>
            <a:r>
              <a:rPr lang="nb-NO" dirty="0"/>
              <a:t>, </a:t>
            </a:r>
            <a:r>
              <a:rPr lang="nb-NO" dirty="0" err="1"/>
              <a:t>while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 </a:t>
            </a:r>
            <a:r>
              <a:rPr lang="nb-NO" dirty="0" err="1"/>
              <a:t>safety</a:t>
            </a:r>
            <a:r>
              <a:rPr lang="nb-NO" dirty="0"/>
              <a:t> </a:t>
            </a:r>
            <a:r>
              <a:rPr lang="nb-NO" dirty="0" err="1"/>
              <a:t>infomartion</a:t>
            </a:r>
            <a:r>
              <a:rPr lang="nb-NO" dirty="0"/>
              <a:t> is soft, hard to </a:t>
            </a:r>
            <a:r>
              <a:rPr lang="nb-NO" dirty="0" err="1"/>
              <a:t>get</a:t>
            </a:r>
            <a:r>
              <a:rPr lang="nb-NO" dirty="0"/>
              <a:t> and </a:t>
            </a:r>
            <a:r>
              <a:rPr lang="nb-NO" dirty="0" err="1"/>
              <a:t>consequenses</a:t>
            </a:r>
            <a:r>
              <a:rPr lang="nb-NO" dirty="0"/>
              <a:t> show at a later stage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54669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932"/>
            <a:ext cx="1895707" cy="189570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597203" y="2136160"/>
            <a:ext cx="7937608" cy="249731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597203" y="1414764"/>
            <a:ext cx="7937608" cy="29321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NAME, job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fld id="{2C63DF45-09AB-BB4B-9613-956A9D4AC03D}" type="datetime1">
              <a:rPr lang="en-US" noProof="0" smtClean="0"/>
              <a:t>5/29/2024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Rektangel 9"/>
          <p:cNvSpPr/>
          <p:nvPr userDrawn="1"/>
        </p:nvSpPr>
        <p:spPr>
          <a:xfrm>
            <a:off x="2597203" y="1828800"/>
            <a:ext cx="7937608" cy="76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/>
          <p:cNvSpPr>
            <a:spLocks noGrp="1"/>
          </p:cNvSpPr>
          <p:nvPr>
            <p:ph type="pic" sz="quarter" idx="13" hasCustomPrompt="1"/>
          </p:nvPr>
        </p:nvSpPr>
        <p:spPr>
          <a:xfrm>
            <a:off x="409322" y="428263"/>
            <a:ext cx="11373104" cy="6001474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/>
              <a:t>Picture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33B3-D657-8246-96F9-A8F7401984CB}" type="datetime1">
              <a:rPr lang="en-US" noProof="0" smtClean="0"/>
              <a:t>5/29/2024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05600" y="1712745"/>
            <a:ext cx="4632960" cy="4389120"/>
          </a:xfrm>
        </p:spPr>
        <p:txBody>
          <a:bodyPr/>
          <a:lstStyle>
            <a:lvl1pPr marL="353475" indent="-353475">
              <a:buClr>
                <a:schemeClr val="accent1"/>
              </a:buClr>
              <a:buFont typeface="Wingdings" charset="2"/>
              <a:buChar char="§"/>
              <a:defRPr sz="2400"/>
            </a:lvl1pPr>
            <a:lvl2pPr marL="719649" indent="-245527">
              <a:buClr>
                <a:schemeClr val="accent1"/>
              </a:buClr>
              <a:buFont typeface="Wingdings" charset="2"/>
              <a:buChar char="§"/>
              <a:defRPr sz="1867"/>
            </a:lvl2pPr>
            <a:lvl3pPr marL="1193770" indent="-230712">
              <a:buClr>
                <a:schemeClr val="accent1"/>
              </a:buClr>
              <a:buFont typeface="Wingdings" charset="2"/>
              <a:buChar char="§"/>
              <a:defRPr sz="1867"/>
            </a:lvl3pPr>
            <a:lvl4pPr marL="1790655" indent="-230712">
              <a:buClr>
                <a:schemeClr val="accent1"/>
              </a:buClr>
              <a:buFont typeface="Wingdings" charset="2"/>
              <a:buChar char="§"/>
              <a:defRPr sz="1867"/>
            </a:lvl4pPr>
            <a:lvl5pPr marL="2266894" indent="-232828">
              <a:buClr>
                <a:schemeClr val="accent1"/>
              </a:buClr>
              <a:buFont typeface="Wingdings" charset="2"/>
              <a:buChar char="§"/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 err="1"/>
              <a:t>Punktnivå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Punktnivå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Punktnivå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Punktnivå</a:t>
            </a:r>
            <a:r>
              <a:rPr lang="en-US" dirty="0"/>
              <a:t> 5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1463040" y="1712744"/>
            <a:ext cx="4632960" cy="4389120"/>
          </a:xfrm>
        </p:spPr>
        <p:txBody>
          <a:bodyPr/>
          <a:lstStyle>
            <a:lvl1pPr marL="353475" indent="-353475">
              <a:buClr>
                <a:schemeClr val="accent1"/>
              </a:buClr>
              <a:buFont typeface="Wingdings" charset="2"/>
              <a:buChar char="§"/>
              <a:defRPr sz="2400"/>
            </a:lvl1pPr>
            <a:lvl2pPr marL="719649" indent="-245527">
              <a:buClr>
                <a:schemeClr val="accent1"/>
              </a:buClr>
              <a:buFont typeface="Wingdings" charset="2"/>
              <a:buChar char="§"/>
              <a:defRPr/>
            </a:lvl2pPr>
            <a:lvl3pPr marL="1193770" indent="-230712">
              <a:buClr>
                <a:schemeClr val="accent1"/>
              </a:buClr>
              <a:buFont typeface="Wingdings" charset="2"/>
              <a:buChar char="§"/>
              <a:defRPr/>
            </a:lvl3pPr>
            <a:lvl4pPr marL="1790655" indent="-230712">
              <a:buClr>
                <a:schemeClr val="accent1"/>
              </a:buClr>
              <a:buFont typeface="Wingdings" charset="2"/>
              <a:buChar char="§"/>
              <a:defRPr/>
            </a:lvl4pPr>
            <a:lvl5pPr marL="2266894" indent="-232828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 err="1"/>
              <a:t>Punktnivå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Punktnivå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Punktnivå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Punktnivå</a:t>
            </a:r>
            <a:r>
              <a:rPr lang="en-US" dirty="0"/>
              <a:t> 5</a:t>
            </a:r>
          </a:p>
        </p:txBody>
      </p:sp>
      <p:pic>
        <p:nvPicPr>
          <p:cNvPr id="8" name="PPT_bg_vanlig_side_left.png" descr="/Volumes/grafisk/Universitetet i Stavanger/1310 UiS erstatningsfont/Utforming/Links/PPT_bg_vanlig_side_lef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186095" cy="517699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440000" y="1312544"/>
            <a:ext cx="10010811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lassholder for lysbildenummer 6"/>
          <p:cNvSpPr>
            <a:spLocks noGrp="1"/>
          </p:cNvSpPr>
          <p:nvPr>
            <p:ph type="sldNum" sz="quarter" idx="4"/>
          </p:nvPr>
        </p:nvSpPr>
        <p:spPr>
          <a:xfrm>
            <a:off x="10080960" y="6168325"/>
            <a:ext cx="1453952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chemeClr val="tx2"/>
                </a:solidFill>
              </a:defRPr>
            </a:lvl1pPr>
          </a:lstStyle>
          <a:p>
            <a:fld id="{01B1711C-DE5F-4AF9-AF40-E37E2E9FCF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4435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lide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6929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>
                <a:solidFill>
                  <a:srgbClr val="0A3CA0"/>
                </a:solidFill>
              </a:rPr>
              <a:pPr/>
              <a:t>29. mai 2024</a:t>
            </a:fld>
            <a:endParaRPr lang="nb-NO">
              <a:solidFill>
                <a:srgbClr val="0A3CA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A3CA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>
                <a:solidFill>
                  <a:srgbClr val="0A3CA0"/>
                </a:solidFill>
              </a:rPr>
              <a:pPr/>
              <a:t>‹#›</a:t>
            </a:fld>
            <a:endParaRPr lang="nb-NO">
              <a:solidFill>
                <a:srgbClr val="0A3CA0"/>
              </a:solidFill>
            </a:endParaRPr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1823236"/>
            <a:ext cx="514134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6918386" y="428263"/>
            <a:ext cx="4864040" cy="6001473"/>
          </a:xfrm>
          <a:solidFill>
            <a:schemeClr val="bg1"/>
          </a:solidFill>
        </p:spPr>
        <p:txBody>
          <a:bodyPr/>
          <a:lstStyle/>
          <a:p>
            <a:endParaRPr lang="nb-NO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0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1130060" y="2175898"/>
            <a:ext cx="5141343" cy="395350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45484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lid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70472" y="879894"/>
            <a:ext cx="8025619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29. mai 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670472" y="1624829"/>
            <a:ext cx="802561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1670049" y="1938337"/>
            <a:ext cx="8026041" cy="395350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16501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490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899" y="4246128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8275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74726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7538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8591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45212"/>
          </a:xfrm>
        </p:spPr>
        <p:txBody>
          <a:bodyPr>
            <a:noAutofit/>
          </a:bodyPr>
          <a:lstStyle>
            <a:lvl1pPr algn="l"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7C995C6-BBB5-3B4F-9763-5F55B3916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661159"/>
            <a:ext cx="9753600" cy="47577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0931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181100"/>
            <a:ext cx="69723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3927944"/>
            <a:ext cx="112014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139493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932"/>
            <a:ext cx="1895707" cy="189570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597203" y="2136160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597203" y="1414764"/>
            <a:ext cx="7937608" cy="29321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2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NAME, job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fld id="{D784B492-E262-0C40-8854-40698DF4A8E5}" type="datetime1">
              <a:rPr lang="en-US" noProof="0" smtClean="0"/>
              <a:t>5/29/2024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2597150" y="3982113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to add a subtitle</a:t>
            </a:r>
          </a:p>
        </p:txBody>
      </p:sp>
      <p:sp>
        <p:nvSpPr>
          <p:cNvPr id="12" name="Rektangel 11"/>
          <p:cNvSpPr/>
          <p:nvPr userDrawn="1"/>
        </p:nvSpPr>
        <p:spPr>
          <a:xfrm>
            <a:off x="2597203" y="1828800"/>
            <a:ext cx="7937608" cy="76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3" name="Rett linje 12"/>
          <p:cNvCxnSpPr/>
          <p:nvPr userDrawn="1"/>
        </p:nvCxnSpPr>
        <p:spPr>
          <a:xfrm flipH="1">
            <a:off x="2619377" y="3738301"/>
            <a:ext cx="791527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405560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405560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4055602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493520"/>
            <a:ext cx="9753600" cy="2286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4689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134995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134995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1349951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500542"/>
            <a:ext cx="9753600" cy="205041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582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0" y="0"/>
            <a:ext cx="4348481" cy="685446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922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0" y="1"/>
            <a:ext cx="434848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5082EFB-1114-FE47-B838-2915F2B9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43520" y="3444241"/>
            <a:ext cx="4348481" cy="341375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576470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593373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593373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593373" y="457398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5D61D25-2C22-8E45-A9B3-AAB911B76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6129020" cy="1459697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12658E-CB5A-AF48-A644-353403DB0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6129020" cy="42618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9723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1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39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7" y="1561736"/>
            <a:ext cx="4841723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167AA0B1-6033-2F4D-A765-7D17EAA02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64931"/>
            <a:ext cx="9753600" cy="72699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59E27A-E0B3-884A-B625-74AD7AB9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59381"/>
            <a:ext cx="9753600" cy="17866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461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1607819"/>
            <a:ext cx="9753600" cy="481105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765231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3667761"/>
            <a:ext cx="4229100" cy="2978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1610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7763118-0811-A045-907D-A37A39B47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249" y="664745"/>
            <a:ext cx="456075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C4E96E-0DBC-9741-978E-351DF7CF4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249" y="2526750"/>
            <a:ext cx="4560751" cy="36708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8671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8" y="990269"/>
            <a:ext cx="6414052" cy="2438731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0" y="3667761"/>
            <a:ext cx="4508500" cy="2978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750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p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663700" y="2136160"/>
            <a:ext cx="8871111" cy="229614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fld id="{C4F7DF65-AC8E-524C-808B-7AFE31610A5C}" type="datetime1">
              <a:rPr lang="en-US" noProof="0" smtClean="0"/>
              <a:t>5/29/2024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1663700" y="1828800"/>
            <a:ext cx="8871111" cy="76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29" y="664745"/>
            <a:ext cx="508907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53C0E3-CA06-FF4E-9268-38C763A24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29" y="2526750"/>
            <a:ext cx="5089071" cy="367085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9018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112014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371547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A2D389-5092-B541-B85C-948DD9C9B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0" y="3715470"/>
            <a:ext cx="5240020" cy="293057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8891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913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4CFFCC-3559-F84D-A042-1BAFB2591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0" y="691325"/>
            <a:ext cx="5240020" cy="22855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54476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910E763-4396-F74C-8903-82D9802B2D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79701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4BA5C2-38F4-E14F-AA9C-C3DFC99975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2502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9FCD912-C26A-6644-A093-938CD0712E6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3700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B2E5B3A-B4B2-BD4F-AB85-BFF95E3A2AD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94898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CC35ADD1-35FD-C44E-BAE2-21F1D63D4DE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046096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4A064768-5B8B-5740-B764-CCD1215AD7E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866900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8ACE225-1838-3544-957D-AACCA7BE3A1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79701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FD0641E4-640F-8D4E-8C69-BFEE014364E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92502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DBFC0DE-039B-2F4E-BFBC-2E3DA036434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743700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5EA1B11-E5B8-9149-BBE6-13ADFB08F8B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94898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ECDDA7D5-E29D-2F4F-9BBE-E4BC874FC1D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46096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D39CEE3D-7E7A-494C-B8D1-6A561A1F8C6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866900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D2F2FBF1-42C4-084B-9B8F-8A6BB412FDF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479701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99001851-0A29-5945-8461-09C32A1DF56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092502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DC1D8B20-1A51-9C4A-ABDD-DD48B5D1C27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43700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5AA24CC2-0B66-B34D-A228-6AE40A8DE75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94898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5FA8BDB8-5757-C142-AC90-BC8AD95844D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46096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5AA2FDC-1BAC-F24E-85E0-00EBEC7473C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866900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72982FDD-C863-2C47-A976-BFBF4777637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479701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1D2AA8B1-2C53-7940-A97F-72E577896EC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092502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B695AF4D-D6DC-0944-98EC-F2C964A6D13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743700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002E033C-4E61-6B4F-B553-C83E76F94D8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394898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750A9437-CEAD-0741-8012-DFC58613492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046096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792111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AB69879B-EE95-2340-855D-A9E3FF45B3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6690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81755F83-CEE1-CA4F-9CB2-AD8AF9461F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6690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34924851-6C37-C84F-A630-EA87C879C7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674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1591A003-2C51-8747-8121-A00901B695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2658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6" name="Picture Placeholder 4">
            <a:extLst>
              <a:ext uri="{FF2B5EF4-FFF2-40B4-BE49-F238E27FC236}">
                <a16:creationId xmlns:a16="http://schemas.microsoft.com/office/drawing/2014/main" id="{E5FC3E9F-0D6F-1A4B-9B98-7EEBF5AEAD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5642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EC3CD0E-BFD8-D741-B22E-22F2F41C4FA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9674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0460D3CE-95FD-684A-91A1-6CCB6968556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2658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B8B8D087-5B4B-8141-8DB9-81770800BD1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45642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BB5C1B6D-1803-8645-8E13-7DE2A58DE4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9674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1" name="Picture Placeholder 4">
            <a:extLst>
              <a:ext uri="{FF2B5EF4-FFF2-40B4-BE49-F238E27FC236}">
                <a16:creationId xmlns:a16="http://schemas.microsoft.com/office/drawing/2014/main" id="{285C2B50-7632-3747-84F1-900493205C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92658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B105B2B0-0C44-D34D-837F-9F695FD2187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5642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2708331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0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5244737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8622575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745"/>
            <a:ext cx="9753600" cy="757655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F39EDD-56E0-DB41-A5F7-712481027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44631"/>
            <a:ext cx="9753600" cy="180141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0118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1573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0"/>
            <a:ext cx="1406070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7" y="762906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74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112014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170503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745"/>
            <a:ext cx="75107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0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29470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p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663700" y="2136160"/>
            <a:ext cx="8871111" cy="229614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fld id="{C4F7DF65-AC8E-524C-808B-7AFE31610A5C}" type="datetime1">
              <a:rPr lang="en-US" noProof="0" smtClean="0"/>
              <a:t>5/29/2024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1663700" y="1828800"/>
            <a:ext cx="8871111" cy="768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54585"/>
            <a:ext cx="59359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9278194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92670-1070-14C2-B066-3C0291190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114C8A-5986-8554-2E9D-2C2BC8D38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DD4D0-B08C-3BAD-B17A-0937BB4D3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213B2-59AA-44FF-8459-1966292B3FC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26D6B-84A9-D3A2-1D2C-FF0C91B89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4F724-17A1-6047-D7BB-5D25B7E1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210-AD01-4171-AF93-07B675074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244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BEC1D-C2C1-5543-4C7E-96B5A45E1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05E4C-73DC-078E-F171-978C8134E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41FA4-E7A7-2037-E5A2-CD1D088FF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213B2-59AA-44FF-8459-1966292B3FC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9B0FE-18FF-CE01-A291-F1C7A9C30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A2266-D2BD-AEC2-EF67-0085B8FC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210-AD01-4171-AF93-07B675074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2352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D2E77-D091-3C2A-49CC-561730B1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48514-C787-8CCC-E3CA-4E83B6862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B213A-B764-1891-0572-5AC647A43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213B2-59AA-44FF-8459-1966292B3FC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7131C-DF0D-26FB-66DB-89A70FB07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08052-E055-5902-D789-68B118CE8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210-AD01-4171-AF93-07B675074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939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57CAF-EDB8-0D56-2992-5CD15DC8B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BC4D6-6ED9-2C3B-9816-960859DFB8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8B0E6-23F3-6ABB-55EB-B79AB8835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F2000-B999-A7F0-66E0-556657603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213B2-59AA-44FF-8459-1966292B3FC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86D8D-0009-F235-6B8C-113537C2B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FC7A82-4F8D-C528-B804-38562D595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210-AD01-4171-AF93-07B675074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097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40B54-6FA9-AD09-B2A4-15DFF6DD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1F470-8183-4912-0A6F-CD3E76339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82B252-FC40-FC02-665F-97235965EA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DA4D11-7B39-FFC8-347D-8C52EC966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717E09-7738-0701-A380-CC4EFA936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2113B7-A5B6-E72B-5EDF-40C2E2E71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213B2-59AA-44FF-8459-1966292B3FC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7B61A7-3B0E-4BA3-F6FA-C07B02EFB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4EDAE4-E51B-376E-5B05-6A299149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210-AD01-4171-AF93-07B675074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79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6FA82-6DE5-311E-0F45-7883832F9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C5EB36-D673-69E7-8E97-447224051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213B2-59AA-44FF-8459-1966292B3FC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619F72-D4BD-770A-5DD9-F7B6DED09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7930E-16BB-A4E0-7BCC-D1A56897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210-AD01-4171-AF93-07B675074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7467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6C6F06-0DBD-52A9-9663-EEBD01151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213B2-59AA-44FF-8459-1966292B3FC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1D5D4-17CF-1580-8DD2-BA5BB9AF3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76A7F-FF97-ABA4-2194-A653E7BFC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210-AD01-4171-AF93-07B675074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7376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68B3F-3B74-CE07-173E-1774070E1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19759-C036-1DE8-17CF-CEAF10857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773E1B-7A1B-B5AC-7C6C-E159405B1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265A58-F83D-4897-1FC0-17BCF474C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213B2-59AA-44FF-8459-1966292B3FC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AEBEA-C2BC-577C-3C7C-2A63EF93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9DE9F-E920-4C1D-987E-629D4651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210-AD01-4171-AF93-07B675074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940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DC96F-F81A-5531-B00C-3A2FF39FC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A111F2-D5CC-1F62-81D4-A5FE769B9F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0CF608-B378-EAFC-8371-262D4B1B0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5B83B-03E4-9A98-7E04-A4F56D026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213B2-59AA-44FF-8459-1966292B3FC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030AF-2149-7FE6-9E45-292AD5495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B85DA-BCF5-CF22-68BE-4E81E6DF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210-AD01-4171-AF93-07B675074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644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670472" y="879894"/>
            <a:ext cx="8025619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5/29/2024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670472" y="1624829"/>
            <a:ext cx="802561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70049" y="1938337"/>
            <a:ext cx="8026041" cy="3953503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9393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E0E0D-98FE-208D-3303-1763102FF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305FCC-8E96-DC93-6676-3428B87C1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1B080-97C2-AA3B-D3B1-6D664F3B4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213B2-59AA-44FF-8459-1966292B3FC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B4CD9-B460-F756-1C82-D53DB997E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01A0F-5A2E-6786-F312-0AA95124D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210-AD01-4171-AF93-07B675074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6244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ED3BE4-9F3D-EF4C-8017-70F9C2E449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20873-3B16-E236-38A8-5363816EC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AB223-1E4E-CDC4-4BF3-A8360E29A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213B2-59AA-44FF-8459-1966292B3FC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C69E6-68C3-CA09-F613-CB55E9D30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5A0CB-957E-F22B-E628-7F5B485A1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210-AD01-4171-AF93-07B675074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91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670472" y="879894"/>
            <a:ext cx="8025619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 baseline="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5/29/2024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670472" y="1624829"/>
            <a:ext cx="8025619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70049" y="1938337"/>
            <a:ext cx="8026041" cy="3953503"/>
          </a:xfrm>
        </p:spPr>
        <p:txBody>
          <a:bodyPr/>
          <a:lstStyle>
            <a:lvl1pPr marL="324000" indent="-32400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6929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68F3-B001-4D41-8A15-F72A862856E4}" type="datetime1">
              <a:rPr lang="en-US" noProof="0" smtClean="0"/>
              <a:t>5/29/2024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1823236"/>
            <a:ext cx="514134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 hasCustomPrompt="1"/>
          </p:nvPr>
        </p:nvSpPr>
        <p:spPr>
          <a:xfrm>
            <a:off x="6918386" y="428263"/>
            <a:ext cx="4864040" cy="6001473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/>
              <a:t>Picture</a:t>
            </a:r>
          </a:p>
        </p:txBody>
      </p:sp>
      <p:sp>
        <p:nvSpPr>
          <p:cNvPr id="10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30060" y="2175898"/>
            <a:ext cx="5141343" cy="3953503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6929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2420-0735-4340-8E66-0486C79BE971}" type="datetime1">
              <a:rPr lang="en-US" noProof="0" smtClean="0"/>
              <a:t>5/29/2024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1823236"/>
            <a:ext cx="514134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 hasCustomPrompt="1"/>
          </p:nvPr>
        </p:nvSpPr>
        <p:spPr>
          <a:xfrm>
            <a:off x="6918386" y="428263"/>
            <a:ext cx="4864040" cy="6001474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/>
              <a:t>Picture</a:t>
            </a:r>
          </a:p>
        </p:txBody>
      </p:sp>
      <p:sp>
        <p:nvSpPr>
          <p:cNvPr id="10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30060" y="2175898"/>
            <a:ext cx="5132717" cy="3953503"/>
          </a:xfrm>
        </p:spPr>
        <p:txBody>
          <a:bodyPr/>
          <a:lstStyle>
            <a:lvl1pPr marL="324000" indent="-324000">
              <a:buFontTx/>
              <a:buBlip>
                <a:blip r:embed="rId2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120175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 baseline="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to add a multi-line title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7A39-4B9E-FC47-B7D9-33F67BAD1AFE}" type="datetime1">
              <a:rPr lang="en-US" noProof="0" smtClean="0"/>
              <a:t>5/29/2024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2375327"/>
            <a:ext cx="514134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6918386" y="428263"/>
            <a:ext cx="4864040" cy="6001474"/>
          </a:xfrm>
          <a:solidFill>
            <a:schemeClr val="bg1"/>
          </a:solidFill>
        </p:spPr>
        <p:txBody>
          <a:bodyPr/>
          <a:lstStyle/>
          <a:p>
            <a:endParaRPr lang="en-US" noProof="0" dirty="0"/>
          </a:p>
        </p:txBody>
      </p:sp>
      <p:sp>
        <p:nvSpPr>
          <p:cNvPr id="10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30061" y="2743200"/>
            <a:ext cx="5132716" cy="3386201"/>
          </a:xfrm>
        </p:spPr>
        <p:txBody>
          <a:bodyPr/>
          <a:lstStyle>
            <a:lvl1pPr marL="324000" indent="-324000">
              <a:buFontTx/>
              <a:buBlip>
                <a:blip r:embed="rId2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08722" y="208722"/>
            <a:ext cx="11767929" cy="6430617"/>
          </a:xfrm>
          <a:prstGeom prst="rect">
            <a:avLst/>
          </a:prstGeom>
          <a:noFill/>
          <a:ln w="431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add a title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09322" y="6550559"/>
            <a:ext cx="27432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BB6656B1-A1C1-3A4D-AC9E-E001FAFBFE9F}" type="datetime1">
              <a:rPr lang="en-US" noProof="0" smtClean="0"/>
              <a:t>5/29/2024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550559"/>
            <a:ext cx="41148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9039478" y="6550559"/>
            <a:ext cx="1866647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1CAACE74-9F97-CC48-B4CB-2460102901BA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03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69" r:id="rId4"/>
    <p:sldLayoutId id="2147483650" r:id="rId5"/>
    <p:sldLayoutId id="2147483670" r:id="rId6"/>
    <p:sldLayoutId id="2147483664" r:id="rId7"/>
    <p:sldLayoutId id="2147483665" r:id="rId8"/>
    <p:sldLayoutId id="2147483666" r:id="rId9"/>
    <p:sldLayoutId id="2147483668" r:id="rId10"/>
    <p:sldLayoutId id="2147483673" r:id="rId11"/>
    <p:sldLayoutId id="2147483674" r:id="rId12"/>
    <p:sldLayoutId id="2147483678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</p:titleStyle>
    <p:bodyStyle>
      <a:lvl1pPr marL="324000" indent="-32400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15"/>
        </a:buBlip>
        <a:defRPr sz="23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1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 baseline="0">
          <a:solidFill>
            <a:schemeClr val="tx1"/>
          </a:solidFill>
          <a:latin typeface="Tahoma" charset="0"/>
          <a:ea typeface="Tahoma" charset="0"/>
          <a:cs typeface="Tahom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5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A5E9AFA-5FE4-944B-BC1C-BFB852B88888}"/>
              </a:ext>
            </a:extLst>
          </p:cNvPr>
          <p:cNvSpPr txBox="1"/>
          <p:nvPr userDrawn="1"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200" spc="300" dirty="0">
                <a:latin typeface="Arial" panose="020B0604020202020204" pitchFamily="34" charset="0"/>
                <a:cs typeface="Arial" panose="020B0604020202020204" pitchFamily="34" charset="0"/>
              </a:rPr>
              <a:t>   THE UNIVERSITY OF STRATHCLYDE</a:t>
            </a:r>
          </a:p>
        </p:txBody>
      </p:sp>
    </p:spTree>
    <p:extLst>
      <p:ext uri="{BB962C8B-B14F-4D97-AF65-F5344CB8AC3E}">
        <p14:creationId xmlns:p14="http://schemas.microsoft.com/office/powerpoint/2010/main" val="268697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Clr>
          <a:srgbClr val="002060"/>
        </a:buClr>
        <a:buFont typeface="Wingdings" pitchFamily="2" charset="2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>
          <p15:clr>
            <a:srgbClr val="F26B43"/>
          </p15:clr>
        </p15:guide>
        <p15:guide id="29" pos="7320">
          <p15:clr>
            <a:srgbClr val="F26B43"/>
          </p15:clr>
        </p15:guide>
        <p15:guide id="48" pos="1176">
          <p15:clr>
            <a:srgbClr val="F26B43"/>
          </p15:clr>
        </p15:guide>
        <p15:guide id="51" orient="horz" pos="74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594D9F-769C-D048-F445-807CB05E8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C58E1-1F9C-5DCB-5B7C-6636AF0A2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D7780-2B01-84F4-648F-B7967B3ECE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213B2-59AA-44FF-8459-1966292B3FC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BD703-A43A-2771-E383-97395662A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3D85F-9B1B-0F24-A4EB-135A3C4B0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CF210-AD01-4171-AF93-07B675074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24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tm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tm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tmp"/><Relationship Id="rId5" Type="http://schemas.openxmlformats.org/officeDocument/2006/relationships/image" Target="../media/image37.jpeg"/><Relationship Id="rId4" Type="http://schemas.openxmlformats.org/officeDocument/2006/relationships/image" Target="../media/image3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tmp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tmp"/><Relationship Id="rId5" Type="http://schemas.openxmlformats.org/officeDocument/2006/relationships/image" Target="../media/image49.tmp"/><Relationship Id="rId4" Type="http://schemas.openxmlformats.org/officeDocument/2006/relationships/image" Target="../media/image48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59.emf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0.jpg"/><Relationship Id="rId9" Type="http://schemas.microsoft.com/office/2007/relationships/diagramDrawing" Target="../diagrams/drawing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tm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NAME</a:t>
            </a:r>
            <a:r>
              <a:rPr lang="en-US" dirty="0"/>
              <a:t>, title</a:t>
            </a:r>
          </a:p>
        </p:txBody>
      </p:sp>
      <p:sp>
        <p:nvSpPr>
          <p:cNvPr id="11" name="Plassholder for dato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" b="87"/>
          <a:stretch>
            <a:fillRect/>
          </a:stretch>
        </p:blipFill>
        <p:spPr>
          <a:xfrm>
            <a:off x="406400" y="427513"/>
            <a:ext cx="11366500" cy="6028044"/>
          </a:xfrm>
        </p:spPr>
      </p:pic>
      <p:sp>
        <p:nvSpPr>
          <p:cNvPr id="8" name="Rektangel 7"/>
          <p:cNvSpPr/>
          <p:nvPr/>
        </p:nvSpPr>
        <p:spPr>
          <a:xfrm>
            <a:off x="2595600" y="2898496"/>
            <a:ext cx="7937608" cy="7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932"/>
            <a:ext cx="1895707" cy="189570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595600" y="3288860"/>
            <a:ext cx="8451628" cy="2497311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Foundations of safety - Realistic Medicine, trust, and respect between professionals and patients</a:t>
            </a:r>
            <a:br>
              <a:rPr lang="nb-NO" sz="2800" b="1" dirty="0">
                <a:solidFill>
                  <a:schemeClr val="bg2"/>
                </a:solidFill>
              </a:rPr>
            </a:br>
            <a:r>
              <a:rPr lang="en-US" sz="2800" b="1" dirty="0">
                <a:solidFill>
                  <a:schemeClr val="bg2"/>
                </a:solidFill>
              </a:rPr>
              <a:t> </a:t>
            </a:r>
            <a:br>
              <a:rPr lang="nb-NO" sz="2800" b="1" dirty="0">
                <a:solidFill>
                  <a:schemeClr val="bg2"/>
                </a:solidFill>
              </a:rPr>
            </a:br>
            <a:endParaRPr lang="en-US" sz="1600" b="1" dirty="0">
              <a:solidFill>
                <a:schemeClr val="bg2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6501829"/>
            <a:ext cx="1083733" cy="221775"/>
          </a:xfrm>
          <a:prstGeom prst="rect">
            <a:avLst/>
          </a:prstGeom>
        </p:spPr>
      </p:pic>
      <p:sp>
        <p:nvSpPr>
          <p:cNvPr id="4" name="Undertittel 4">
            <a:extLst>
              <a:ext uri="{FF2B5EF4-FFF2-40B4-BE49-F238E27FC236}">
                <a16:creationId xmlns:a16="http://schemas.microsoft.com/office/drawing/2014/main" id="{3CBA948F-A095-6CC3-2D3B-D544FAD0D2D1}"/>
              </a:ext>
            </a:extLst>
          </p:cNvPr>
          <p:cNvSpPr txBox="1">
            <a:spLocks/>
          </p:cNvSpPr>
          <p:nvPr/>
        </p:nvSpPr>
        <p:spPr>
          <a:xfrm>
            <a:off x="2595599" y="1523052"/>
            <a:ext cx="8325829" cy="1257753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None/>
              <a:defRPr sz="1200" b="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8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6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2"/>
                </a:solidFill>
              </a:rPr>
              <a:t>SIRI WIIG</a:t>
            </a:r>
            <a:endParaRPr lang="en-US" sz="2000" dirty="0">
              <a:solidFill>
                <a:schemeClr val="bg2"/>
              </a:solidFill>
            </a:endParaRPr>
          </a:p>
          <a:p>
            <a:r>
              <a:rPr lang="en-US" sz="2000" dirty="0">
                <a:solidFill>
                  <a:schemeClr val="bg2"/>
                </a:solidFill>
              </a:rPr>
              <a:t>Center director, Professor of Quality and Safety in Healthcare Systems, University of Stavanger, Norway </a:t>
            </a:r>
          </a:p>
          <a:p>
            <a:r>
              <a:rPr lang="en-US" sz="2000" dirty="0">
                <a:solidFill>
                  <a:schemeClr val="bg2"/>
                </a:solidFill>
              </a:rPr>
              <a:t>Honorary Professor, Australian Institute of Health Innovation, Macquarie University, Australia</a:t>
            </a:r>
          </a:p>
          <a:p>
            <a:r>
              <a:rPr lang="en-US" sz="2000" dirty="0">
                <a:solidFill>
                  <a:schemeClr val="bg2"/>
                </a:solidFill>
              </a:rPr>
              <a:t>Honorary Professor, University of Wollongong, Australia </a:t>
            </a:r>
          </a:p>
          <a:p>
            <a:r>
              <a:rPr lang="en-US" sz="2000" dirty="0">
                <a:solidFill>
                  <a:schemeClr val="bg2"/>
                </a:solidFill>
              </a:rPr>
              <a:t>Adjunct Professor, Western Norway University of Applied Sciences, Norway </a:t>
            </a:r>
          </a:p>
          <a:p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62484A0-39E0-9EA0-6B94-E96CBC959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218" y="641402"/>
            <a:ext cx="3523593" cy="72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456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World map with flight paths">
            <a:extLst>
              <a:ext uri="{FF2B5EF4-FFF2-40B4-BE49-F238E27FC236}">
                <a16:creationId xmlns:a16="http://schemas.microsoft.com/office/drawing/2014/main" id="{9DB78505-7153-1E27-1694-FC8942C252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8673" b="8909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5B10EE1-1B26-AC05-7EF5-155CC13B6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363" y="807100"/>
            <a:ext cx="5155263" cy="301227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Contextual realities for regulation – call for combined skills “soft and hard”</a:t>
            </a:r>
            <a:br>
              <a:rPr 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4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9DBC4E1-6C61-FF75-08CE-44E3F978D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3B10A25-7BD5-4B48-B586-8598ACB61EAE}" type="datetime1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5/29/2024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720A413-C1B3-C0F8-3655-9F59390E7E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420452"/>
              </p:ext>
            </p:extLst>
          </p:nvPr>
        </p:nvGraphicFramePr>
        <p:xfrm>
          <a:off x="6195375" y="557189"/>
          <a:ext cx="5158424" cy="5571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31615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One in a crowd">
            <a:extLst>
              <a:ext uri="{FF2B5EF4-FFF2-40B4-BE49-F238E27FC236}">
                <a16:creationId xmlns:a16="http://schemas.microsoft.com/office/drawing/2014/main" id="{FBA2DB54-AE93-32AE-39AA-83828CD9A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725" r="-1" b="17256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CEF3E5B-B11C-A16B-FCA8-C963BD69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20361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regulatory logic problem? 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668D62C-0E3A-FF42-B55A-207A085B1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22" y="5996186"/>
            <a:ext cx="2431361" cy="5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890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sukkulent, plante, korallrev, Sildreordenen&#10;&#10;Automatisk generert beskrivelse">
            <a:extLst>
              <a:ext uri="{FF2B5EF4-FFF2-40B4-BE49-F238E27FC236}">
                <a16:creationId xmlns:a16="http://schemas.microsoft.com/office/drawing/2014/main" id="{20D6B396-31EC-CAB2-E6E7-C7A266B99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0997" r="5004" b="1"/>
          <a:stretch/>
        </p:blipFill>
        <p:spPr>
          <a:xfrm rot="10800000">
            <a:off x="20" y="2"/>
            <a:ext cx="12191980" cy="68579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5841C29-0768-A903-C0D8-96C52F54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49" y="-84953"/>
            <a:ext cx="11738344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Using hard evidence vs soft signals </a:t>
            </a:r>
            <a:br>
              <a:rPr lang="en-US" sz="6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6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17A24D-30FE-8331-3148-04804D394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22" y="5996186"/>
            <a:ext cx="2431361" cy="5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 descr="Et bilde som inneholder tekst, skjermbilde, Font, tre&#10;&#10;Automatisk generert beskrivelse">
            <a:extLst>
              <a:ext uri="{FF2B5EF4-FFF2-40B4-BE49-F238E27FC236}">
                <a16:creationId xmlns:a16="http://schemas.microsoft.com/office/drawing/2014/main" id="{C5D51893-55A8-B1BA-1644-D456F468B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333" y="3023281"/>
            <a:ext cx="4792022" cy="26641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AB316A-BFD8-0945-8B1E-D34FFB2310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4682" y="3023281"/>
            <a:ext cx="5170311" cy="26641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83513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e 7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E8CA3102-96E7-D7B2-CB1C-8002521715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3038" r="-1" b="39137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E2C31FB-7912-341A-CB47-4763D931F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658292" cy="16276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Problems often relate to soft dimensions</a:t>
            </a:r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E726D02-0349-BFE8-6188-00FFB68A94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19785"/>
            <a:ext cx="4619621" cy="395717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9E374BD-E75A-6972-0C91-B42948561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1336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4AA692E-DEA7-4749-AD62-BB18AF54669B}" type="datetime4">
              <a:rPr lang="en-US" sz="12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May 29, 2024</a:t>
            </a:fld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Bilde 5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9A60E304-A9AE-7726-BF81-BE1BD68927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77" r="-2" b="-2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1925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3920C6-46DA-1063-ACF7-1BB64471A6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2B2B2B">
                    <a:alpha val="7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B2B2B">
                  <a:alpha val="7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erson in a suit holding a book&#10;&#10;Description automatically generated">
            <a:extLst>
              <a:ext uri="{FF2B5EF4-FFF2-40B4-BE49-F238E27FC236}">
                <a16:creationId xmlns:a16="http://schemas.microsoft.com/office/drawing/2014/main" id="{DE6922F0-F4D1-6F1D-15E0-44E4B2338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01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64CC6C-9DF9-23EF-D08B-26E9A8A090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2B2B2B">
                    <a:alpha val="7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B2B2B">
                  <a:alpha val="7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newspaper with a couple of babies&#10;&#10;Description automatically generated">
            <a:extLst>
              <a:ext uri="{FF2B5EF4-FFF2-40B4-BE49-F238E27FC236}">
                <a16:creationId xmlns:a16="http://schemas.microsoft.com/office/drawing/2014/main" id="{57A1C3E8-65F5-EE7C-EB00-41741948B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01" y="0"/>
            <a:ext cx="5328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86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5999FE-D025-1622-4DEE-EEECE2896E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2B2B2B">
                    <a:alpha val="7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B2B2B">
                  <a:alpha val="7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newspaper with a person standing at a podium&#10;&#10;Description automatically generated">
            <a:extLst>
              <a:ext uri="{FF2B5EF4-FFF2-40B4-BE49-F238E27FC236}">
                <a16:creationId xmlns:a16="http://schemas.microsoft.com/office/drawing/2014/main" id="{535C1817-33E6-DCEF-8E3B-50EBA7112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48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0B2188-F69E-8990-F765-0963319C56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2B2B2B">
                    <a:alpha val="7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B2B2B">
                  <a:alpha val="7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-up of a building&#10;&#10;Description automatically generated">
            <a:extLst>
              <a:ext uri="{FF2B5EF4-FFF2-40B4-BE49-F238E27FC236}">
                <a16:creationId xmlns:a16="http://schemas.microsoft.com/office/drawing/2014/main" id="{61D9283E-016E-2803-096F-1E219597D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32" y="0"/>
            <a:ext cx="9930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25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CE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EFB275B-ECD7-824B-3CB3-5B3B9642F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2" y="489802"/>
            <a:ext cx="4175042" cy="5604085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F9D3283-87B8-6E75-19A4-AA91BFB0B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3B10A25-7BD5-4B48-B586-8598ACB61EA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50F4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Tahoma" charset="0"/>
                <a:cs typeface="Tahoma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50F4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Tahoma" charset="0"/>
              <a:cs typeface="Tahoma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099CA80-3BB7-5142-61D8-9EA120739EDD}"/>
              </a:ext>
            </a:extLst>
          </p:cNvPr>
          <p:cNvSpPr txBox="1"/>
          <p:nvPr/>
        </p:nvSpPr>
        <p:spPr>
          <a:xfrm>
            <a:off x="433179" y="2870399"/>
            <a:ext cx="327384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4000" dirty="0">
                <a:latin typeface="Tahoma" charset="0"/>
                <a:ea typeface="Tahoma" charset="0"/>
                <a:cs typeface="Tahoma" charset="0"/>
              </a:rPr>
              <a:t>Guideline </a:t>
            </a:r>
            <a:r>
              <a:rPr lang="nb-NO" sz="4000" dirty="0" err="1">
                <a:latin typeface="Tahoma" charset="0"/>
                <a:ea typeface="Tahoma" charset="0"/>
                <a:cs typeface="Tahoma" charset="0"/>
              </a:rPr>
              <a:t>door</a:t>
            </a:r>
            <a:endParaRPr lang="nb-NO" sz="4000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425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B7F95E-9EB6-E008-9B77-6C5658B7B3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 anchor="ctr">
            <a:norm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2B2B2B">
                    <a:alpha val="7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2B2B2B">
                  <a:alpha val="7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B04167-FC22-2320-3CE4-994F78B1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671005"/>
            <a:ext cx="9753600" cy="745212"/>
          </a:xfrm>
        </p:spPr>
        <p:txBody>
          <a:bodyPr anchor="t">
            <a:normAutofit/>
          </a:bodyPr>
          <a:lstStyle/>
          <a:p>
            <a:r>
              <a:rPr lang="en-GB" sz="3200" dirty="0"/>
              <a:t>Issues identified in numerous reports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46BCD75A-2BF4-2F90-1B53-CE56859EC16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66900" y="1661159"/>
          <a:ext cx="9753600" cy="4757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8591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6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6F8F8">
                    <a:alpha val="7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6F8F8">
                  <a:alpha val="7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4860E2-B346-7D61-CA4E-EF914195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157" y="671004"/>
            <a:ext cx="10650343" cy="2092743"/>
          </a:xfrm>
        </p:spPr>
        <p:txBody>
          <a:bodyPr/>
          <a:lstStyle/>
          <a:p>
            <a:r>
              <a:rPr lang="en-GB" sz="4400" dirty="0">
                <a:solidFill>
                  <a:schemeClr val="bg1"/>
                </a:solidFill>
              </a:rPr>
              <a:t>Professor Catherine Calderwood</a:t>
            </a:r>
            <a:br>
              <a:rPr lang="en-GB" sz="4400" dirty="0">
                <a:solidFill>
                  <a:schemeClr val="bg1"/>
                </a:solidFill>
              </a:rPr>
            </a:br>
            <a:br>
              <a:rPr lang="en-GB" sz="44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Professor of Health Futures, University of Strathclyde, Glasgow </a:t>
            </a:r>
            <a:br>
              <a:rPr lang="en-GB" sz="2800" dirty="0">
                <a:solidFill>
                  <a:schemeClr val="bg1"/>
                </a:solidFill>
              </a:rPr>
            </a:b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Consultant Obstetrician NHS Lothian, Edinburgh</a:t>
            </a:r>
            <a:br>
              <a:rPr lang="en-GB" sz="4400" dirty="0">
                <a:solidFill>
                  <a:schemeClr val="bg1"/>
                </a:solidFill>
              </a:rPr>
            </a:br>
            <a:br>
              <a:rPr lang="en-GB" sz="44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Former Chief Medical Officer for Scotland</a:t>
            </a:r>
            <a:br>
              <a:rPr lang="en-GB" sz="2800" dirty="0">
                <a:solidFill>
                  <a:schemeClr val="bg1"/>
                </a:solidFill>
              </a:rPr>
            </a:b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Incoming Chair RCOG patient </a:t>
            </a:r>
            <a:r>
              <a:rPr lang="en-GB" sz="2800">
                <a:solidFill>
                  <a:schemeClr val="bg1"/>
                </a:solidFill>
              </a:rPr>
              <a:t>safety committee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2E843-4D83-EFF4-B97E-4049AAB4A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682" y="3778515"/>
            <a:ext cx="4808305" cy="2640361"/>
          </a:xfrm>
        </p:spPr>
        <p:txBody>
          <a:bodyPr/>
          <a:lstStyle/>
          <a:p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55980" y="671004"/>
            <a:ext cx="0" cy="685800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126385C-432A-3144-9F69-E71B7958A415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F6F8F8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X</a:t>
            </a:r>
            <a:r>
              <a:rPr kumimoji="0" 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  <a:r>
              <a:rPr kumimoji="0" 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F6F8F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 PLACE OF USEFUL LEARNING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781222-DB4E-4541-BEB5-CEB6BFF74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950" y="4326133"/>
            <a:ext cx="2645940" cy="209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47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553976E-291B-D352-F188-C942826B4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Regulating safety c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ulture,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communi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-cation, relations?</a:t>
            </a:r>
          </a:p>
        </p:txBody>
      </p:sp>
      <p:pic>
        <p:nvPicPr>
          <p:cNvPr id="8" name="Graphic 7" descr="Gruppe">
            <a:extLst>
              <a:ext uri="{FF2B5EF4-FFF2-40B4-BE49-F238E27FC236}">
                <a16:creationId xmlns:a16="http://schemas.microsoft.com/office/drawing/2014/main" id="{91E71FD1-D937-B118-713E-B901CC4AA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2434" y="250358"/>
            <a:ext cx="4930987" cy="4930987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A2487E0-9C0C-EC34-EE10-44AEA3E107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3657" y="6356350"/>
            <a:ext cx="14804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4AA692E-DEA7-4749-AD62-BB18AF54669B}" type="datetime4">
              <a:rPr lang="en-US" sz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May 29, 2024</a:t>
            </a:fld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A59EBBC-9537-44A4-94C4-D397519DC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152" y="1140865"/>
            <a:ext cx="3010813" cy="478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ilde 20" descr="Et bilde som inneholder tekst, Font, hvit, kvittering&#10;&#10;Automatisk generert beskrivelse">
            <a:extLst>
              <a:ext uri="{FF2B5EF4-FFF2-40B4-BE49-F238E27FC236}">
                <a16:creationId xmlns:a16="http://schemas.microsoft.com/office/drawing/2014/main" id="{CAA51999-8867-6FEC-93D3-B982CDD091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389" y="4894266"/>
            <a:ext cx="5189221" cy="135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72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yellow figures and a red figure on the other side">
            <a:extLst>
              <a:ext uri="{FF2B5EF4-FFF2-40B4-BE49-F238E27FC236}">
                <a16:creationId xmlns:a16="http://schemas.microsoft.com/office/drawing/2014/main" id="{43EF66E3-235D-35A6-CBA6-6B2B3BE76D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E9E34C3-74D6-DFCA-EC22-D5AA54D43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Conflicting regulatory frameworks – how do people handle it?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D191D39-D7D2-4484-4C22-F900289B3C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4AA692E-DEA7-4749-AD62-BB18AF54669B}" type="datetime4">
              <a:rPr lang="en-US" sz="1200" smtClean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May 29, 2024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42B611CB-20C8-D4AE-E213-CA87220D8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012" y="4414154"/>
            <a:ext cx="4038385" cy="14621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1B0173C8-C544-028C-8A42-B614D5E87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605" y="4414154"/>
            <a:ext cx="4104816" cy="14621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11077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lomst i over brud af jorden">
            <a:extLst>
              <a:ext uri="{FF2B5EF4-FFF2-40B4-BE49-F238E27FC236}">
                <a16:creationId xmlns:a16="http://schemas.microsoft.com/office/drawing/2014/main" id="{6457E2EC-4D63-0B32-3E50-76BAF22285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C60376-BE59-15AC-408F-570DAEDED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465" y="994178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What’s needed from regulators?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33DCD45-38ED-739A-3FA8-0B139CE1D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4AA692E-DEA7-4749-AD62-BB18AF54669B}" type="datetime4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May 29, 2024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280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Hands holding each other's wrists and interlinked to form a circle">
            <a:extLst>
              <a:ext uri="{FF2B5EF4-FFF2-40B4-BE49-F238E27FC236}">
                <a16:creationId xmlns:a16="http://schemas.microsoft.com/office/drawing/2014/main" id="{0A7D28F0-5B01-59CC-35F6-7EFF669B2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b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3CE02F-2D38-BFEC-FB33-B564241A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69" y="1052961"/>
            <a:ext cx="5155263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Understanding how relations and leadership are fundamental for safety 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9471DCF-B03A-7D64-DF28-D2F205E492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5375" y="557189"/>
            <a:ext cx="5158424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2661DD1-88EE-DD22-803C-4DE345F6B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4AA692E-DEA7-4749-AD62-BB18AF54669B}" type="datetime4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May 29, 2024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e 8" descr="Et bilde som inneholder tekst, skjermbilde, Font&#10;&#10;Automatisk generert beskrivelse">
            <a:extLst>
              <a:ext uri="{FF2B5EF4-FFF2-40B4-BE49-F238E27FC236}">
                <a16:creationId xmlns:a16="http://schemas.microsoft.com/office/drawing/2014/main" id="{9B2D00DB-8A76-1392-2756-D13DE120C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655" y="237436"/>
            <a:ext cx="4624932" cy="1912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Bilde 12" descr="Et bilde som inneholder tekst, skjermbilde, Font&#10;&#10;Automatisk generert beskrivelse">
            <a:extLst>
              <a:ext uri="{FF2B5EF4-FFF2-40B4-BE49-F238E27FC236}">
                <a16:creationId xmlns:a16="http://schemas.microsoft.com/office/drawing/2014/main" id="{A553BE01-56DA-E89F-A052-DDE408E73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176" y="2289003"/>
            <a:ext cx="5155263" cy="2027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Bilde 16" descr="Et bilde som inneholder tekst, skjermbilde, Font&#10;&#10;Automatisk generert beskrivelse">
            <a:extLst>
              <a:ext uri="{FF2B5EF4-FFF2-40B4-BE49-F238E27FC236}">
                <a16:creationId xmlns:a16="http://schemas.microsoft.com/office/drawing/2014/main" id="{95996E6E-0084-0BE0-9358-824B3CB53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1661" y="4455219"/>
            <a:ext cx="5155263" cy="21347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0548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etters magnified through eyeglasses">
            <a:extLst>
              <a:ext uri="{FF2B5EF4-FFF2-40B4-BE49-F238E27FC236}">
                <a16:creationId xmlns:a16="http://schemas.microsoft.com/office/drawing/2014/main" id="{C77D15A6-79F1-BF93-CE65-FDEE81D2B4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7865" b="7865"/>
          <a:stretch/>
        </p:blipFill>
        <p:spPr>
          <a:xfrm>
            <a:off x="-47163" y="-71781"/>
            <a:ext cx="12191980" cy="68579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20BAFFE-7575-CA9F-E891-872DFCFE5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099" y="501651"/>
            <a:ext cx="9144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Contextual knowledge and understanding of own influence</a:t>
            </a:r>
            <a:b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6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B6BA4C5-A429-8623-D240-3B3AB23B88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4AA692E-DEA7-4749-AD62-BB18AF54669B}" type="datetime4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May 29, 2024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D65D12A-791A-E7E7-6CF5-65418FFB03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latin typeface="+mn-lt"/>
              <a:ea typeface="+mn-ea"/>
              <a:cs typeface="+mn-cs"/>
            </a:endParaRPr>
          </a:p>
        </p:txBody>
      </p:sp>
      <p:pic>
        <p:nvPicPr>
          <p:cNvPr id="7" name="Bilde 6" descr="Et bilde som inneholder tekst, skjermbilde, Font&#10;&#10;Automatisk generert beskrivelse">
            <a:extLst>
              <a:ext uri="{FF2B5EF4-FFF2-40B4-BE49-F238E27FC236}">
                <a16:creationId xmlns:a16="http://schemas.microsoft.com/office/drawing/2014/main" id="{F788794A-08F6-8468-8F40-2F0B83B22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27" y="2716216"/>
            <a:ext cx="5598000" cy="1801775"/>
          </a:xfrm>
          <a:prstGeom prst="rect">
            <a:avLst/>
          </a:prstGeom>
        </p:spPr>
      </p:pic>
      <p:pic>
        <p:nvPicPr>
          <p:cNvPr id="9" name="Bilde 8" descr="Et bilde som inneholder tekst, skjermbilde, Font, line&#10;&#10;Automatisk generert beskrivelse">
            <a:extLst>
              <a:ext uri="{FF2B5EF4-FFF2-40B4-BE49-F238E27FC236}">
                <a16:creationId xmlns:a16="http://schemas.microsoft.com/office/drawing/2014/main" id="{3A08F54F-9D65-1D6C-DD7C-9393E0DF9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060" y="3617103"/>
            <a:ext cx="7297859" cy="1903789"/>
          </a:xfrm>
          <a:prstGeom prst="rect">
            <a:avLst/>
          </a:prstGeom>
        </p:spPr>
      </p:pic>
      <p:pic>
        <p:nvPicPr>
          <p:cNvPr id="13" name="Bilde 12" descr="Et bilde som inneholder tekst, skjermbilde, Font, line&#10;&#10;Automatisk generert beskrivelse">
            <a:extLst>
              <a:ext uri="{FF2B5EF4-FFF2-40B4-BE49-F238E27FC236}">
                <a16:creationId xmlns:a16="http://schemas.microsoft.com/office/drawing/2014/main" id="{280A1370-5276-8D4D-A0AA-1803A025A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1099" y="4377965"/>
            <a:ext cx="5783737" cy="197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25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vintage weighing scales">
            <a:extLst>
              <a:ext uri="{FF2B5EF4-FFF2-40B4-BE49-F238E27FC236}">
                <a16:creationId xmlns:a16="http://schemas.microsoft.com/office/drawing/2014/main" id="{C93FF225-85FD-3D48-9B4F-6BFF6456DF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8896" b="4360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2DD3930-C7F0-8114-A9EF-E463B0E9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Acknowledge diverse perspectives and prevent epistemic injustice in regulation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143F643-B9FB-34AE-714F-CB504676FB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4AA692E-DEA7-4749-AD62-BB18AF54669B}" type="datetime4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May 29, 2024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552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784C608-4D34-49B1-9AFA-49712339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5" y="2212253"/>
            <a:ext cx="5129784" cy="2433493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2B60D38-1062-46BD-9CB8-098B46903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80" y="2507852"/>
            <a:ext cx="5129784" cy="1842295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404424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5" y="2497036"/>
            <a:ext cx="5129784" cy="1863927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80" y="2516360"/>
            <a:ext cx="5129784" cy="1825279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7402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utendørs, himmel, sky, vann&#10;&#10;Automatisk generert beskrivelse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7" b="12613"/>
          <a:stretch/>
        </p:blipFill>
        <p:spPr>
          <a:xfrm>
            <a:off x="3" y="10"/>
            <a:ext cx="12191997" cy="68579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35031" y="2213145"/>
            <a:ext cx="6864098" cy="2425614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43000">
                <a:schemeClr val="accent2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162550" y="0"/>
            <a:ext cx="7048678" cy="6858000"/>
          </a:xfrm>
          <a:prstGeom prst="rect">
            <a:avLst/>
          </a:prstGeom>
          <a:gradFill flip="none" rotWithShape="1">
            <a:gsLst>
              <a:gs pos="19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86455" y="-60677"/>
            <a:ext cx="6864096" cy="698544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4000">
                <a:schemeClr val="accent2">
                  <a:alpha val="0"/>
                </a:schemeClr>
              </a:gs>
            </a:gsLst>
            <a:lin ang="7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EB5855-8EB7-1AE5-9030-5D0AA3C1A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695591" y="-647892"/>
            <a:ext cx="2839273" cy="12192001"/>
          </a:xfrm>
          <a:prstGeom prst="rect">
            <a:avLst/>
          </a:prstGeom>
          <a:gradFill>
            <a:gsLst>
              <a:gs pos="0">
                <a:schemeClr val="accent2"/>
              </a:gs>
              <a:gs pos="53000">
                <a:schemeClr val="accent5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ktangel 1"/>
          <p:cNvSpPr/>
          <p:nvPr/>
        </p:nvSpPr>
        <p:spPr>
          <a:xfrm>
            <a:off x="4814371" y="4131325"/>
            <a:ext cx="6629917" cy="84615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Involvement bridges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452849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Yellow paper folded as graph">
            <a:extLst>
              <a:ext uri="{FF2B5EF4-FFF2-40B4-BE49-F238E27FC236}">
                <a16:creationId xmlns:a16="http://schemas.microsoft.com/office/drawing/2014/main" id="{D7C7BDCA-3E3F-5FE7-8A3B-6B788DD20F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DE989991-147D-9591-0121-0D85D212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824110"/>
            <a:ext cx="9831572" cy="2900518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u="sng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Involvement of next of kin:</a:t>
            </a:r>
            <a:br>
              <a:rPr lang="en-US" sz="3600" b="1" u="sng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b="1" u="sng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 information informed understanding of event, pathway, stakeholders</a:t>
            </a:r>
            <a:b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Changed conclusion </a:t>
            </a:r>
            <a:b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But: Whose voices are valued?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B2B0CB1-E1F6-917E-549D-84F5DED5F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36D33B3-D657-8246-96F9-A8F7401984CB}" type="datetime1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5/29/2024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953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White arrows painted on the asphalt">
            <a:extLst>
              <a:ext uri="{FF2B5EF4-FFF2-40B4-BE49-F238E27FC236}">
                <a16:creationId xmlns:a16="http://schemas.microsoft.com/office/drawing/2014/main" id="{8ED01393-85EE-15E4-E9C0-28EEE89D5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921" r="-1" b="1415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33160A4-6668-69F2-08F8-47F32E2AA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Rules, standards and regulations don’t always work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E7EA720-2489-D076-6956-5431054572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3B10A25-7BD5-4B48-B586-8598ACB61EAE}" type="datetime1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5/29/2024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96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ink multi-sized balls">
            <a:extLst>
              <a:ext uri="{FF2B5EF4-FFF2-40B4-BE49-F238E27FC236}">
                <a16:creationId xmlns:a16="http://schemas.microsoft.com/office/drawing/2014/main" id="{3CDBA351-6F87-D235-881A-B7C1CE14B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0151" b="557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49EAAEE-B954-EC61-443B-CABDA34C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nb-NO" sz="5400" dirty="0" err="1"/>
              <a:t>Regulation</a:t>
            </a:r>
            <a:r>
              <a:rPr lang="nb-NO" sz="5400" dirty="0"/>
              <a:t> to </a:t>
            </a:r>
            <a:r>
              <a:rPr lang="nb-NO" sz="5400" dirty="0" err="1"/>
              <a:t>promote</a:t>
            </a:r>
            <a:r>
              <a:rPr lang="nb-NO" sz="5400" dirty="0"/>
              <a:t> </a:t>
            </a:r>
            <a:r>
              <a:rPr lang="nb-NO" sz="5400" dirty="0" err="1"/>
              <a:t>involvement</a:t>
            </a:r>
            <a:r>
              <a:rPr lang="nb-NO" sz="5400" dirty="0"/>
              <a:t> </a:t>
            </a: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777081C-0B58-84C9-ADE8-E356C456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4AA692E-DEA7-4749-AD62-BB18AF54669B}" type="datetime4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May 29, 2024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136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3EB21E4-D38C-493F-BF51-D65CF394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Regulation to promote invovement 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Plassholder for tekst 4">
            <a:extLst>
              <a:ext uri="{FF2B5EF4-FFF2-40B4-BE49-F238E27FC236}">
                <a16:creationId xmlns:a16="http://schemas.microsoft.com/office/drawing/2014/main" id="{E3825F93-ED6F-0A2E-44AD-988A413ECB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3413519"/>
              </p:ext>
            </p:extLst>
          </p:nvPr>
        </p:nvGraphicFramePr>
        <p:xfrm>
          <a:off x="838200" y="2004446"/>
          <a:ext cx="10515600" cy="417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06110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Background">
            <a:extLst>
              <a:ext uri="{FF2B5EF4-FFF2-40B4-BE49-F238E27FC236}">
                <a16:creationId xmlns:a16="http://schemas.microsoft.com/office/drawing/2014/main" id="{7DE220E6-BA55-4F04-B3C4-F4985F3E7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tint">
            <a:extLst>
              <a:ext uri="{FF2B5EF4-FFF2-40B4-BE49-F238E27FC236}">
                <a16:creationId xmlns:a16="http://schemas.microsoft.com/office/drawing/2014/main" id="{5AE190BC-D2FD-433E-AB89-0DF68EFD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5644" y="0"/>
            <a:ext cx="1046356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6444" y="0"/>
            <a:ext cx="6075554" cy="6858000"/>
          </a:xfrm>
          <a:prstGeom prst="rect">
            <a:avLst/>
          </a:prstGeom>
          <a:ln>
            <a:noFill/>
          </a:ln>
          <a:effectLst>
            <a:outerShdw blurRad="508000" dist="190500" dir="5460000" sx="93000" sy="93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A87778A-B3D5-8997-6BF7-7FAA2C500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432" y="762001"/>
            <a:ext cx="4554680" cy="17082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Reflexive spaces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FB5271C-8B8C-4D7F-AD05-C27B393BB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14" y="701389"/>
            <a:ext cx="4115108" cy="5455226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Bilde 6" descr="Et bilde som inneholder tekst, Font, skjermbilde, hvit&#10;&#10;Automatisk generert beskrivelse">
            <a:extLst>
              <a:ext uri="{FF2B5EF4-FFF2-40B4-BE49-F238E27FC236}">
                <a16:creationId xmlns:a16="http://schemas.microsoft.com/office/drawing/2014/main" id="{551358C8-4B63-92AA-0605-C28DB95B2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6501829"/>
            <a:ext cx="1083733" cy="221775"/>
          </a:xfrm>
          <a:prstGeom prst="rect">
            <a:avLst/>
          </a:prstGeom>
        </p:spPr>
      </p:pic>
      <p:graphicFrame>
        <p:nvGraphicFramePr>
          <p:cNvPr id="9" name="Plassholder for tekst 4">
            <a:extLst>
              <a:ext uri="{FF2B5EF4-FFF2-40B4-BE49-F238E27FC236}">
                <a16:creationId xmlns:a16="http://schemas.microsoft.com/office/drawing/2014/main" id="{7CDECA92-02A7-A8DC-A0E9-F0E110477B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3760271"/>
              </p:ext>
            </p:extLst>
          </p:nvPr>
        </p:nvGraphicFramePr>
        <p:xfrm>
          <a:off x="6816432" y="2470244"/>
          <a:ext cx="4554680" cy="3769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88846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tri dish with some transparent capsules">
            <a:extLst>
              <a:ext uri="{FF2B5EF4-FFF2-40B4-BE49-F238E27FC236}">
                <a16:creationId xmlns:a16="http://schemas.microsoft.com/office/drawing/2014/main" id="{1637E1E6-24C0-19D8-CD63-8AB18C810E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8173" b="755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ECF576D-BFCE-B0BA-83DD-FE5CF29A6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can realistic medicine help?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9EC06DD-23CD-9AA8-A576-2D65E1770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90F68F3-B001-4D41-8A15-F72A862856E4}" type="datetime1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5/29/2024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075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931A4-BBA7-959C-E8EF-308C37125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224" y="-1"/>
            <a:ext cx="566528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3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Wide view of a road">
            <a:extLst>
              <a:ext uri="{FF2B5EF4-FFF2-40B4-BE49-F238E27FC236}">
                <a16:creationId xmlns:a16="http://schemas.microsoft.com/office/drawing/2014/main" id="{70A9E36B-1B8A-4BF8-E814-8C980AF81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5709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6967FB2-5F25-CC59-E668-43A8B8A92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Road ahead</a:t>
            </a:r>
            <a:br>
              <a:rPr lang="en-US" sz="6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66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0E4F35A-9E6E-650E-BDE8-85DCAAD605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4AA692E-DEA7-4749-AD62-BB18AF54669B}" type="datetime4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May 29, 2024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690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5" descr="Close-up of hopscotch on a sidewalk">
            <a:extLst>
              <a:ext uri="{FF2B5EF4-FFF2-40B4-BE49-F238E27FC236}">
                <a16:creationId xmlns:a16="http://schemas.microsoft.com/office/drawing/2014/main" id="{B080BE7C-8ABF-6E5E-F044-5A8B2F387D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8380" b="735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06C3B1A-82F7-C84E-B290-10AB80D4D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8000">
                <a:ln w="22225">
                  <a:solidFill>
                    <a:srgbClr val="FFFFFF"/>
                  </a:solidFill>
                </a:ln>
                <a:noFill/>
                <a:latin typeface="+mj-lt"/>
                <a:ea typeface="+mj-ea"/>
                <a:cs typeface="+mj-cs"/>
              </a:rPr>
              <a:t>Possible regulatory approaches  </a:t>
            </a:r>
            <a:endParaRPr lang="en-US" sz="8000" dirty="0">
              <a:ln w="22225">
                <a:solidFill>
                  <a:srgbClr val="FFFFFF"/>
                </a:solidFill>
              </a:ln>
              <a:noFill/>
              <a:latin typeface="+mj-lt"/>
              <a:ea typeface="+mj-ea"/>
              <a:cs typeface="+mj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B8E5C55-FDE5-4DCA-46A6-6C06D7494C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34641" y="1065862"/>
            <a:ext cx="3860002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Acknowledge soft signals as fundamental in safety processes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Promote reflexive spaces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Encourage tripartite collaboration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Articulate workarounds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Test embedded methods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Dialogue and debate oriented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Responsive regulation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5E437C-4A38-CC8F-93B4-FCA8AD301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98980" y="6356350"/>
            <a:ext cx="23699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4AA692E-DEA7-4749-AD62-BB18AF54669B}" type="datetime4">
              <a:rPr lang="en-US" sz="1200" smtClean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May 29, 2024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714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 descr="Et bilde som inneholder fjell, natur, utendørs, himmel&#10;&#10;Automatisk generert beskrivelse">
            <a:extLst>
              <a:ext uri="{FF2B5EF4-FFF2-40B4-BE49-F238E27FC236}">
                <a16:creationId xmlns:a16="http://schemas.microsoft.com/office/drawing/2014/main" id="{0E243411-E086-7F1C-DB6E-4A0F34EA4A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4824" b="14824"/>
          <a:stretch>
            <a:fillRect/>
          </a:stretch>
        </p:blipFill>
        <p:spPr>
          <a:xfrm>
            <a:off x="409448" y="428263"/>
            <a:ext cx="11373104" cy="6001474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A9B9C02-1D98-D1B3-354E-BD3C1E9B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316" y="712056"/>
            <a:ext cx="3956273" cy="81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095DAE19-98A1-53B2-0A1D-C8308F6F23FC}"/>
              </a:ext>
            </a:extLst>
          </p:cNvPr>
          <p:cNvSpPr txBox="1"/>
          <p:nvPr/>
        </p:nvSpPr>
        <p:spPr>
          <a:xfrm>
            <a:off x="271330" y="3228693"/>
            <a:ext cx="111432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7200" dirty="0" err="1">
                <a:solidFill>
                  <a:schemeClr val="bg2"/>
                </a:solidFill>
              </a:rPr>
              <a:t>Thank</a:t>
            </a:r>
            <a:r>
              <a:rPr lang="nb-NO" sz="7200" dirty="0">
                <a:solidFill>
                  <a:schemeClr val="bg2"/>
                </a:solidFill>
              </a:rPr>
              <a:t> </a:t>
            </a:r>
            <a:r>
              <a:rPr lang="nb-NO" sz="7200" dirty="0" err="1">
                <a:solidFill>
                  <a:schemeClr val="bg2"/>
                </a:solidFill>
              </a:rPr>
              <a:t>you</a:t>
            </a:r>
            <a:r>
              <a:rPr lang="nb-NO" sz="7200" dirty="0">
                <a:solidFill>
                  <a:schemeClr val="bg2"/>
                </a:solidFill>
              </a:rPr>
              <a:t>!</a:t>
            </a:r>
          </a:p>
          <a:p>
            <a:pPr algn="ctr"/>
            <a:endParaRPr lang="nb-NO" sz="1800" b="1" dirty="0"/>
          </a:p>
        </p:txBody>
      </p:sp>
    </p:spTree>
    <p:extLst>
      <p:ext uri="{BB962C8B-B14F-4D97-AF65-F5344CB8AC3E}">
        <p14:creationId xmlns:p14="http://schemas.microsoft.com/office/powerpoint/2010/main" val="119727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Bilde 7" descr="Et bilde som inneholder utendørs, tre, himmel, vindu&#10;&#10;Automatisk generert beskrivelse">
            <a:extLst>
              <a:ext uri="{FF2B5EF4-FFF2-40B4-BE49-F238E27FC236}">
                <a16:creationId xmlns:a16="http://schemas.microsoft.com/office/drawing/2014/main" id="{387897C2-0AF2-C754-C5BF-C0CDC6F30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37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03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204692-DDFA-E4E8-BB79-33F6B4DD4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GB" sz="2600" dirty="0">
                <a:solidFill>
                  <a:srgbClr val="FFFFFF"/>
                </a:solidFill>
              </a:rPr>
              <a:t>Reality</a:t>
            </a:r>
          </a:p>
        </p:txBody>
      </p:sp>
      <p:pic>
        <p:nvPicPr>
          <p:cNvPr id="1026" name="Picture 2" descr="The First Org Chart">
            <a:extLst>
              <a:ext uri="{FF2B5EF4-FFF2-40B4-BE49-F238E27FC236}">
                <a16:creationId xmlns:a16="http://schemas.microsoft.com/office/drawing/2014/main" id="{2007B65F-FE8B-678B-4B6A-5656E2F39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8815" y="465891"/>
            <a:ext cx="8526803" cy="59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892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5" descr="One in a crowd">
            <a:extLst>
              <a:ext uri="{FF2B5EF4-FFF2-40B4-BE49-F238E27FC236}">
                <a16:creationId xmlns:a16="http://schemas.microsoft.com/office/drawing/2014/main" id="{24CF628A-B36A-20BC-CE79-76B1A985CC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7734" b="17266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2E313-D7C6-F933-3E31-6BDD8FF6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2"/>
            <a:ext cx="10515600" cy="29859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People make systems work and their soft skills are foundations for safety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FF6C8A6-B99C-3217-E182-1AB3D8BD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3B10A25-7BD5-4B48-B586-8598ACB61EAE}" type="datetime1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5/29/2024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138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89634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60E25EC-EDE4-3D82-D795-87C5C3C822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837944" y="3593592"/>
            <a:ext cx="4224528" cy="3566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A3B10A25-7BD5-4B48-B586-8598ACB61EAE}" type="datetime1">
              <a:rPr lang="en-US" sz="1400" noProof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5/29/2024</a:t>
            </a:fld>
            <a:endParaRPr lang="en-US" sz="1400" noProof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A90ED44-8A88-79A4-A602-5E1BD3923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339" y="4187636"/>
            <a:ext cx="5157655" cy="18357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1CEE39-A6DC-4DE0-9789-206F1A988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26744" y="889634"/>
            <a:ext cx="0" cy="50749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>
            <a:extLst>
              <a:ext uri="{FF2B5EF4-FFF2-40B4-BE49-F238E27FC236}">
                <a16:creationId xmlns:a16="http://schemas.microsoft.com/office/drawing/2014/main" id="{5E1771C8-EEF9-DEE3-06DD-11CAF6DBE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338" y="1229875"/>
            <a:ext cx="5220769" cy="21231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D8082F3-328C-87CE-710B-E89A241CAA84}"/>
              </a:ext>
            </a:extLst>
          </p:cNvPr>
          <p:cNvSpPr txBox="1"/>
          <p:nvPr/>
        </p:nvSpPr>
        <p:spPr>
          <a:xfrm>
            <a:off x="1255922" y="889634"/>
            <a:ext cx="4032174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b="1" dirty="0" err="1"/>
              <a:t>Example</a:t>
            </a:r>
            <a:r>
              <a:rPr lang="nb-NO" dirty="0"/>
              <a:t>: </a:t>
            </a:r>
          </a:p>
          <a:p>
            <a:endParaRPr lang="nb-NO" dirty="0"/>
          </a:p>
          <a:p>
            <a:pPr marL="342900" indent="-342900">
              <a:buAutoNum type="arabicPeriod"/>
            </a:pPr>
            <a:r>
              <a:rPr lang="nb-NO" dirty="0" err="1"/>
              <a:t>Patients</a:t>
            </a:r>
            <a:r>
              <a:rPr lang="nb-NO" dirty="0"/>
              <a:t> in </a:t>
            </a:r>
            <a:r>
              <a:rPr lang="nb-NO" dirty="0" err="1"/>
              <a:t>homecare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allocated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certain</a:t>
            </a:r>
            <a:r>
              <a:rPr lang="nb-NO" dirty="0"/>
              <a:t> </a:t>
            </a:r>
            <a:r>
              <a:rPr lang="nb-NO" dirty="0" err="1"/>
              <a:t>amount</a:t>
            </a:r>
            <a:r>
              <a:rPr lang="nb-NO" dirty="0"/>
              <a:t> of services. </a:t>
            </a:r>
          </a:p>
          <a:p>
            <a:pPr marL="342900" indent="-342900">
              <a:buAutoNum type="arabicPeriod"/>
            </a:pPr>
            <a:r>
              <a:rPr lang="nb-NO" dirty="0"/>
              <a:t>The </a:t>
            </a:r>
            <a:r>
              <a:rPr lang="nb-NO" dirty="0" err="1"/>
              <a:t>patient</a:t>
            </a:r>
            <a:r>
              <a:rPr lang="nb-NO" dirty="0"/>
              <a:t> </a:t>
            </a:r>
            <a:r>
              <a:rPr lang="nb-NO" dirty="0" err="1"/>
              <a:t>deteriorates</a:t>
            </a:r>
            <a:r>
              <a:rPr lang="nb-NO" dirty="0"/>
              <a:t>/</a:t>
            </a:r>
            <a:r>
              <a:rPr lang="nb-NO" dirty="0" err="1"/>
              <a:t>needs</a:t>
            </a:r>
            <a:r>
              <a:rPr lang="nb-NO" dirty="0"/>
              <a:t> more </a:t>
            </a:r>
            <a:r>
              <a:rPr lang="nb-NO" dirty="0" err="1"/>
              <a:t>help</a:t>
            </a:r>
            <a:r>
              <a:rPr lang="nb-NO" dirty="0"/>
              <a:t> -  Professionals understand and </a:t>
            </a:r>
            <a:r>
              <a:rPr lang="nb-NO" dirty="0" err="1"/>
              <a:t>adapt</a:t>
            </a:r>
            <a:r>
              <a:rPr lang="nb-NO" dirty="0"/>
              <a:t> service </a:t>
            </a:r>
            <a:r>
              <a:rPr lang="nb-NO" dirty="0" err="1"/>
              <a:t>provision</a:t>
            </a:r>
            <a:r>
              <a:rPr lang="nb-NO" dirty="0"/>
              <a:t> </a:t>
            </a:r>
            <a:r>
              <a:rPr lang="nb-NO" dirty="0" err="1"/>
              <a:t>beyond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allocated</a:t>
            </a:r>
            <a:endParaRPr lang="nb-NO" dirty="0"/>
          </a:p>
          <a:p>
            <a:pPr marL="342900" indent="-342900">
              <a:buAutoNum type="arabicPeriod"/>
            </a:pPr>
            <a:r>
              <a:rPr lang="nb-NO" dirty="0"/>
              <a:t>Professionals and leaders  </a:t>
            </a:r>
            <a:r>
              <a:rPr lang="nb-NO" dirty="0" err="1"/>
              <a:t>negotiate</a:t>
            </a:r>
            <a:r>
              <a:rPr lang="nb-NO" dirty="0"/>
              <a:t>,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around</a:t>
            </a:r>
            <a:r>
              <a:rPr lang="nb-NO" dirty="0"/>
              <a:t>, </a:t>
            </a:r>
            <a:r>
              <a:rPr lang="nb-NO" dirty="0" err="1"/>
              <a:t>help</a:t>
            </a:r>
            <a:r>
              <a:rPr lang="nb-NO" dirty="0"/>
              <a:t>, listen, </a:t>
            </a:r>
            <a:r>
              <a:rPr lang="nb-NO" dirty="0" err="1"/>
              <a:t>contextualize</a:t>
            </a:r>
            <a:endParaRPr lang="nb-NO" dirty="0"/>
          </a:p>
          <a:p>
            <a:endParaRPr lang="nb-NO" dirty="0" err="1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FA223B75-731A-1FB4-4156-21E3521BF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5482" y="4187637"/>
            <a:ext cx="4384274" cy="18888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10595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Wood human figure">
            <a:extLst>
              <a:ext uri="{FF2B5EF4-FFF2-40B4-BE49-F238E27FC236}">
                <a16:creationId xmlns:a16="http://schemas.microsoft.com/office/drawing/2014/main" id="{FAD8C81C-7A4D-EDBD-BD32-A62F1D4AA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b="15730"/>
          <a:stretch/>
        </p:blipFill>
        <p:spPr>
          <a:xfrm>
            <a:off x="-3049" y="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ACFA49D-8228-004E-7B01-EF197B936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153" y="2598996"/>
            <a:ext cx="6284282" cy="26891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Soft skills and dimensions of safety what are they?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4D324A7-B0A7-A71D-FE76-06414BF69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endParaRPr lang="en-US" sz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2C3FBC4-2B72-E16D-9E27-E697A308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22" y="5996186"/>
            <a:ext cx="2431361" cy="5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 descr="Et bilde som inneholder tekst, skjermbilde, Font, forretningskort&#10;&#10;Automatisk generert beskrivelse">
            <a:extLst>
              <a:ext uri="{FF2B5EF4-FFF2-40B4-BE49-F238E27FC236}">
                <a16:creationId xmlns:a16="http://schemas.microsoft.com/office/drawing/2014/main" id="{0E4084A9-51CB-471A-635E-24E74B524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153" y="362427"/>
            <a:ext cx="6284282" cy="17082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71486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agnifying glass and question mark">
            <a:extLst>
              <a:ext uri="{FF2B5EF4-FFF2-40B4-BE49-F238E27FC236}">
                <a16:creationId xmlns:a16="http://schemas.microsoft.com/office/drawing/2014/main" id="{4B0EB4EA-6889-23D0-60F9-7DCA8AC6D3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1980" cy="68579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241D890-E8EC-EBE4-15AE-36B654528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521" y="2290713"/>
            <a:ext cx="10331777" cy="30919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33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3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3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92CBD16-ADEA-4013-E474-215EA0ABD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22" y="5996186"/>
            <a:ext cx="2431361" cy="5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4937179-8AB1-BED9-18D7-DBAB537E9AF4}"/>
              </a:ext>
            </a:extLst>
          </p:cNvPr>
          <p:cNvSpPr txBox="1"/>
          <p:nvPr/>
        </p:nvSpPr>
        <p:spPr>
          <a:xfrm>
            <a:off x="1123720" y="1894902"/>
            <a:ext cx="10653312" cy="50475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nb-NO" sz="3200" b="0" i="0" u="none" strike="noStrike" baseline="0" dirty="0">
              <a:solidFill>
                <a:schemeClr val="tx2"/>
              </a:solidFill>
              <a:latin typeface="FTXLJA+SabonLTStd-Roman"/>
            </a:endParaRPr>
          </a:p>
          <a:p>
            <a:r>
              <a:rPr lang="nb-NO" sz="3200" b="1" i="0" u="none" strike="noStrike" baseline="0" dirty="0">
                <a:solidFill>
                  <a:schemeClr val="tx2"/>
                </a:solidFill>
                <a:latin typeface="FTXLJA+SabonLTStd-Roman"/>
              </a:rPr>
              <a:t>Soft </a:t>
            </a:r>
            <a:r>
              <a:rPr lang="nb-NO" sz="3200" b="1" i="0" u="none" strike="noStrike" baseline="0" dirty="0" err="1">
                <a:solidFill>
                  <a:schemeClr val="tx2"/>
                </a:solidFill>
                <a:latin typeface="FTXLJA+SabonLTStd-Roman"/>
              </a:rPr>
              <a:t>dimensions</a:t>
            </a:r>
            <a:r>
              <a:rPr lang="nb-NO" sz="3200" b="1" i="0" u="none" strike="noStrike" baseline="0" dirty="0">
                <a:solidFill>
                  <a:schemeClr val="tx2"/>
                </a:solidFill>
                <a:latin typeface="FTXLJA+SabonLTStd-Roman"/>
              </a:rPr>
              <a:t> of </a:t>
            </a:r>
            <a:r>
              <a:rPr lang="nb-NO" sz="3200" b="1" i="0" u="none" strike="noStrike" baseline="0" dirty="0" err="1">
                <a:solidFill>
                  <a:schemeClr val="tx2"/>
                </a:solidFill>
                <a:latin typeface="FTXLJA+SabonLTStd-Roman"/>
              </a:rPr>
              <a:t>safety</a:t>
            </a:r>
            <a:r>
              <a:rPr lang="nb-NO" sz="3200" b="1" i="0" u="none" strike="noStrike" baseline="0" dirty="0">
                <a:solidFill>
                  <a:schemeClr val="tx2"/>
                </a:solidFill>
                <a:latin typeface="FTXLJA+SabonLTStd-Roman"/>
              </a:rPr>
              <a:t>  </a:t>
            </a:r>
            <a:r>
              <a:rPr lang="en-US" sz="3200" b="1" i="0" u="none" strike="noStrike" baseline="0" dirty="0">
                <a:solidFill>
                  <a:schemeClr val="tx2"/>
                </a:solidFill>
                <a:latin typeface="FTXLJA+SabonLTStd-Roman"/>
              </a:rPr>
              <a:t>are not necessarily measurable, do not manifest in linear ways to produce definable outcomes, but are vital to safer care </a:t>
            </a:r>
            <a:r>
              <a:rPr lang="en-US" i="0" u="none" strike="noStrike" baseline="0" dirty="0">
                <a:solidFill>
                  <a:schemeClr val="tx2"/>
                </a:solidFill>
                <a:latin typeface="FTXLJA+SabonLTStd-Roman"/>
              </a:rPr>
              <a:t>(Wiig et al 2024) </a:t>
            </a:r>
            <a:endParaRPr lang="nb-NO" sz="4000" dirty="0">
              <a:solidFill>
                <a:schemeClr val="tx2"/>
              </a:solidFill>
              <a:latin typeface="Tahoma" charset="0"/>
              <a:ea typeface="Tahoma" charset="0"/>
              <a:cs typeface="Tahoma" charset="0"/>
            </a:endParaRPr>
          </a:p>
          <a:p>
            <a:endParaRPr lang="nb-NO" sz="4000" dirty="0">
              <a:latin typeface="Tahoma" charset="0"/>
              <a:ea typeface="Tahoma" charset="0"/>
              <a:cs typeface="Tahoma" charset="0"/>
            </a:endParaRPr>
          </a:p>
          <a:p>
            <a:endParaRPr lang="nb-NO" sz="4000" dirty="0">
              <a:latin typeface="Tahoma" charset="0"/>
              <a:ea typeface="Tahoma" charset="0"/>
              <a:cs typeface="Tahoma" charset="0"/>
            </a:endParaRPr>
          </a:p>
          <a:p>
            <a:endParaRPr lang="nb-NO" sz="4000" dirty="0">
              <a:latin typeface="Tahoma" charset="0"/>
              <a:ea typeface="Tahoma" charset="0"/>
              <a:cs typeface="Tahoma" charset="0"/>
            </a:endParaRPr>
          </a:p>
          <a:p>
            <a:endParaRPr lang="nb-NO" sz="4000" dirty="0">
              <a:latin typeface="Tahoma" charset="0"/>
              <a:ea typeface="Tahoma" charset="0"/>
              <a:cs typeface="Tahoma" charset="0"/>
            </a:endParaRPr>
          </a:p>
          <a:p>
            <a:r>
              <a:rPr lang="nb-NO" sz="4000" dirty="0">
                <a:latin typeface="Tahoma" charset="0"/>
                <a:ea typeface="Tahoma" charset="0"/>
                <a:cs typeface="Tahoma" charset="0"/>
              </a:rPr>
              <a:t> 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2541D58-2C92-99F2-3569-ABC400579228}"/>
              </a:ext>
            </a:extLst>
          </p:cNvPr>
          <p:cNvSpPr/>
          <p:nvPr/>
        </p:nvSpPr>
        <p:spPr>
          <a:xfrm>
            <a:off x="1027500" y="528810"/>
            <a:ext cx="4416369" cy="837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2627291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ople holding hands">
            <a:extLst>
              <a:ext uri="{FF2B5EF4-FFF2-40B4-BE49-F238E27FC236}">
                <a16:creationId xmlns:a16="http://schemas.microsoft.com/office/drawing/2014/main" id="{8DE06583-4A85-2464-2883-C1427164F2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3807" r="-1" b="1902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DBB13C-79D2-BDC5-3772-96EB43C82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Walking the extra mile</a:t>
            </a:r>
            <a:b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Professional pride</a:t>
            </a:r>
            <a:b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Assess quality of own work</a:t>
            </a:r>
            <a:b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Trust</a:t>
            </a:r>
            <a:b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Being transparent</a:t>
            </a:r>
            <a:b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Relational skills</a:t>
            </a:r>
            <a:b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Enable to speak up</a:t>
            </a:r>
            <a:b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F6DF010-AA50-53A2-061E-82B77C22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3B10A25-7BD5-4B48-B586-8598ACB61EAE}" type="datetime1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5/29/2024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679102"/>
      </p:ext>
    </p:extLst>
  </p:cSld>
  <p:clrMapOvr>
    <a:masterClrMapping/>
  </p:clrMapOvr>
</p:sld>
</file>

<file path=ppt/theme/theme1.xml><?xml version="1.0" encoding="utf-8"?>
<a:theme xmlns:a="http://schemas.openxmlformats.org/drawingml/2006/main" name="UiS, english">
  <a:themeElements>
    <a:clrScheme name="UiS – RGB - 3 oktober 2017">
      <a:dk1>
        <a:srgbClr val="050F41"/>
      </a:dk1>
      <a:lt1>
        <a:srgbClr val="F0ECE3"/>
      </a:lt1>
      <a:dk2>
        <a:srgbClr val="000000"/>
      </a:dk2>
      <a:lt2>
        <a:srgbClr val="FFFFFF"/>
      </a:lt2>
      <a:accent1>
        <a:srgbClr val="EB5F0A"/>
      </a:accent1>
      <a:accent2>
        <a:srgbClr val="0A3CA0"/>
      </a:accent2>
      <a:accent3>
        <a:srgbClr val="AAC8F0"/>
      </a:accent3>
      <a:accent4>
        <a:srgbClr val="F09600"/>
      </a:accent4>
      <a:accent5>
        <a:srgbClr val="AE937D"/>
      </a:accent5>
      <a:accent6>
        <a:srgbClr val="641E14"/>
      </a:accent6>
      <a:hlink>
        <a:srgbClr val="0A3CA0"/>
      </a:hlink>
      <a:folHlink>
        <a:srgbClr val="C8460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>
            <a:latin typeface="Tahoma" charset="0"/>
            <a:ea typeface="Tahoma" charset="0"/>
            <a:cs typeface="Tahom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&amp;D-Powerpoint Template_16x9">
  <a:themeElements>
    <a:clrScheme name="Custom 1">
      <a:dk1>
        <a:srgbClr val="2B2B2B"/>
      </a:dk1>
      <a:lt1>
        <a:srgbClr val="F6F8F8"/>
      </a:lt1>
      <a:dk2>
        <a:srgbClr val="2B2B2B"/>
      </a:dk2>
      <a:lt2>
        <a:srgbClr val="FFFFFF"/>
      </a:lt2>
      <a:accent1>
        <a:srgbClr val="092140"/>
      </a:accent1>
      <a:accent2>
        <a:srgbClr val="092140"/>
      </a:accent2>
      <a:accent3>
        <a:srgbClr val="092140"/>
      </a:accent3>
      <a:accent4>
        <a:srgbClr val="092140"/>
      </a:accent4>
      <a:accent5>
        <a:srgbClr val="092140"/>
      </a:accent5>
      <a:accent6>
        <a:srgbClr val="092140"/>
      </a:accent6>
      <a:hlink>
        <a:srgbClr val="092140"/>
      </a:hlink>
      <a:folHlink>
        <a:srgbClr val="09214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2b7fce66-bf2d-46b5-b59a-9f0018501bcd}" enabled="1" method="Standard" siteId="{f8a213d2-8f6c-400d-9e74-4e8b475316c6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14696</TotalTime>
  <Words>1695</Words>
  <Application>Microsoft Office PowerPoint</Application>
  <PresentationFormat>Widescreen</PresentationFormat>
  <Paragraphs>209</Paragraphs>
  <Slides>38</Slides>
  <Notes>28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38</vt:i4>
      </vt:variant>
    </vt:vector>
  </HeadingPairs>
  <TitlesOfParts>
    <vt:vector size="50" baseType="lpstr">
      <vt:lpstr>Arial</vt:lpstr>
      <vt:lpstr>Arial Black</vt:lpstr>
      <vt:lpstr>Calibri</vt:lpstr>
      <vt:lpstr>Calibri Light</vt:lpstr>
      <vt:lpstr>FTXLJA+SabonLTStd-Roman</vt:lpstr>
      <vt:lpstr>GuardianSansGR-Regular</vt:lpstr>
      <vt:lpstr>Montserrat</vt:lpstr>
      <vt:lpstr>Tahoma</vt:lpstr>
      <vt:lpstr>Wingdings</vt:lpstr>
      <vt:lpstr>UiS, english</vt:lpstr>
      <vt:lpstr>B&amp;D-Powerpoint Template_16x9</vt:lpstr>
      <vt:lpstr>Office Theme</vt:lpstr>
      <vt:lpstr>Foundations of safety - Realistic Medicine, trust, and respect between professionals and patients   </vt:lpstr>
      <vt:lpstr>Professor Catherine Calderwood  Professor of Health Futures, University of Strathclyde, Glasgow   Consultant Obstetrician NHS Lothian, Edinburgh  Former Chief Medical Officer for Scotland  Incoming Chair RCOG patient safety committee</vt:lpstr>
      <vt:lpstr>Rules, standards and regulations don’t always work</vt:lpstr>
      <vt:lpstr>Reality</vt:lpstr>
      <vt:lpstr>People make systems work and their soft skills are foundations for safety</vt:lpstr>
      <vt:lpstr>PowerPoint-presentasjon</vt:lpstr>
      <vt:lpstr>Soft skills and dimensions of safety what are they?</vt:lpstr>
      <vt:lpstr>  </vt:lpstr>
      <vt:lpstr>Walking the extra mile Professional pride Assess quality of own work Trust Being transparent Relational skills Enable to speak up </vt:lpstr>
      <vt:lpstr>Contextual realities for regulation – call for combined skills “soft and hard” </vt:lpstr>
      <vt:lpstr>The regulatory logic problem? </vt:lpstr>
      <vt:lpstr>Using hard evidence vs soft signals  </vt:lpstr>
      <vt:lpstr>Problems often relate to soft dimensions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Issues identified in numerous reports</vt:lpstr>
      <vt:lpstr>Regulating safety culture, communi-cation, relations?</vt:lpstr>
      <vt:lpstr>Conflicting regulatory frameworks – how do people handle it?</vt:lpstr>
      <vt:lpstr>What’s needed from regulators?</vt:lpstr>
      <vt:lpstr>Understanding how relations and leadership are fundamental for safety </vt:lpstr>
      <vt:lpstr>Contextual knowledge and understanding of own influence </vt:lpstr>
      <vt:lpstr>Acknowledge diverse perspectives and prevent epistemic injustice in regulation</vt:lpstr>
      <vt:lpstr>PowerPoint-presentasjon</vt:lpstr>
      <vt:lpstr>PowerPoint-presentasjon</vt:lpstr>
      <vt:lpstr>PowerPoint-presentasjon</vt:lpstr>
      <vt:lpstr>Involvement of next of kin:   New information informed understanding of event, pathway, stakeholders Changed conclusion  But: Whose voices are valued?</vt:lpstr>
      <vt:lpstr>Regulation to promote involvement </vt:lpstr>
      <vt:lpstr>Regulation to promote invovement </vt:lpstr>
      <vt:lpstr>Reflexive spaces</vt:lpstr>
      <vt:lpstr>How can realistic medicine help?</vt:lpstr>
      <vt:lpstr>PowerPoint-presentasjon</vt:lpstr>
      <vt:lpstr>Road ahead </vt:lpstr>
      <vt:lpstr>Possible regulatory approaches  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Partnermøte SHARE UiS-NTNU</dc:title>
  <dc:creator>Siri Wiig</dc:creator>
  <cp:lastModifiedBy>Siri Wiig</cp:lastModifiedBy>
  <cp:revision>277</cp:revision>
  <cp:lastPrinted>2024-05-27T13:08:32Z</cp:lastPrinted>
  <dcterms:created xsi:type="dcterms:W3CDTF">2021-02-20T12:10:38Z</dcterms:created>
  <dcterms:modified xsi:type="dcterms:W3CDTF">2024-05-29T11:26:00Z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b7fce66-bf2d-46b5-b59a-9f0018501bcd_Enabled">
    <vt:lpwstr>true</vt:lpwstr>
  </property>
  <property fmtid="{D5CDD505-2E9C-101B-9397-08002B2CF9AE}" pid="3" name="MSIP_Label_2b7fce66-bf2d-46b5-b59a-9f0018501bcd_SetDate">
    <vt:lpwstr>2022-09-10T11:57:04Z</vt:lpwstr>
  </property>
  <property fmtid="{D5CDD505-2E9C-101B-9397-08002B2CF9AE}" pid="4" name="MSIP_Label_2b7fce66-bf2d-46b5-b59a-9f0018501bcd_Method">
    <vt:lpwstr>Standard</vt:lpwstr>
  </property>
  <property fmtid="{D5CDD505-2E9C-101B-9397-08002B2CF9AE}" pid="5" name="MSIP_Label_2b7fce66-bf2d-46b5-b59a-9f0018501bcd_Name">
    <vt:lpwstr>s_Intern</vt:lpwstr>
  </property>
  <property fmtid="{D5CDD505-2E9C-101B-9397-08002B2CF9AE}" pid="6" name="MSIP_Label_2b7fce66-bf2d-46b5-b59a-9f0018501bcd_SiteId">
    <vt:lpwstr>f8a213d2-8f6c-400d-9e74-4e8b475316c6</vt:lpwstr>
  </property>
  <property fmtid="{D5CDD505-2E9C-101B-9397-08002B2CF9AE}" pid="7" name="MSIP_Label_2b7fce66-bf2d-46b5-b59a-9f0018501bcd_ActionId">
    <vt:lpwstr>5787d171-0d91-4be2-b32e-73c491a47917</vt:lpwstr>
  </property>
  <property fmtid="{D5CDD505-2E9C-101B-9397-08002B2CF9AE}" pid="8" name="MSIP_Label_2b7fce66-bf2d-46b5-b59a-9f0018501bcd_ContentBits">
    <vt:lpwstr>0</vt:lpwstr>
  </property>
</Properties>
</file>