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.xml" ContentType="application/vnd.openxmlformats-officedocument.customXml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docProps/core.xml" Id="rId3" /><Relationship Type="http://schemas.openxmlformats.org/package/2006/relationships/metadata/thumbnail" Target="docProps/thumbnail.jpeg" Id="rId2" /><Relationship Type="http://schemas.openxmlformats.org/officeDocument/2006/relationships/officeDocument" Target="ppt/presentation.xml" Id="rId1" /><Relationship Type="http://schemas.openxmlformats.org/officeDocument/2006/relationships/extended-properties" Target="docProps/app.xml" Id="rId4" /><Relationship Type="http://schemas.openxmlformats.org/officeDocument/2006/relationships/custom-properties" Target="/docProps/custom.xml" Id="R5793429dbbf34d40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62" r:id="rId2"/>
    <p:sldId id="280" r:id="rId3"/>
    <p:sldId id="274" r:id="rId4"/>
    <p:sldId id="276" r:id="rId5"/>
    <p:sldId id="286" r:id="rId6"/>
    <p:sldId id="279" r:id="rId7"/>
    <p:sldId id="285" r:id="rId8"/>
    <p:sldId id="284" r:id="rId9"/>
    <p:sldId id="28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14"/>
    <p:restoredTop sz="95885"/>
  </p:normalViewPr>
  <p:slideViewPr>
    <p:cSldViewPr snapToGrid="0">
      <p:cViewPr varScale="1">
        <p:scale>
          <a:sx n="122" d="100"/>
          <a:sy n="122" d="100"/>
        </p:scale>
        <p:origin x="6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7.xml" Id="rId8" /><Relationship Type="http://schemas.openxmlformats.org/officeDocument/2006/relationships/viewProps" Target="viewProps.xml" Id="rId13" /><Relationship Type="http://schemas.openxmlformats.org/officeDocument/2006/relationships/slide" Target="slides/slide2.xml" Id="rId3" /><Relationship Type="http://schemas.openxmlformats.org/officeDocument/2006/relationships/slide" Target="slides/slide6.xml" Id="rId7" /><Relationship Type="http://schemas.openxmlformats.org/officeDocument/2006/relationships/presProps" Target="presProps.xml" Id="rId12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slide" Target="slides/slide5.xml" Id="rId6" /><Relationship Type="http://schemas.openxmlformats.org/officeDocument/2006/relationships/notesMaster" Target="notesMasters/notesMaster1.xml" Id="rId11" /><Relationship Type="http://schemas.openxmlformats.org/officeDocument/2006/relationships/slide" Target="slides/slide4.xml" Id="rId5" /><Relationship Type="http://schemas.openxmlformats.org/officeDocument/2006/relationships/tableStyles" Target="tableStyles.xml" Id="rId15" /><Relationship Type="http://schemas.openxmlformats.org/officeDocument/2006/relationships/slide" Target="slides/slide9.xml" Id="rId10" /><Relationship Type="http://schemas.openxmlformats.org/officeDocument/2006/relationships/slide" Target="slides/slide3.xml" Id="rId4" /><Relationship Type="http://schemas.openxmlformats.org/officeDocument/2006/relationships/slide" Target="slides/slide8.xml" Id="rId9" /><Relationship Type="http://schemas.openxmlformats.org/officeDocument/2006/relationships/theme" Target="theme/theme1.xml" Id="rId14" /><Relationship Type="http://schemas.openxmlformats.org/officeDocument/2006/relationships/customXml" Target="/customXML/item.xml" Id="R45acaae5896144b6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0D737A-C827-C74A-9FE3-B83E023795B6}" type="datetimeFigureOut">
              <a:rPr lang="en-US" smtClean="0"/>
              <a:t>10/13/23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DDEC68-F76C-344D-B3A6-C0C5B0779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006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DDEC68-F76C-344D-B3A6-C0C5B0779A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100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Australian Government’s Health &amp; Aged Care Portfolio includes Agencies and Statutory Office Holders that assist the government to deliver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1200" dirty="0">
                <a:latin typeface="Grandview Display" panose="020B0502040204020203" pitchFamily="34" charset="0"/>
              </a:rPr>
              <a:t>Sole Regulator – Aged Care Quality and Safety Commission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1200" dirty="0">
                <a:latin typeface="Grandview Display" panose="020B0502040204020203" pitchFamily="34" charset="0"/>
              </a:rPr>
              <a:t>Lead regulator – Australian Commission on Safety and Quality in Health Care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1200" dirty="0">
                <a:latin typeface="Grandview Display" panose="020B0502040204020203" pitchFamily="34" charset="0"/>
              </a:rPr>
              <a:t>Co-regulator – TGA, ARPANZA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1200" dirty="0">
                <a:latin typeface="Grandview Display" panose="020B0502040204020203" pitchFamily="34" charset="0"/>
              </a:rPr>
              <a:t>Parallel Regulator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DDEC68-F76C-344D-B3A6-C0C5B0779AB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091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Spans a range of technologies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DDEC68-F76C-344D-B3A6-C0C5B0779AB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2545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Spans a range of technologies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DDEC68-F76C-344D-B3A6-C0C5B0779AB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5574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DDEC68-F76C-344D-B3A6-C0C5B0779AB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4189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Spans a range of technologies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DDEC68-F76C-344D-B3A6-C0C5B0779AB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6385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Spans a range of technologies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DDEC68-F76C-344D-B3A6-C0C5B0779AB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0751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DDEC68-F76C-344D-B3A6-C0C5B0779AB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084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3A368-4E55-2BCC-D2F0-7FA19E904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E82131-6726-F1BB-B2AE-414FBD0E53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281632-8A43-66E3-7CF2-4FBD5EEAA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C22E-0B2A-A04F-98F8-E8299E453277}" type="datetimeFigureOut">
              <a:rPr lang="en-US" smtClean="0"/>
              <a:t>10/13/23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2FC0E-00AD-415F-A3EC-BF7091896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9B25D2-587C-8B53-155F-3EDA82C06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07AA2-42BF-0C43-9847-7D0D06DF8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50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A15FF-4900-89B1-9B39-BC59C61B5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41CBB9-1F1A-3F9A-E382-89459E828B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8C5EA5-FA3F-DC2D-3334-45D8CBE7B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C22E-0B2A-A04F-98F8-E8299E453277}" type="datetimeFigureOut">
              <a:rPr lang="en-US" smtClean="0"/>
              <a:t>10/13/23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B6A99-718E-C9EE-4453-AD06ADBAC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514524-6427-E0DD-3378-FEB99F046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07AA2-42BF-0C43-9847-7D0D06DF8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300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E78E40-4512-F156-6298-FC358C8F98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B2A99F-1E26-731E-52B8-13C0278EE6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277ABB-49F3-334A-158C-A4D450E23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C22E-0B2A-A04F-98F8-E8299E453277}" type="datetimeFigureOut">
              <a:rPr lang="en-US" smtClean="0"/>
              <a:t>10/13/23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32B6C-0F26-C8AE-3113-05138CCBC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A12266-14D6-157F-79B4-390DBC456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07AA2-42BF-0C43-9847-7D0D06DF8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789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BB376-A2A1-1B76-E87C-E9486C3EF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4F659-BA71-A862-39D4-797FDCEC8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6091D7-09B7-6B7C-FD43-606AC7A3B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C22E-0B2A-A04F-98F8-E8299E453277}" type="datetimeFigureOut">
              <a:rPr lang="en-US" smtClean="0"/>
              <a:t>10/13/23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EF870-5966-6A73-65C1-8AA17AB21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27E79F-6549-FBBF-114B-7A8030F58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07AA2-42BF-0C43-9847-7D0D06DF8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654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B2B79-454E-48A4-2E50-45A2A4BB8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A1291C-C24F-D898-EC5F-537E707786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77FFB2-E271-0244-33BE-D2CB209B9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C22E-0B2A-A04F-98F8-E8299E453277}" type="datetimeFigureOut">
              <a:rPr lang="en-US" smtClean="0"/>
              <a:t>10/13/23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3F229-0D08-28A9-35B0-16C46E6CA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25C9B5-F272-A79F-B1F8-5478B8B58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07AA2-42BF-0C43-9847-7D0D06DF8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377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6B9B2-D5BD-FAC6-E6C7-0E76F204F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1896C-00D9-0B8D-0450-54334EFE6B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735CEC-B305-6E3B-10C3-3B4311911F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1E5312-2230-1B30-F425-4DCA35C11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C22E-0B2A-A04F-98F8-E8299E453277}" type="datetimeFigureOut">
              <a:rPr lang="en-US" smtClean="0"/>
              <a:t>10/13/23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1C3C8A-1729-4EC3-94A0-79AD1882E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E05BC-7537-A353-A938-2BC84120B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07AA2-42BF-0C43-9847-7D0D06DF8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45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EBB74-4C6E-E2B4-0159-386154775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2CC007-6267-57CE-D537-58F24E1AB2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E1396F-3846-BBBA-16F4-E84D26EB6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13E30A-C7CB-66CB-071C-101A2B6B97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747E8B-BD48-14B5-48EC-724803C907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FEFA7F-2075-32EE-4128-29CAD4CD0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C22E-0B2A-A04F-98F8-E8299E453277}" type="datetimeFigureOut">
              <a:rPr lang="en-US" smtClean="0"/>
              <a:t>10/13/23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287F23-616D-46D0-D212-ECEBEBB4F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998709-601E-951C-2FE8-623EF588A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07AA2-42BF-0C43-9847-7D0D06DF8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116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D11BF-3565-8914-597B-79B05165F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71C36D-2D18-2681-8284-AF35159D6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C22E-0B2A-A04F-98F8-E8299E453277}" type="datetimeFigureOut">
              <a:rPr lang="en-US" smtClean="0"/>
              <a:t>10/13/23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7ADFC9-167F-2824-2C92-64C8578CF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7F3436-94C3-430A-3B60-1FCA76A80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07AA2-42BF-0C43-9847-7D0D06DF8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41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6F9886-9AB6-1610-58CA-1CFA675D1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C22E-0B2A-A04F-98F8-E8299E453277}" type="datetimeFigureOut">
              <a:rPr lang="en-US" smtClean="0"/>
              <a:t>10/13/23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18BA33-CF73-A23F-09A9-F72D6AE8D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82BE9C-5B7D-959D-D188-CB333EB2A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07AA2-42BF-0C43-9847-7D0D06DF8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734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5DC2E-EED3-B237-5320-DDD47090C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E90E7-13EC-0C93-CDB6-7A24477B5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539746-0E7A-60A2-1FE5-56736169E0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067680-73A6-18F6-5850-7F66C0A34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C22E-0B2A-A04F-98F8-E8299E453277}" type="datetimeFigureOut">
              <a:rPr lang="en-US" smtClean="0"/>
              <a:t>10/13/23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B8CB88-40D8-9EEE-89CD-C5E15C325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4E6CC5-0C01-08D3-A5D5-BE8A255C6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07AA2-42BF-0C43-9847-7D0D06DF8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798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23F38-4C90-4E7B-D751-962E43189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ACA776-E865-62B7-ABC9-574BC46930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1DB22F-0764-361B-308D-C6A8C1B10B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26A70A-D858-7F05-C053-70CB73F42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C22E-0B2A-A04F-98F8-E8299E453277}" type="datetimeFigureOut">
              <a:rPr lang="en-US" smtClean="0"/>
              <a:t>10/13/23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AA6035-1C03-F533-B041-5D1A73CE9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728ECF-ADA7-AA05-0CBC-8BDBAB661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07AA2-42BF-0C43-9847-7D0D06DF8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322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5B50F9-7BD2-F799-AB0C-181F118E2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8B5F13-56E3-D23D-922A-A3F82610C3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4EDF3-B9AD-5E08-4D57-5C9102212D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5C22E-0B2A-A04F-98F8-E8299E453277}" type="datetimeFigureOut">
              <a:rPr lang="en-US" smtClean="0"/>
              <a:t>10/13/23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4F90DF-5CE9-817F-4EB5-47DF71E8A9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568B44-D9D0-ECD2-731A-0D84B92083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07AA2-42BF-0C43-9847-7D0D06DF8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57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safetyandquality.gov.au/" TargetMode="External"/><Relationship Id="rId5" Type="http://schemas.openxmlformats.org/officeDocument/2006/relationships/hyperlink" Target="http://www.digitalhealth.gov.au/" TargetMode="External"/><Relationship Id="rId4" Type="http://schemas.openxmlformats.org/officeDocument/2006/relationships/hyperlink" Target="http://www.health.gov.a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D2B5A3E-7ABB-30AB-4F84-1C879C55E553}"/>
              </a:ext>
            </a:extLst>
          </p:cNvPr>
          <p:cNvSpPr txBox="1"/>
          <p:nvPr/>
        </p:nvSpPr>
        <p:spPr>
          <a:xfrm>
            <a:off x="498834" y="2457450"/>
            <a:ext cx="10784862" cy="3719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77E60A-4543-872D-6803-5E892EE51171}"/>
              </a:ext>
            </a:extLst>
          </p:cNvPr>
          <p:cNvSpPr txBox="1"/>
          <p:nvPr/>
        </p:nvSpPr>
        <p:spPr>
          <a:xfrm>
            <a:off x="828676" y="822532"/>
            <a:ext cx="71667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Grandview Display" panose="020B0502040204020203" pitchFamily="34" charset="0"/>
                <a:cs typeface="Arial Nova Light" panose="020F0302020204030204" pitchFamily="34" charset="0"/>
              </a:rPr>
              <a:t>Digital Health Safety and Quality  - Australia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92358D-BE60-F662-FB4E-0F56949FC080}"/>
              </a:ext>
            </a:extLst>
          </p:cNvPr>
          <p:cNvSpPr txBox="1"/>
          <p:nvPr/>
        </p:nvSpPr>
        <p:spPr>
          <a:xfrm>
            <a:off x="908303" y="2777758"/>
            <a:ext cx="987399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Grandview Display" panose="020B0502040204020203" pitchFamily="34" charset="0"/>
              </a:rPr>
              <a:t>European Partnership of Supervisory </a:t>
            </a:r>
            <a:r>
              <a:rPr lang="en-US" dirty="0" err="1">
                <a:latin typeface="Grandview Display" panose="020B0502040204020203" pitchFamily="34" charset="0"/>
              </a:rPr>
              <a:t>Organisations</a:t>
            </a:r>
            <a:r>
              <a:rPr lang="en-US" dirty="0">
                <a:latin typeface="Grandview Display" panose="020B0502040204020203" pitchFamily="34" charset="0"/>
              </a:rPr>
              <a:t> in Health Services and Social Care</a:t>
            </a:r>
          </a:p>
          <a:p>
            <a:r>
              <a:rPr lang="en-US" dirty="0">
                <a:latin typeface="Grandview Display" panose="020B0502040204020203" pitchFamily="34" charset="0"/>
              </a:rPr>
              <a:t>35</a:t>
            </a:r>
            <a:r>
              <a:rPr lang="en-US" baseline="30000" dirty="0">
                <a:latin typeface="Grandview Display" panose="020B0502040204020203" pitchFamily="34" charset="0"/>
              </a:rPr>
              <a:t>th</a:t>
            </a:r>
            <a:r>
              <a:rPr lang="en-US" dirty="0">
                <a:latin typeface="Grandview Display" panose="020B0502040204020203" pitchFamily="34" charset="0"/>
              </a:rPr>
              <a:t> Conference</a:t>
            </a:r>
          </a:p>
          <a:p>
            <a:endParaRPr lang="en-US" dirty="0">
              <a:latin typeface="Grandview Display" panose="020B0502040204020203" pitchFamily="34" charset="0"/>
            </a:endParaRPr>
          </a:p>
          <a:p>
            <a:r>
              <a:rPr lang="en-US" dirty="0">
                <a:latin typeface="Grandview Display" panose="020B0502040204020203" pitchFamily="34" charset="0"/>
              </a:rPr>
              <a:t>Cardiff, Wales</a:t>
            </a:r>
          </a:p>
          <a:p>
            <a:r>
              <a:rPr lang="en-US" dirty="0">
                <a:latin typeface="Grandview Display" panose="020B0502040204020203" pitchFamily="34" charset="0"/>
              </a:rPr>
              <a:t>October 18, 2023</a:t>
            </a:r>
          </a:p>
          <a:p>
            <a:endParaRPr lang="en-US" dirty="0">
              <a:latin typeface="Grandview Display" panose="020B0502040204020203" pitchFamily="34" charset="0"/>
            </a:endParaRPr>
          </a:p>
          <a:p>
            <a:endParaRPr lang="en-US" dirty="0">
              <a:latin typeface="Grandview Display" panose="020B0502040204020203" pitchFamily="34" charset="0"/>
            </a:endParaRPr>
          </a:p>
          <a:p>
            <a:endParaRPr lang="en-US" dirty="0">
              <a:latin typeface="Grandview Display" panose="020B0502040204020203" pitchFamily="34" charset="0"/>
            </a:endParaRPr>
          </a:p>
          <a:p>
            <a:r>
              <a:rPr lang="en-US" dirty="0">
                <a:latin typeface="Grandview Display" panose="020B0502040204020203" pitchFamily="34" charset="0"/>
              </a:rPr>
              <a:t>Stephanie Newell, Australia</a:t>
            </a:r>
          </a:p>
          <a:p>
            <a:endParaRPr lang="en-US" dirty="0">
              <a:latin typeface="Grandview Display" panose="020B0502040204020203" pitchFamily="34" charset="0"/>
            </a:endParaRPr>
          </a:p>
          <a:p>
            <a:endParaRPr lang="en-US" dirty="0">
              <a:latin typeface="Grandview Display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354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4E45A8B-55CA-748A-B77B-55A37307146E}"/>
              </a:ext>
            </a:extLst>
          </p:cNvPr>
          <p:cNvSpPr txBox="1"/>
          <p:nvPr/>
        </p:nvSpPr>
        <p:spPr>
          <a:xfrm>
            <a:off x="1168400" y="2071316"/>
            <a:ext cx="10035627" cy="411917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200" b="1" dirty="0">
                <a:latin typeface="Grandview Display" panose="020B0502040204020203" pitchFamily="34" charset="0"/>
              </a:rPr>
              <a:t>Australia’s Health System operation </a:t>
            </a:r>
            <a:r>
              <a:rPr lang="en-US" sz="2200" dirty="0">
                <a:latin typeface="Grandview Display" panose="020B0502040204020203" pitchFamily="34" charset="0"/>
              </a:rPr>
              <a:t>–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200" dirty="0">
                <a:latin typeface="Grandview Display" panose="020B0502040204020203" pitchFamily="34" charset="0"/>
              </a:rPr>
              <a:t>shared responsibility by the Australian (federal), state and territory and local governments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200" dirty="0">
              <a:latin typeface="Grandview Display" panose="020B0502040204020203" pitchFamily="34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200" dirty="0">
                <a:latin typeface="Grandview Display" panose="020B0502040204020203" pitchFamily="34" charset="0"/>
              </a:rPr>
              <a:t>Medicare – universal health care scheme 1984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Grandview Display" panose="020B0502040204020203" pitchFamily="34" charset="0"/>
              </a:rPr>
              <a:t>medical services, public hospitals, medicines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200" dirty="0">
              <a:latin typeface="Grandview Display" panose="020B0502040204020203" pitchFamily="34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200" dirty="0">
                <a:latin typeface="Grandview Display" panose="020B0502040204020203" pitchFamily="34" charset="0"/>
              </a:rPr>
              <a:t>Australian Government – Department of Health and Aged Care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Grandview Display" panose="020B0502040204020203" pitchFamily="34" charset="0"/>
              </a:rPr>
              <a:t>private health insurance &amp; private hospitals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Grandview Display" panose="020B0502040204020203" pitchFamily="34" charset="0"/>
              </a:rPr>
              <a:t>medicines, vaccines and medical devices (via Therapeutic Goods Administration)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Grandview Display" panose="020B0502040204020203" pitchFamily="34" charset="0"/>
              </a:rPr>
              <a:t>radiation protection &amp; nuclear safety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Grandview Display" panose="020B0502040204020203" pitchFamily="34" charset="0"/>
              </a:rPr>
              <a:t>aged care sector (via Aged Care Safety &amp; Quality Commission)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>
              <a:latin typeface="Grandview Display" panose="020B0502040204020203" pitchFamily="34" charset="0"/>
            </a:endParaRP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680042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4E45A8B-55CA-748A-B77B-55A37307146E}"/>
              </a:ext>
            </a:extLst>
          </p:cNvPr>
          <p:cNvSpPr txBox="1"/>
          <p:nvPr/>
        </p:nvSpPr>
        <p:spPr>
          <a:xfrm>
            <a:off x="990601" y="2088389"/>
            <a:ext cx="6295444" cy="410209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200" dirty="0"/>
              <a:t>‘</a:t>
            </a:r>
            <a:r>
              <a:rPr lang="en-US" sz="2600" b="1" dirty="0">
                <a:latin typeface="Grandview Display" panose="020B0502040204020203" pitchFamily="34" charset="0"/>
              </a:rPr>
              <a:t>Digital Health’ ?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600" dirty="0">
              <a:latin typeface="Grandview Display" panose="020B0502040204020203" pitchFamily="34" charset="0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latin typeface="Grandview Display" panose="020B0502040204020203" pitchFamily="34" charset="0"/>
              </a:rPr>
              <a:t>Range of technologies</a:t>
            </a:r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latin typeface="Grandview Display" panose="020B0502040204020203" pitchFamily="34" charset="0"/>
              </a:rPr>
              <a:t>treat</a:t>
            </a:r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latin typeface="Grandview Display" panose="020B0502040204020203" pitchFamily="34" charset="0"/>
              </a:rPr>
              <a:t>diagnose  </a:t>
            </a:r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latin typeface="Grandview Display" panose="020B0502040204020203" pitchFamily="34" charset="0"/>
              </a:rPr>
              <a:t>monitor </a:t>
            </a:r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latin typeface="Grandview Display" panose="020B0502040204020203" pitchFamily="34" charset="0"/>
              </a:rPr>
              <a:t>collect </a:t>
            </a:r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latin typeface="Grandview Display" panose="020B0502040204020203" pitchFamily="34" charset="0"/>
              </a:rPr>
              <a:t>share </a:t>
            </a:r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600" dirty="0">
              <a:latin typeface="Grandview Display" panose="020B0502040204020203" pitchFamily="34" charset="0"/>
            </a:endParaRPr>
          </a:p>
          <a:p>
            <a:pPr marL="228600" lvl="1">
              <a:lnSpc>
                <a:spcPct val="90000"/>
              </a:lnSpc>
              <a:spcAft>
                <a:spcPts val="600"/>
              </a:spcAft>
            </a:pPr>
            <a:r>
              <a:rPr lang="en-US" sz="2600" dirty="0">
                <a:latin typeface="Grandview Display" panose="020B0502040204020203" pitchFamily="34" charset="0"/>
              </a:rPr>
              <a:t>telehealth </a:t>
            </a:r>
          </a:p>
          <a:p>
            <a:pPr marL="228600" lvl="1">
              <a:lnSpc>
                <a:spcPct val="90000"/>
              </a:lnSpc>
              <a:spcAft>
                <a:spcPts val="600"/>
              </a:spcAft>
            </a:pPr>
            <a:r>
              <a:rPr lang="en-US" sz="2600" dirty="0">
                <a:latin typeface="Grandview Display" panose="020B0502040204020203" pitchFamily="34" charset="0"/>
              </a:rPr>
              <a:t>digital medical devices </a:t>
            </a:r>
          </a:p>
          <a:p>
            <a:pPr marL="228600" lvl="1">
              <a:lnSpc>
                <a:spcPct val="90000"/>
              </a:lnSpc>
              <a:spcAft>
                <a:spcPts val="600"/>
              </a:spcAft>
            </a:pPr>
            <a:r>
              <a:rPr lang="en-US" sz="2600" dirty="0">
                <a:latin typeface="Grandview Display" panose="020B0502040204020203" pitchFamily="34" charset="0"/>
              </a:rPr>
              <a:t>mobile apps  </a:t>
            </a:r>
          </a:p>
          <a:p>
            <a:pPr marL="228600" lvl="1">
              <a:lnSpc>
                <a:spcPct val="90000"/>
              </a:lnSpc>
              <a:spcAft>
                <a:spcPts val="600"/>
              </a:spcAft>
            </a:pPr>
            <a:r>
              <a:rPr lang="en-US" sz="2600" dirty="0">
                <a:latin typeface="Grandview Display" panose="020B0502040204020203" pitchFamily="34" charset="0"/>
              </a:rPr>
              <a:t>software as a medical device (</a:t>
            </a:r>
            <a:r>
              <a:rPr lang="en-US" sz="2600" dirty="0" err="1">
                <a:latin typeface="Grandview Display" panose="020B0502040204020203" pitchFamily="34" charset="0"/>
              </a:rPr>
              <a:t>SaMD</a:t>
            </a:r>
            <a:r>
              <a:rPr lang="en-US" sz="2600" dirty="0">
                <a:latin typeface="Grandview Display" panose="020B0502040204020203" pitchFamily="34" charset="0"/>
              </a:rPr>
              <a:t>)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pic>
        <p:nvPicPr>
          <p:cNvPr id="6" name="Picture 5" descr="A black computer monitor with a white screen&#10;&#10;Description automatically generated">
            <a:extLst>
              <a:ext uri="{FF2B5EF4-FFF2-40B4-BE49-F238E27FC236}">
                <a16:creationId xmlns:a16="http://schemas.microsoft.com/office/drawing/2014/main" id="{C4498E38-AEBB-AA24-5C4C-802EE4FE48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6795" y="1870707"/>
            <a:ext cx="1739250" cy="1955168"/>
          </a:xfrm>
          <a:prstGeom prst="rect">
            <a:avLst/>
          </a:prstGeom>
        </p:spPr>
      </p:pic>
      <p:pic>
        <p:nvPicPr>
          <p:cNvPr id="7" name="Picture 6" descr="A white rectangular object with a black border&#10;&#10;Description automatically generated">
            <a:extLst>
              <a:ext uri="{FF2B5EF4-FFF2-40B4-BE49-F238E27FC236}">
                <a16:creationId xmlns:a16="http://schemas.microsoft.com/office/drawing/2014/main" id="{A55BB1F2-8768-AAAA-184A-ED2DF7AB79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35268" y="3381376"/>
            <a:ext cx="502230" cy="854075"/>
          </a:xfrm>
          <a:prstGeom prst="rect">
            <a:avLst/>
          </a:prstGeom>
        </p:spPr>
      </p:pic>
      <p:pic>
        <p:nvPicPr>
          <p:cNvPr id="8" name="Picture 7" descr="A stethoscope with a white background&#10;&#10;Description automatically generated">
            <a:extLst>
              <a:ext uri="{FF2B5EF4-FFF2-40B4-BE49-F238E27FC236}">
                <a16:creationId xmlns:a16="http://schemas.microsoft.com/office/drawing/2014/main" id="{967BAE7C-FF05-CCB5-F785-91315D25C4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16749" y="3715956"/>
            <a:ext cx="1460500" cy="146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170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4E45A8B-55CA-748A-B77B-55A37307146E}"/>
              </a:ext>
            </a:extLst>
          </p:cNvPr>
          <p:cNvSpPr txBox="1"/>
          <p:nvPr/>
        </p:nvSpPr>
        <p:spPr>
          <a:xfrm>
            <a:off x="572493" y="2071316"/>
            <a:ext cx="6713552" cy="41191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965372-F501-0847-10EB-B9F12C5D5713}"/>
              </a:ext>
            </a:extLst>
          </p:cNvPr>
          <p:cNvSpPr txBox="1"/>
          <p:nvPr/>
        </p:nvSpPr>
        <p:spPr>
          <a:xfrm>
            <a:off x="1219200" y="1955865"/>
            <a:ext cx="7010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Grandview Display" panose="020B0502040204020203" pitchFamily="34" charset="0"/>
              </a:rPr>
              <a:t>Legislation – Digital Health</a:t>
            </a:r>
          </a:p>
          <a:p>
            <a:endParaRPr lang="en-US" sz="2000" dirty="0">
              <a:latin typeface="Grandview Display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Grandview Display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Grandview Display" panose="020B0502040204020203" pitchFamily="34" charset="0"/>
              </a:rPr>
              <a:t>Therapeutic Goods Act 1989 </a:t>
            </a:r>
          </a:p>
          <a:p>
            <a:r>
              <a:rPr lang="en-US" sz="2000" dirty="0">
                <a:latin typeface="Grandview Display" panose="020B0502040204020203" pitchFamily="34" charset="0"/>
              </a:rPr>
              <a:t>    Therapeutic Goods (Medical Devices) Regulations 2002</a:t>
            </a:r>
          </a:p>
          <a:p>
            <a:endParaRPr lang="en-US" sz="2000" dirty="0">
              <a:latin typeface="Grandview Display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Grandview Display" panose="020B0502040204020203" pitchFamily="34" charset="0"/>
              </a:rPr>
              <a:t>My Health Records Act 2015 + Rules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Grandview Display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Grandview Display" panose="020B0502040204020203" pitchFamily="34" charset="0"/>
              </a:rPr>
              <a:t>Healthcare Identifiers Act 2010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Grandview Display" panose="020B0502040204020203" pitchFamily="34" charset="0"/>
              </a:rPr>
              <a:t>Privacy Act</a:t>
            </a:r>
          </a:p>
          <a:p>
            <a:endParaRPr lang="en-US" sz="2000" dirty="0">
              <a:latin typeface="Grandview Display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Grandview Display" panose="020B0502040204020203" pitchFamily="34" charset="0"/>
              </a:rPr>
              <a:t>Competition and Consumer Act (2010)</a:t>
            </a:r>
          </a:p>
        </p:txBody>
      </p:sp>
      <p:pic>
        <p:nvPicPr>
          <p:cNvPr id="7" name="Picture 6" descr="A stethoscope with a white background&#10;&#10;Description automatically generated">
            <a:extLst>
              <a:ext uri="{FF2B5EF4-FFF2-40B4-BE49-F238E27FC236}">
                <a16:creationId xmlns:a16="http://schemas.microsoft.com/office/drawing/2014/main" id="{BE0E1BCA-4A95-3CB3-1477-CE71314B3D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4793" y="2071316"/>
            <a:ext cx="1460500" cy="146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548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4E45A8B-55CA-748A-B77B-55A37307146E}"/>
              </a:ext>
            </a:extLst>
          </p:cNvPr>
          <p:cNvSpPr txBox="1"/>
          <p:nvPr/>
        </p:nvSpPr>
        <p:spPr>
          <a:xfrm>
            <a:off x="1385887" y="2104263"/>
            <a:ext cx="7305727" cy="40862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dirty="0">
                <a:latin typeface="Grandview Display" panose="020B0502040204020203" pitchFamily="34" charset="0"/>
              </a:rPr>
              <a:t>Digital Health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dirty="0">
              <a:latin typeface="Grandview Display" panose="020B0502040204020203" pitchFamily="34" charset="0"/>
            </a:endParaRP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Grandview Display" panose="020B0502040204020203" pitchFamily="34" charset="0"/>
              </a:rPr>
              <a:t>Australian Digital Health Agency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Grandview Display" panose="020B0502040204020203" pitchFamily="34" charset="0"/>
              </a:rPr>
              <a:t>Australian Commission on Safety and Quality in Health Care 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Grandview Display" panose="020B0502040204020203" pitchFamily="34" charset="0"/>
              </a:rPr>
              <a:t>Australian Signals Directorate 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Grandview Display" panose="020B0502040204020203" pitchFamily="34" charset="0"/>
              </a:rPr>
              <a:t>Therapeutic Goods Administration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Grandview Display" panose="020B0502040204020203" pitchFamily="34" charset="0"/>
              </a:rPr>
              <a:t>Aged Care Quality and Safety Commission 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>
              <a:latin typeface="Grandview Display" panose="020B0502040204020203" pitchFamily="34" charset="0"/>
            </a:endParaRP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>
              <a:latin typeface="Grandview Display" panose="020B0502040204020203" pitchFamily="34" charset="0"/>
            </a:endParaRPr>
          </a:p>
          <a:p>
            <a:pPr marL="228600" lvl="1">
              <a:lnSpc>
                <a:spcPct val="150000"/>
              </a:lnSpc>
              <a:spcAft>
                <a:spcPts val="600"/>
              </a:spcAft>
            </a:pPr>
            <a:endParaRPr lang="en-US" sz="2600" dirty="0">
              <a:latin typeface="Grandview Display" panose="020B0502040204020203" pitchFamily="34" charset="0"/>
            </a:endParaRPr>
          </a:p>
          <a:p>
            <a:pPr lvl="1" indent="-2286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600" dirty="0">
              <a:latin typeface="Grandview Display" panose="020B0502040204020203" pitchFamily="34" charset="0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pic>
        <p:nvPicPr>
          <p:cNvPr id="6" name="Picture 5" descr="A black computer monitor with a white screen&#10;&#10;Description automatically generated">
            <a:extLst>
              <a:ext uri="{FF2B5EF4-FFF2-40B4-BE49-F238E27FC236}">
                <a16:creationId xmlns:a16="http://schemas.microsoft.com/office/drawing/2014/main" id="{C4498E38-AEBB-AA24-5C4C-802EE4FE48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809" y="1959607"/>
            <a:ext cx="1739250" cy="1955168"/>
          </a:xfrm>
          <a:prstGeom prst="rect">
            <a:avLst/>
          </a:prstGeom>
        </p:spPr>
      </p:pic>
      <p:pic>
        <p:nvPicPr>
          <p:cNvPr id="7" name="Picture 6" descr="A white rectangular object with a black border&#10;&#10;Description automatically generated">
            <a:extLst>
              <a:ext uri="{FF2B5EF4-FFF2-40B4-BE49-F238E27FC236}">
                <a16:creationId xmlns:a16="http://schemas.microsoft.com/office/drawing/2014/main" id="{A55BB1F2-8768-AAAA-184A-ED2DF7AB79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5722" y="4865557"/>
            <a:ext cx="502230" cy="854075"/>
          </a:xfrm>
          <a:prstGeom prst="rect">
            <a:avLst/>
          </a:prstGeom>
        </p:spPr>
      </p:pic>
      <p:pic>
        <p:nvPicPr>
          <p:cNvPr id="8" name="Picture 7" descr="A stethoscope with a white background&#10;&#10;Description automatically generated">
            <a:extLst>
              <a:ext uri="{FF2B5EF4-FFF2-40B4-BE49-F238E27FC236}">
                <a16:creationId xmlns:a16="http://schemas.microsoft.com/office/drawing/2014/main" id="{967BAE7C-FF05-CCB5-F785-91315D25C4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25257" y="3195637"/>
            <a:ext cx="1460500" cy="146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03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4E45A8B-55CA-748A-B77B-55A37307146E}"/>
              </a:ext>
            </a:extLst>
          </p:cNvPr>
          <p:cNvSpPr txBox="1"/>
          <p:nvPr/>
        </p:nvSpPr>
        <p:spPr>
          <a:xfrm>
            <a:off x="1066800" y="2071316"/>
            <a:ext cx="8026400" cy="449458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dirty="0">
                <a:latin typeface="Grandview Display" panose="020B0502040204020203" pitchFamily="34" charset="0"/>
              </a:rPr>
              <a:t>Australian Digital Health Agency  - established in 2016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b="1" dirty="0">
              <a:latin typeface="Grandview Display" panose="020B0502040204020203" pitchFamily="34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latin typeface="Grandview Display" panose="020B0502040204020203" pitchFamily="34" charset="0"/>
              </a:rPr>
              <a:t>My Health Record (MHR) system operator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dirty="0">
              <a:latin typeface="Grandview Display" panose="020B0502040204020203" pitchFamily="34" charset="0"/>
            </a:endParaRP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Grandview Display" panose="020B0502040204020203" pitchFamily="34" charset="0"/>
              </a:rPr>
              <a:t>National secure digital </a:t>
            </a:r>
            <a:r>
              <a:rPr lang="en-US" sz="2000">
                <a:latin typeface="Grandview Display" panose="020B0502040204020203" pitchFamily="34" charset="0"/>
              </a:rPr>
              <a:t>individual health record</a:t>
            </a:r>
            <a:endParaRPr lang="en-US" sz="2000" dirty="0">
              <a:latin typeface="Grandview Display" panose="020B0502040204020203" pitchFamily="34" charset="0"/>
            </a:endParaRP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Grandview Display" panose="020B0502040204020203" pitchFamily="34" charset="0"/>
              </a:rPr>
              <a:t>Consumer Control of privacy and access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Grandview Display" panose="020B0502040204020203" pitchFamily="34" charset="0"/>
              </a:rPr>
              <a:t>Health practitioner access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Grandview Display" panose="020B0502040204020203" pitchFamily="34" charset="0"/>
              </a:rPr>
              <a:t>Aug 2023 – 23.7m of 25.7m Australians have a MHR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Grandview Display" panose="020B0502040204020203" pitchFamily="34" charset="0"/>
              </a:rPr>
              <a:t>General Practice, Public Hospitals, Pharmacy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latin typeface="Grandview Display" panose="020B0502040204020203" pitchFamily="34" charset="0"/>
              </a:rPr>
              <a:t>     + Pathology, Radiology, Allied Health.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latin typeface="Grandview Display" panose="020B0502040204020203" pitchFamily="34" charset="0"/>
            </a:endParaRP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Grandview Display" panose="020B0502040204020203" pitchFamily="34" charset="0"/>
              </a:rPr>
              <a:t>In-house Cyber Security Centre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Grandview Display" panose="020B0502040204020203" pitchFamily="34" charset="0"/>
              </a:rPr>
              <a:t>Health Information is protected by legislation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Grandview Display" panose="020B0502040204020203" pitchFamily="34" charset="0"/>
              </a:rPr>
              <a:t>Focus – Interoperability ( Identity, Standards, Information Sharing )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latin typeface="Grandview Display" panose="020B0502040204020203" pitchFamily="34" charset="0"/>
            </a:endParaRPr>
          </a:p>
        </p:txBody>
      </p:sp>
      <p:pic>
        <p:nvPicPr>
          <p:cNvPr id="7" name="Graphic 6" descr="Universal access outline">
            <a:extLst>
              <a:ext uri="{FF2B5EF4-FFF2-40B4-BE49-F238E27FC236}">
                <a16:creationId xmlns:a16="http://schemas.microsoft.com/office/drawing/2014/main" id="{27909576-7AF8-325C-9529-C3A80BA092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88572" y="2243175"/>
            <a:ext cx="3256721" cy="3256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910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4E45A8B-55CA-748A-B77B-55A37307146E}"/>
              </a:ext>
            </a:extLst>
          </p:cNvPr>
          <p:cNvSpPr txBox="1"/>
          <p:nvPr/>
        </p:nvSpPr>
        <p:spPr>
          <a:xfrm>
            <a:off x="1385887" y="2104263"/>
            <a:ext cx="5900157" cy="40862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pic>
        <p:nvPicPr>
          <p:cNvPr id="6" name="Picture 5" descr="A black computer monitor with a white screen&#10;&#10;Description automatically generated">
            <a:extLst>
              <a:ext uri="{FF2B5EF4-FFF2-40B4-BE49-F238E27FC236}">
                <a16:creationId xmlns:a16="http://schemas.microsoft.com/office/drawing/2014/main" id="{C4498E38-AEBB-AA24-5C4C-802EE4FE48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45304" y="1815343"/>
            <a:ext cx="1739250" cy="1955168"/>
          </a:xfrm>
          <a:prstGeom prst="rect">
            <a:avLst/>
          </a:prstGeom>
        </p:spPr>
      </p:pic>
      <p:pic>
        <p:nvPicPr>
          <p:cNvPr id="7" name="Picture 6" descr="A white rectangular object with a black border&#10;&#10;Description automatically generated">
            <a:extLst>
              <a:ext uri="{FF2B5EF4-FFF2-40B4-BE49-F238E27FC236}">
                <a16:creationId xmlns:a16="http://schemas.microsoft.com/office/drawing/2014/main" id="{A55BB1F2-8768-AAAA-184A-ED2DF7AB79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64434" y="5042657"/>
            <a:ext cx="502230" cy="854075"/>
          </a:xfrm>
          <a:prstGeom prst="rect">
            <a:avLst/>
          </a:prstGeom>
        </p:spPr>
      </p:pic>
      <p:pic>
        <p:nvPicPr>
          <p:cNvPr id="8" name="Picture 7" descr="A stethoscope with a white background&#10;&#10;Description automatically generated">
            <a:extLst>
              <a:ext uri="{FF2B5EF4-FFF2-40B4-BE49-F238E27FC236}">
                <a16:creationId xmlns:a16="http://schemas.microsoft.com/office/drawing/2014/main" id="{967BAE7C-FF05-CCB5-F785-91315D25C4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55049" y="3542281"/>
            <a:ext cx="1460500" cy="14605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7D89328-5FF1-2BF9-402F-87913E1C85F1}"/>
              </a:ext>
            </a:extLst>
          </p:cNvPr>
          <p:cNvSpPr txBox="1"/>
          <p:nvPr/>
        </p:nvSpPr>
        <p:spPr>
          <a:xfrm>
            <a:off x="838201" y="1870207"/>
            <a:ext cx="7816848" cy="43697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2000" b="1" dirty="0">
                <a:latin typeface="Grandview Display" panose="020B0502040204020203" pitchFamily="34" charset="0"/>
              </a:rPr>
              <a:t>Australian Commission on Safety and Quality in Health Care</a:t>
            </a:r>
          </a:p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Grandview Display" panose="020B0502040204020203" pitchFamily="34" charset="0"/>
              </a:rPr>
              <a:t>Formulating and coordinates the Australian Safety and Quality </a:t>
            </a:r>
            <a:r>
              <a:rPr lang="en-US" sz="1800" dirty="0">
                <a:latin typeface="Grandview Display" panose="020B0502040204020203" pitchFamily="34" charset="0"/>
              </a:rPr>
              <a:t>Health Service Accreditation Scheme</a:t>
            </a:r>
          </a:p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Grandview Display" panose="020B0502040204020203" pitchFamily="34" charset="0"/>
              </a:rPr>
              <a:t>Develops and maintains safety and quality standards</a:t>
            </a:r>
          </a:p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Grandview Display" panose="020B0502040204020203" pitchFamily="34" charset="0"/>
              </a:rPr>
              <a:t>Approves accrediting agencies to assess against the standards</a:t>
            </a:r>
            <a:endParaRPr lang="en-US" sz="1800" dirty="0">
              <a:latin typeface="Grandview Display" panose="020B0502040204020203" pitchFamily="34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dirty="0">
                <a:latin typeface="Grandview Display" panose="020B0502040204020203" pitchFamily="34" charset="0"/>
              </a:rPr>
              <a:t>includes: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dirty="0">
                <a:latin typeface="Grandview Display" panose="020B0502040204020203" pitchFamily="34" charset="0"/>
              </a:rPr>
              <a:t>National Safety and Quality Health Service Standards for Accreditation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dirty="0">
                <a:latin typeface="Grandview Display" panose="020B0502040204020203" pitchFamily="34" charset="0"/>
              </a:rPr>
              <a:t>National Safety and Quality Digital Mental Health Service Standards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1800" dirty="0">
                <a:latin typeface="Grandview Display" panose="020B0502040204020203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93461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4E45A8B-55CA-748A-B77B-55A37307146E}"/>
              </a:ext>
            </a:extLst>
          </p:cNvPr>
          <p:cNvSpPr txBox="1"/>
          <p:nvPr/>
        </p:nvSpPr>
        <p:spPr>
          <a:xfrm>
            <a:off x="1104900" y="1879600"/>
            <a:ext cx="8910638" cy="41537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dirty="0">
                <a:latin typeface="Grandview Display" panose="020B0502040204020203" pitchFamily="34" charset="0"/>
              </a:rPr>
              <a:t>Consumers - partners and experts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dirty="0">
              <a:latin typeface="Grandview Display" panose="020B0502040204020203" pitchFamily="34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latin typeface="Grandview Display" panose="020B0502040204020203" pitchFamily="34" charset="0"/>
              </a:rPr>
              <a:t>Australian Government Department of Health and Aged Care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latin typeface="Grandview Display" panose="020B0502040204020203" pitchFamily="34" charset="0"/>
              </a:rPr>
              <a:t>Committee &amp; Working Groups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dirty="0">
              <a:latin typeface="Grandview Display" panose="020B0502040204020203" pitchFamily="34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latin typeface="Grandview Display" panose="020B0502040204020203" pitchFamily="34" charset="0"/>
              </a:rPr>
              <a:t>Australian Commission on Safety and Quality in Health Care – Working Groups + Stakeholder Consultations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dirty="0">
              <a:latin typeface="Grandview Display" panose="020B0502040204020203" pitchFamily="34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latin typeface="Grandview Display" panose="020B0502040204020203" pitchFamily="34" charset="0"/>
              </a:rPr>
              <a:t>Australian Digital Health Agency – Board + Legislated Advisory 					                              Committee + Consultation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latin typeface="Grandview Display" panose="020B0502040204020203" pitchFamily="34" charset="0"/>
              </a:rPr>
              <a:t>Accreditation – Consumer Assessors</a:t>
            </a:r>
          </a:p>
        </p:txBody>
      </p:sp>
      <p:pic>
        <p:nvPicPr>
          <p:cNvPr id="4" name="Picture 3" descr="A stethoscope with a white background&#10;&#10;Description automatically generated">
            <a:extLst>
              <a:ext uri="{FF2B5EF4-FFF2-40B4-BE49-F238E27FC236}">
                <a16:creationId xmlns:a16="http://schemas.microsoft.com/office/drawing/2014/main" id="{14C6A098-A35F-F6B7-081D-3562DA8702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71995" y="2088166"/>
            <a:ext cx="1460500" cy="146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643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4E45A8B-55CA-748A-B77B-55A37307146E}"/>
              </a:ext>
            </a:extLst>
          </p:cNvPr>
          <p:cNvSpPr txBox="1"/>
          <p:nvPr/>
        </p:nvSpPr>
        <p:spPr>
          <a:xfrm>
            <a:off x="1104900" y="1879600"/>
            <a:ext cx="8910638" cy="41537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latin typeface="Grandview Display" panose="020B0502040204020203" pitchFamily="34" charset="0"/>
              </a:rPr>
              <a:t>References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dirty="0">
              <a:latin typeface="Grandview Display" panose="020B0502040204020203" pitchFamily="34" charset="0"/>
            </a:endParaRPr>
          </a:p>
        </p:txBody>
      </p:sp>
      <p:pic>
        <p:nvPicPr>
          <p:cNvPr id="4" name="Picture 3" descr="A stethoscope with a white background&#10;&#10;Description automatically generated">
            <a:extLst>
              <a:ext uri="{FF2B5EF4-FFF2-40B4-BE49-F238E27FC236}">
                <a16:creationId xmlns:a16="http://schemas.microsoft.com/office/drawing/2014/main" id="{14C6A098-A35F-F6B7-081D-3562DA8702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71995" y="2088166"/>
            <a:ext cx="1460500" cy="14605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50FF4AC-45C6-D63C-F38C-C7C6A76C306D}"/>
              </a:ext>
            </a:extLst>
          </p:cNvPr>
          <p:cNvSpPr txBox="1"/>
          <p:nvPr/>
        </p:nvSpPr>
        <p:spPr>
          <a:xfrm>
            <a:off x="572494" y="2565400"/>
            <a:ext cx="990500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Grandview Display" panose="020B0502040204020203" pitchFamily="34" charset="0"/>
              </a:rPr>
              <a:t>Australian Department of Health and Aged Care website – </a:t>
            </a:r>
            <a:r>
              <a:rPr lang="en-US" sz="1400" dirty="0">
                <a:latin typeface="Grandview Display" panose="020B0502040204020203" pitchFamily="34" charset="0"/>
                <a:hlinkClick r:id="rId4"/>
              </a:rPr>
              <a:t>www.health.gov.au</a:t>
            </a:r>
            <a:r>
              <a:rPr lang="en-US" sz="1400" dirty="0">
                <a:latin typeface="Grandview Display" panose="020B0502040204020203" pitchFamily="34" charset="0"/>
              </a:rPr>
              <a:t> - Health technology and digital health</a:t>
            </a:r>
          </a:p>
          <a:p>
            <a:endParaRPr lang="en-US" sz="1400" dirty="0">
              <a:latin typeface="Grandview Display" panose="020B0502040204020203" pitchFamily="34" charset="0"/>
            </a:endParaRPr>
          </a:p>
          <a:p>
            <a:r>
              <a:rPr lang="en-US" sz="1400" dirty="0">
                <a:latin typeface="Grandview Display" panose="020B0502040204020203" pitchFamily="34" charset="0"/>
              </a:rPr>
              <a:t>Australian Digital Health Agency – </a:t>
            </a:r>
            <a:r>
              <a:rPr lang="en-US" sz="1400" dirty="0">
                <a:latin typeface="Grandview Display" panose="020B0502040204020203" pitchFamily="34" charset="0"/>
                <a:hlinkClick r:id="rId5"/>
              </a:rPr>
              <a:t>www.digitalhealth.gov.au</a:t>
            </a:r>
            <a:r>
              <a:rPr lang="en-US" sz="1400" dirty="0">
                <a:latin typeface="Grandview Display" panose="020B0502040204020203" pitchFamily="34" charset="0"/>
              </a:rPr>
              <a:t> – Statistics and insights, August, 2023</a:t>
            </a:r>
          </a:p>
          <a:p>
            <a:endParaRPr lang="en-US" sz="1400" dirty="0">
              <a:latin typeface="Grandview Display" panose="020B0502040204020203" pitchFamily="34" charset="0"/>
            </a:endParaRPr>
          </a:p>
          <a:p>
            <a:r>
              <a:rPr lang="en-US" sz="1400" dirty="0">
                <a:latin typeface="Grandview Display" panose="020B0502040204020203" pitchFamily="34" charset="0"/>
              </a:rPr>
              <a:t>Connecting Australian Healthcare, National Healthcare Interoperability Plan 2023-2028, Australian Digital Health Agency, Australian Government, 2023</a:t>
            </a:r>
          </a:p>
          <a:p>
            <a:endParaRPr lang="en-US" sz="1400" dirty="0">
              <a:latin typeface="Grandview Display" panose="020B0502040204020203" pitchFamily="34" charset="0"/>
            </a:endParaRPr>
          </a:p>
          <a:p>
            <a:r>
              <a:rPr lang="en-US" sz="1400" dirty="0">
                <a:latin typeface="Grandview Display" panose="020B0502040204020203" pitchFamily="34" charset="0"/>
              </a:rPr>
              <a:t>Australian Digital Health Capability Framework: A standard framework for digital health capabilities for those working in health and care, Australian Digital Health Agency and Australian Institute for Digital Health, 2023</a:t>
            </a:r>
          </a:p>
          <a:p>
            <a:endParaRPr lang="en-US" sz="1400" dirty="0">
              <a:latin typeface="Grandview Display" panose="020B0502040204020203" pitchFamily="34" charset="0"/>
            </a:endParaRPr>
          </a:p>
          <a:p>
            <a:r>
              <a:rPr lang="en-US" sz="1400" dirty="0">
                <a:latin typeface="Grandview Display" panose="020B0502040204020203" pitchFamily="34" charset="0"/>
              </a:rPr>
              <a:t>Australian Digital Health Agency Cyber Security Plan 2022-2025</a:t>
            </a:r>
          </a:p>
          <a:p>
            <a:endParaRPr lang="en-US" sz="1400" dirty="0">
              <a:latin typeface="Grandview Display" panose="020B0502040204020203" pitchFamily="34" charset="0"/>
            </a:endParaRPr>
          </a:p>
          <a:p>
            <a:r>
              <a:rPr lang="en-US" sz="1400" dirty="0">
                <a:latin typeface="Grandview Display" panose="020B0502040204020203" pitchFamily="34" charset="0"/>
              </a:rPr>
              <a:t>Australian Commission on Safety and Quality in Healthcare National Safety and Quality Digital Mental Health Standards </a:t>
            </a:r>
            <a:r>
              <a:rPr lang="en-US" sz="1400" dirty="0">
                <a:latin typeface="Grandview Display" panose="020B0502040204020203" pitchFamily="34" charset="0"/>
                <a:hlinkClick r:id="rId6"/>
              </a:rPr>
              <a:t>www.safetyandquality.gov.au</a:t>
            </a:r>
            <a:endParaRPr lang="en-US" sz="1400" dirty="0">
              <a:latin typeface="Grandview Display" panose="020B0502040204020203" pitchFamily="34" charset="0"/>
            </a:endParaRPr>
          </a:p>
          <a:p>
            <a:endParaRPr lang="en-US" sz="1400" dirty="0">
              <a:latin typeface="Grandview Display" panose="020B0502040204020203" pitchFamily="34" charset="0"/>
            </a:endParaRPr>
          </a:p>
          <a:p>
            <a:endParaRPr lang="en-US" sz="1400" dirty="0">
              <a:latin typeface="Grandview Display" panose="020B0502040204020203" pitchFamily="34" charset="0"/>
            </a:endParaRPr>
          </a:p>
          <a:p>
            <a:endParaRPr lang="en-US" sz="1400" dirty="0">
              <a:latin typeface="Grandview Display" panose="020B0502040204020203" pitchFamily="34" charset="0"/>
            </a:endParaRPr>
          </a:p>
          <a:p>
            <a:endParaRPr lang="en-US" sz="1400" dirty="0">
              <a:latin typeface="Grandview Display" panose="020B0502040204020203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907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.xml.rels>&#65279;<?xml version="1.0" encoding="utf-8"?><Relationships xmlns="http://schemas.openxmlformats.org/package/2006/relationships"><Relationship Type="http://schemas.openxmlformats.org/officeDocument/2006/relationships/customXmlProps" Target="/customXML/itemProps.xml" Id="Rd3c4172d526e4b2384ade4b889302c76" /></Relationships>
</file>

<file path=customXML/item.xml><?xml version="1.0" encoding="utf-8"?>
<metadata xmlns="http://www.objective.com/ecm/document/metadata/FF3C5B18883D4E21973B57C2EEED7FD1" version="1.0.0">
  <systemFields>
    <field name="Objective-Id">
      <value order="0">A47254491</value>
    </field>
    <field name="Objective-Title">
      <value order="0">Wednesday - 14:45 - Stephanie Newell - Standards of Health in Australia</value>
    </field>
    <field name="Objective-Description">
      <value order="0"/>
    </field>
    <field name="Objective-CreationStamp">
      <value order="0">2023-10-13T22:49:19Z</value>
    </field>
    <field name="Objective-IsApproved">
      <value order="0">false</value>
    </field>
    <field name="Objective-IsPublished">
      <value order="0">true</value>
    </field>
    <field name="Objective-DatePublished">
      <value order="0">2023-10-13T22:50:58Z</value>
    </field>
    <field name="Objective-ModificationStamp">
      <value order="0">2023-10-13T22:51:00Z</value>
    </field>
    <field name="Objective-Owner">
      <value order="0">Morris, Michelle (COOG - Healthcare Inspectorate Wales)</value>
    </field>
    <field name="Objective-Path">
      <value order="0">Objective Global Folder:#Business File Plan:WG Organisational Groups:Covid-19 Inquiry - Excluded File Plan Areas:Chief Operating Officer (COO) - Healthcare Inspectorate Wales:1 - Save:CHIEF EXECUTIVE OFFICE:4. CEO Conferences, Training &amp; Events:HIW - CEO Team Conferences and Events:HIW - Hosted EPSO Conference - 18-20 October 2023:Presentations</value>
    </field>
    <field name="Objective-Parent">
      <value order="0">Presentations</value>
    </field>
    <field name="Objective-State">
      <value order="0">Published</value>
    </field>
    <field name="Objective-VersionId">
      <value order="0">vA89359351</value>
    </field>
    <field name="Objective-Version">
      <value order="0">1.0</value>
    </field>
    <field name="Objective-VersionNumber">
      <value order="0">1</value>
    </field>
    <field name="Objective-VersionComment">
      <value order="0">First version</value>
    </field>
    <field name="Objective-FileNumber">
      <value order="0">qA1896175</value>
    </field>
    <field name="Objective-Classification">
      <value order="0">Official</value>
    </field>
    <field name="Objective-Caveats">
      <value order="0">Healthcare Inspectorate Wales (HIW) - CEO &amp; DEPUTIES</value>
    </field>
  </systemFields>
  <catalogues>
    <catalogue name="Document Type Catalogue" type="type" ori="id:cA14">
      <field name="Objective-Date Acquired">
        <value order="0"/>
      </field>
      <field name="Objective-Official Translation">
        <value order="0"/>
      </field>
      <field name="Objective-Connect Creator">
        <value order="0"/>
      </field>
    </catalogue>
  </catalogues>
</metadata>
</file>

<file path=customXML/itemProps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FF3C5B18883D4E21973B57C2EEED7FD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{08323293-E1D7-A846-9FCC-C9974F4010AA}tf10001120</Template>
  <TotalTime>6055</TotalTime>
  <Words>590</Words>
  <Application>Microsoft Macintosh PowerPoint</Application>
  <PresentationFormat>Widescreen</PresentationFormat>
  <Paragraphs>120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Grandview Display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 Newell</dc:creator>
  <cp:lastModifiedBy>Steph Newell</cp:lastModifiedBy>
  <cp:revision>33</cp:revision>
  <dcterms:created xsi:type="dcterms:W3CDTF">2023-10-09T05:10:46Z</dcterms:created>
  <dcterms:modified xsi:type="dcterms:W3CDTF">2023-10-13T10:08:01Z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A47254491</vt:lpwstr>
  </property>
  <property fmtid="{D5CDD505-2E9C-101B-9397-08002B2CF9AE}" pid="4" name="Objective-Title">
    <vt:lpwstr>Wednesday - 14:45 - Stephanie Newell - Standards of Health in Australia</vt:lpwstr>
  </property>
  <property fmtid="{D5CDD505-2E9C-101B-9397-08002B2CF9AE}" pid="5" name="Objective-Description">
    <vt:lpwstr/>
  </property>
  <property fmtid="{D5CDD505-2E9C-101B-9397-08002B2CF9AE}" pid="6" name="Objective-CreationStamp">
    <vt:filetime>2023-10-13T22:49:19Z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2023-10-13T22:50:58Z</vt:filetime>
  </property>
  <property fmtid="{D5CDD505-2E9C-101B-9397-08002B2CF9AE}" pid="10" name="Objective-ModificationStamp">
    <vt:filetime>2023-10-13T22:51:00Z</vt:filetime>
  </property>
  <property fmtid="{D5CDD505-2E9C-101B-9397-08002B2CF9AE}" pid="11" name="Objective-Owner">
    <vt:lpwstr>Morris, Michelle (COOG - Healthcare Inspectorate Wales)</vt:lpwstr>
  </property>
  <property fmtid="{D5CDD505-2E9C-101B-9397-08002B2CF9AE}" pid="12" name="Objective-Path">
    <vt:lpwstr>Objective Global Folder:#Business File Plan:WG Organisational Groups:Covid-19 Inquiry - Excluded File Plan Areas:Chief Operating Officer (COO) - Healthcare Inspectorate Wales:1 - Save:CHIEF EXECUTIVE OFFICE:4. CEO Conferences, Training &amp; Events:HIW - CEO Team Conferences and Events:HIW - Hosted EPSO Conference - 18-20 October 2023:Presentations</vt:lpwstr>
  </property>
  <property fmtid="{D5CDD505-2E9C-101B-9397-08002B2CF9AE}" pid="13" name="Objective-Parent">
    <vt:lpwstr>Presentations</vt:lpwstr>
  </property>
  <property fmtid="{D5CDD505-2E9C-101B-9397-08002B2CF9AE}" pid="14" name="Objective-State">
    <vt:lpwstr>Published</vt:lpwstr>
  </property>
  <property fmtid="{D5CDD505-2E9C-101B-9397-08002B2CF9AE}" pid="15" name="Objective-VersionId">
    <vt:lpwstr>vA89359351</vt:lpwstr>
  </property>
  <property fmtid="{D5CDD505-2E9C-101B-9397-08002B2CF9AE}" pid="16" name="Objective-Version">
    <vt:lpwstr>1.0</vt:lpwstr>
  </property>
  <property fmtid="{D5CDD505-2E9C-101B-9397-08002B2CF9AE}" pid="17" name="Objective-VersionNumber">
    <vt:r8>1</vt:r8>
  </property>
  <property fmtid="{D5CDD505-2E9C-101B-9397-08002B2CF9AE}" pid="18" name="Objective-VersionComment">
    <vt:lpwstr>First version</vt:lpwstr>
  </property>
  <property fmtid="{D5CDD505-2E9C-101B-9397-08002B2CF9AE}" pid="19" name="Objective-FileNumber">
    <vt:lpwstr>qA1896175</vt:lpwstr>
  </property>
  <property fmtid="{D5CDD505-2E9C-101B-9397-08002B2CF9AE}" pid="20" name="Objective-Classification">
    <vt:lpwstr>Official</vt:lpwstr>
  </property>
  <property fmtid="{D5CDD505-2E9C-101B-9397-08002B2CF9AE}" pid="21" name="Objective-Caveats">
    <vt:lpwstr>Healthcare Inspectorate Wales (HIW) - CEO &amp; DEPUTIES</vt:lpwstr>
  </property>
  <property fmtid="{D5CDD505-2E9C-101B-9397-08002B2CF9AE}" pid="22" name="Objective-Date Acquired">
    <vt:lpwstr/>
  </property>
  <property fmtid="{D5CDD505-2E9C-101B-9397-08002B2CF9AE}" pid="23" name="Objective-Official Translation">
    <vt:lpwstr/>
  </property>
  <property fmtid="{D5CDD505-2E9C-101B-9397-08002B2CF9AE}" pid="24" name="Objective-Connect Creator">
    <vt:lpwstr/>
  </property>
</Properties>
</file>