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xml" ContentType="application/vnd.openxmlformats-officedocument.customXmlProperties+xml"/>
</Types>
</file>

<file path=_rels/.rels>&#65279;<?xml version="1.0" encoding="utf-8"?><Relationships xmlns="http://schemas.openxmlformats.org/package/2006/relationships"><Relationship Type="http://schemas.openxmlformats.org/package/2006/relationships/metadata/core-properties" Target="docProps/core.xml" Id="rId3" /><Relationship Type="http://schemas.openxmlformats.org/package/2006/relationships/metadata/thumbnail" Target="docProps/thumbnail.jpeg" Id="rId2" /><Relationship Type="http://schemas.openxmlformats.org/officeDocument/2006/relationships/officeDocument" Target="ppt/presentation.xml" Id="rId1" /><Relationship Type="http://schemas.openxmlformats.org/officeDocument/2006/relationships/extended-properties" Target="docProps/app.xml" Id="rId4" /><Relationship Type="http://schemas.openxmlformats.org/officeDocument/2006/relationships/custom-properties" Target="/docProps/custom.xml" Id="R2ad5f9016cf143af"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4" r:id="rId1"/>
  </p:sldMasterIdLst>
  <p:notesMasterIdLst>
    <p:notesMasterId r:id="rId9"/>
  </p:notesMasterIdLst>
  <p:sldIdLst>
    <p:sldId id="257" r:id="rId2"/>
    <p:sldId id="258" r:id="rId3"/>
    <p:sldId id="256"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40770F-8D3C-484F-B704-7F1842B7DDE6}" v="13" dt="2023-10-18T12:21:27.4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44"/>
      </p:cViewPr>
      <p:guideLst/>
    </p:cSldViewPr>
  </p:slideViewPr>
  <p:notesTextViewPr>
    <p:cViewPr>
      <p:scale>
        <a:sx n="1" d="1"/>
        <a:sy n="1" d="1"/>
      </p:scale>
      <p:origin x="0" y="0"/>
    </p:cViewPr>
  </p:notesTextViewPr>
  <p:gridSpacing cx="72008" cy="72008"/>
</p:viewPr>
</file>

<file path=ppt/_rels/presentation.xml.rels>&#65279;<?xml version="1.0" encoding="utf-8"?><Relationships xmlns="http://schemas.openxmlformats.org/package/2006/relationships"><Relationship Type="http://schemas.openxmlformats.org/officeDocument/2006/relationships/slide" Target="slides/slide7.xml" Id="rId8" /><Relationship Type="http://schemas.openxmlformats.org/officeDocument/2006/relationships/tableStyles" Target="tableStyles.xml" Id="rId13" /><Relationship Type="http://schemas.openxmlformats.org/officeDocument/2006/relationships/slide" Target="slides/slide2.xml" Id="rId3" /><Relationship Type="http://schemas.openxmlformats.org/officeDocument/2006/relationships/slide" Target="slides/slide6.xml" Id="rId7" /><Relationship Type="http://schemas.openxmlformats.org/officeDocument/2006/relationships/theme" Target="theme/theme1.xml" Id="rId12" /><Relationship Type="http://schemas.openxmlformats.org/officeDocument/2006/relationships/slide" Target="slides/slide1.xml" Id="rId2" /><Relationship Type="http://schemas.openxmlformats.org/officeDocument/2006/relationships/slideMaster" Target="slideMasters/slideMaster1.xml" Id="rId1" /><Relationship Type="http://schemas.openxmlformats.org/officeDocument/2006/relationships/slide" Target="slides/slide5.xml" Id="rId6" /><Relationship Type="http://schemas.openxmlformats.org/officeDocument/2006/relationships/viewProps" Target="viewProps.xml" Id="rId11" /><Relationship Type="http://schemas.openxmlformats.org/officeDocument/2006/relationships/slide" Target="slides/slide4.xml" Id="rId5" /><Relationship Type="http://schemas.openxmlformats.org/officeDocument/2006/relationships/presProps" Target="presProps.xml" Id="rId10" /><Relationship Type="http://schemas.openxmlformats.org/officeDocument/2006/relationships/slide" Target="slides/slide3.xml" Id="rId4" /><Relationship Type="http://schemas.openxmlformats.org/officeDocument/2006/relationships/notesMaster" Target="notesMasters/notesMaster1.xml" Id="rId9" /><Relationship Type="http://schemas.microsoft.com/office/2015/10/relationships/revisionInfo" Target="revisionInfo.xml" Id="rId14" /><Relationship Type="http://schemas.openxmlformats.org/officeDocument/2006/relationships/customXml" Target="/customXML/item.xml" Id="R077e55ba340d4a11" /></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6E9E28-2B66-4451-9701-3319282DEBDA}"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IE"/>
        </a:p>
      </dgm:t>
    </dgm:pt>
    <dgm:pt modelId="{2798160E-F4F7-46AE-BC62-D11C66FCD392}">
      <dgm:prSet phldrT="[Text]"/>
      <dgm:spPr/>
      <dgm:t>
        <a:bodyPr/>
        <a:lstStyle/>
        <a:p>
          <a:r>
            <a:rPr lang="en-IE"/>
            <a:t>Childcare Act - increase in Demand</a:t>
          </a:r>
        </a:p>
      </dgm:t>
    </dgm:pt>
    <dgm:pt modelId="{26B9D9B4-D6BB-4ADB-B14E-A334B4E7ECA3}" type="parTrans" cxnId="{CE7CBF5E-DD3F-4CA0-AA81-691CD139B481}">
      <dgm:prSet/>
      <dgm:spPr/>
      <dgm:t>
        <a:bodyPr/>
        <a:lstStyle/>
        <a:p>
          <a:endParaRPr lang="en-IE"/>
        </a:p>
      </dgm:t>
    </dgm:pt>
    <dgm:pt modelId="{BA9150AC-0555-4B14-8996-8F55A336866C}" type="sibTrans" cxnId="{CE7CBF5E-DD3F-4CA0-AA81-691CD139B481}">
      <dgm:prSet/>
      <dgm:spPr/>
      <dgm:t>
        <a:bodyPr/>
        <a:lstStyle/>
        <a:p>
          <a:endParaRPr lang="en-IE"/>
        </a:p>
      </dgm:t>
    </dgm:pt>
    <dgm:pt modelId="{D36B8E14-38E4-47B0-A06B-2F60A61C5566}">
      <dgm:prSet phldrT="[Text]"/>
      <dgm:spPr/>
      <dgm:t>
        <a:bodyPr/>
        <a:lstStyle/>
        <a:p>
          <a:r>
            <a:rPr lang="en-IE"/>
            <a:t>College places do not meet demand</a:t>
          </a:r>
        </a:p>
      </dgm:t>
    </dgm:pt>
    <dgm:pt modelId="{6552BBC4-9B1C-4430-844B-FAFAF3C458E1}" type="parTrans" cxnId="{92629BFE-49AD-4A01-B01B-248F3E201EC2}">
      <dgm:prSet/>
      <dgm:spPr/>
      <dgm:t>
        <a:bodyPr/>
        <a:lstStyle/>
        <a:p>
          <a:endParaRPr lang="en-IE"/>
        </a:p>
      </dgm:t>
    </dgm:pt>
    <dgm:pt modelId="{C4ED8D71-3109-4146-A644-0B14A7A6A932}" type="sibTrans" cxnId="{92629BFE-49AD-4A01-B01B-248F3E201EC2}">
      <dgm:prSet/>
      <dgm:spPr/>
      <dgm:t>
        <a:bodyPr/>
        <a:lstStyle/>
        <a:p>
          <a:endParaRPr lang="en-IE"/>
        </a:p>
      </dgm:t>
    </dgm:pt>
    <dgm:pt modelId="{4A6A75A6-70EC-4E6D-AD30-9DC36B0C03A2}">
      <dgm:prSet phldrT="[Text]"/>
      <dgm:spPr/>
      <dgm:t>
        <a:bodyPr/>
        <a:lstStyle/>
        <a:p>
          <a:r>
            <a:rPr lang="en-IE"/>
            <a:t>Decline in students seeking SW college places</a:t>
          </a:r>
        </a:p>
      </dgm:t>
    </dgm:pt>
    <dgm:pt modelId="{988CE3BE-3BB9-407C-8126-7C9243104399}" type="parTrans" cxnId="{80C793DB-77B6-44A5-94F3-3F1D66E3C42F}">
      <dgm:prSet/>
      <dgm:spPr/>
      <dgm:t>
        <a:bodyPr/>
        <a:lstStyle/>
        <a:p>
          <a:endParaRPr lang="en-IE"/>
        </a:p>
      </dgm:t>
    </dgm:pt>
    <dgm:pt modelId="{AD613336-3972-4236-A488-A6E46E29B544}" type="sibTrans" cxnId="{80C793DB-77B6-44A5-94F3-3F1D66E3C42F}">
      <dgm:prSet/>
      <dgm:spPr/>
      <dgm:t>
        <a:bodyPr/>
        <a:lstStyle/>
        <a:p>
          <a:endParaRPr lang="en-IE"/>
        </a:p>
      </dgm:t>
    </dgm:pt>
    <dgm:pt modelId="{05840751-A881-4506-994C-E6DAA6330C6E}">
      <dgm:prSet phldrT="[Text]"/>
      <dgm:spPr/>
      <dgm:t>
        <a:bodyPr/>
        <a:lstStyle/>
        <a:p>
          <a:r>
            <a:rPr lang="en-IE"/>
            <a:t>Increasing numbers of children in state care, decreasing foster carers</a:t>
          </a:r>
        </a:p>
      </dgm:t>
    </dgm:pt>
    <dgm:pt modelId="{A4E28936-1145-4A6A-8B1B-902DCC617A9C}" type="parTrans" cxnId="{A9DB472C-7F5D-41FF-B35B-F29434359715}">
      <dgm:prSet/>
      <dgm:spPr/>
      <dgm:t>
        <a:bodyPr/>
        <a:lstStyle/>
        <a:p>
          <a:endParaRPr lang="en-IE"/>
        </a:p>
      </dgm:t>
    </dgm:pt>
    <dgm:pt modelId="{05FE7790-86EF-40E1-8558-EED05E85CE14}" type="sibTrans" cxnId="{A9DB472C-7F5D-41FF-B35B-F29434359715}">
      <dgm:prSet/>
      <dgm:spPr/>
      <dgm:t>
        <a:bodyPr/>
        <a:lstStyle/>
        <a:p>
          <a:endParaRPr lang="en-IE"/>
        </a:p>
      </dgm:t>
    </dgm:pt>
    <dgm:pt modelId="{1533EE7A-D489-4675-9EA5-0E6565BB1FB3}">
      <dgm:prSet phldrT="[Text]"/>
      <dgm:spPr/>
      <dgm:t>
        <a:bodyPr/>
        <a:lstStyle/>
        <a:p>
          <a:r>
            <a:rPr lang="en-IE"/>
            <a:t>Social Workers in Child Protection - shorter retention</a:t>
          </a:r>
        </a:p>
      </dgm:t>
    </dgm:pt>
    <dgm:pt modelId="{CCFE91A9-130E-40D7-BBF8-FFF6C2B60A81}" type="parTrans" cxnId="{5A5C8341-1211-4885-8D2F-D6E5CB6E47FF}">
      <dgm:prSet/>
      <dgm:spPr/>
      <dgm:t>
        <a:bodyPr/>
        <a:lstStyle/>
        <a:p>
          <a:endParaRPr lang="en-IE"/>
        </a:p>
      </dgm:t>
    </dgm:pt>
    <dgm:pt modelId="{73BC1949-5CE8-4E6B-8844-AD70E68AFEF7}" type="sibTrans" cxnId="{5A5C8341-1211-4885-8D2F-D6E5CB6E47FF}">
      <dgm:prSet/>
      <dgm:spPr/>
      <dgm:t>
        <a:bodyPr/>
        <a:lstStyle/>
        <a:p>
          <a:endParaRPr lang="en-IE"/>
        </a:p>
      </dgm:t>
    </dgm:pt>
    <dgm:pt modelId="{15834B5B-0C41-4CD1-B219-148478D65ED5}" type="pres">
      <dgm:prSet presAssocID="{796E9E28-2B66-4451-9701-3319282DEBDA}" presName="cycle" presStyleCnt="0">
        <dgm:presLayoutVars>
          <dgm:dir/>
          <dgm:resizeHandles val="exact"/>
        </dgm:presLayoutVars>
      </dgm:prSet>
      <dgm:spPr/>
    </dgm:pt>
    <dgm:pt modelId="{29B9A8AD-2D6F-469A-99A0-970D95EFD511}" type="pres">
      <dgm:prSet presAssocID="{2798160E-F4F7-46AE-BC62-D11C66FCD392}" presName="node" presStyleLbl="node1" presStyleIdx="0" presStyleCnt="5">
        <dgm:presLayoutVars>
          <dgm:bulletEnabled val="1"/>
        </dgm:presLayoutVars>
      </dgm:prSet>
      <dgm:spPr/>
    </dgm:pt>
    <dgm:pt modelId="{4A90DDF1-E827-46DC-981D-0ACD9B2EA095}" type="pres">
      <dgm:prSet presAssocID="{BA9150AC-0555-4B14-8996-8F55A336866C}" presName="sibTrans" presStyleLbl="sibTrans2D1" presStyleIdx="0" presStyleCnt="5"/>
      <dgm:spPr/>
    </dgm:pt>
    <dgm:pt modelId="{509925F2-9F5C-49BB-BD96-C00A4F9B6674}" type="pres">
      <dgm:prSet presAssocID="{BA9150AC-0555-4B14-8996-8F55A336866C}" presName="connectorText" presStyleLbl="sibTrans2D1" presStyleIdx="0" presStyleCnt="5"/>
      <dgm:spPr/>
    </dgm:pt>
    <dgm:pt modelId="{DAE1E5E6-2976-4A81-A5F3-C2C0A4F05329}" type="pres">
      <dgm:prSet presAssocID="{D36B8E14-38E4-47B0-A06B-2F60A61C5566}" presName="node" presStyleLbl="node1" presStyleIdx="1" presStyleCnt="5">
        <dgm:presLayoutVars>
          <dgm:bulletEnabled val="1"/>
        </dgm:presLayoutVars>
      </dgm:prSet>
      <dgm:spPr/>
    </dgm:pt>
    <dgm:pt modelId="{DE012E47-7804-4013-A5FC-2E6FBE05CE84}" type="pres">
      <dgm:prSet presAssocID="{C4ED8D71-3109-4146-A644-0B14A7A6A932}" presName="sibTrans" presStyleLbl="sibTrans2D1" presStyleIdx="1" presStyleCnt="5"/>
      <dgm:spPr/>
    </dgm:pt>
    <dgm:pt modelId="{7994D33F-47EE-42A6-A2F7-2099FE33E307}" type="pres">
      <dgm:prSet presAssocID="{C4ED8D71-3109-4146-A644-0B14A7A6A932}" presName="connectorText" presStyleLbl="sibTrans2D1" presStyleIdx="1" presStyleCnt="5"/>
      <dgm:spPr/>
    </dgm:pt>
    <dgm:pt modelId="{0715FA7C-6433-4BB6-86F1-17C93F29C30A}" type="pres">
      <dgm:prSet presAssocID="{4A6A75A6-70EC-4E6D-AD30-9DC36B0C03A2}" presName="node" presStyleLbl="node1" presStyleIdx="2" presStyleCnt="5">
        <dgm:presLayoutVars>
          <dgm:bulletEnabled val="1"/>
        </dgm:presLayoutVars>
      </dgm:prSet>
      <dgm:spPr/>
    </dgm:pt>
    <dgm:pt modelId="{62384BA9-E0F1-448B-AA3B-B47B5C6BFF6E}" type="pres">
      <dgm:prSet presAssocID="{AD613336-3972-4236-A488-A6E46E29B544}" presName="sibTrans" presStyleLbl="sibTrans2D1" presStyleIdx="2" presStyleCnt="5"/>
      <dgm:spPr/>
    </dgm:pt>
    <dgm:pt modelId="{BCCA2F05-7377-4D45-83A6-DDC4A17EAAFE}" type="pres">
      <dgm:prSet presAssocID="{AD613336-3972-4236-A488-A6E46E29B544}" presName="connectorText" presStyleLbl="sibTrans2D1" presStyleIdx="2" presStyleCnt="5"/>
      <dgm:spPr/>
    </dgm:pt>
    <dgm:pt modelId="{0C92B26E-FDA9-4AAF-B5C6-BF0B91C7763A}" type="pres">
      <dgm:prSet presAssocID="{05840751-A881-4506-994C-E6DAA6330C6E}" presName="node" presStyleLbl="node1" presStyleIdx="3" presStyleCnt="5">
        <dgm:presLayoutVars>
          <dgm:bulletEnabled val="1"/>
        </dgm:presLayoutVars>
      </dgm:prSet>
      <dgm:spPr/>
    </dgm:pt>
    <dgm:pt modelId="{514BB66F-E6BB-4118-8576-FEA6141A39EB}" type="pres">
      <dgm:prSet presAssocID="{05FE7790-86EF-40E1-8558-EED05E85CE14}" presName="sibTrans" presStyleLbl="sibTrans2D1" presStyleIdx="3" presStyleCnt="5"/>
      <dgm:spPr/>
    </dgm:pt>
    <dgm:pt modelId="{A2D6CE28-DE07-4C97-A631-E242ACCC7FAB}" type="pres">
      <dgm:prSet presAssocID="{05FE7790-86EF-40E1-8558-EED05E85CE14}" presName="connectorText" presStyleLbl="sibTrans2D1" presStyleIdx="3" presStyleCnt="5"/>
      <dgm:spPr/>
    </dgm:pt>
    <dgm:pt modelId="{A0A03ED5-1ADA-41AD-9768-BEE882D7B9EC}" type="pres">
      <dgm:prSet presAssocID="{1533EE7A-D489-4675-9EA5-0E6565BB1FB3}" presName="node" presStyleLbl="node1" presStyleIdx="4" presStyleCnt="5">
        <dgm:presLayoutVars>
          <dgm:bulletEnabled val="1"/>
        </dgm:presLayoutVars>
      </dgm:prSet>
      <dgm:spPr/>
    </dgm:pt>
    <dgm:pt modelId="{9DD6AC0D-FD74-49AD-92C5-69E2284BC324}" type="pres">
      <dgm:prSet presAssocID="{73BC1949-5CE8-4E6B-8844-AD70E68AFEF7}" presName="sibTrans" presStyleLbl="sibTrans2D1" presStyleIdx="4" presStyleCnt="5"/>
      <dgm:spPr/>
    </dgm:pt>
    <dgm:pt modelId="{0171509A-A4E2-45C9-8245-766411298266}" type="pres">
      <dgm:prSet presAssocID="{73BC1949-5CE8-4E6B-8844-AD70E68AFEF7}" presName="connectorText" presStyleLbl="sibTrans2D1" presStyleIdx="4" presStyleCnt="5"/>
      <dgm:spPr/>
    </dgm:pt>
  </dgm:ptLst>
  <dgm:cxnLst>
    <dgm:cxn modelId="{C0B11900-B2E0-4130-8079-C6B5047707D5}" type="presOf" srcId="{05FE7790-86EF-40E1-8558-EED05E85CE14}" destId="{514BB66F-E6BB-4118-8576-FEA6141A39EB}" srcOrd="0" destOrd="0" presId="urn:microsoft.com/office/officeart/2005/8/layout/cycle2"/>
    <dgm:cxn modelId="{694A750E-ECC5-47C4-9A9F-6717749F858F}" type="presOf" srcId="{AD613336-3972-4236-A488-A6E46E29B544}" destId="{62384BA9-E0F1-448B-AA3B-B47B5C6BFF6E}" srcOrd="0" destOrd="0" presId="urn:microsoft.com/office/officeart/2005/8/layout/cycle2"/>
    <dgm:cxn modelId="{B77D7B20-1068-4777-A7E0-310FF7EBE4E9}" type="presOf" srcId="{796E9E28-2B66-4451-9701-3319282DEBDA}" destId="{15834B5B-0C41-4CD1-B219-148478D65ED5}" srcOrd="0" destOrd="0" presId="urn:microsoft.com/office/officeart/2005/8/layout/cycle2"/>
    <dgm:cxn modelId="{A9DB472C-7F5D-41FF-B35B-F29434359715}" srcId="{796E9E28-2B66-4451-9701-3319282DEBDA}" destId="{05840751-A881-4506-994C-E6DAA6330C6E}" srcOrd="3" destOrd="0" parTransId="{A4E28936-1145-4A6A-8B1B-902DCC617A9C}" sibTransId="{05FE7790-86EF-40E1-8558-EED05E85CE14}"/>
    <dgm:cxn modelId="{CE7CBF5E-DD3F-4CA0-AA81-691CD139B481}" srcId="{796E9E28-2B66-4451-9701-3319282DEBDA}" destId="{2798160E-F4F7-46AE-BC62-D11C66FCD392}" srcOrd="0" destOrd="0" parTransId="{26B9D9B4-D6BB-4ADB-B14E-A334B4E7ECA3}" sibTransId="{BA9150AC-0555-4B14-8996-8F55A336866C}"/>
    <dgm:cxn modelId="{5A5C8341-1211-4885-8D2F-D6E5CB6E47FF}" srcId="{796E9E28-2B66-4451-9701-3319282DEBDA}" destId="{1533EE7A-D489-4675-9EA5-0E6565BB1FB3}" srcOrd="4" destOrd="0" parTransId="{CCFE91A9-130E-40D7-BBF8-FFF6C2B60A81}" sibTransId="{73BC1949-5CE8-4E6B-8844-AD70E68AFEF7}"/>
    <dgm:cxn modelId="{B25E8E6A-079F-4A29-8775-FFD505144D85}" type="presOf" srcId="{AD613336-3972-4236-A488-A6E46E29B544}" destId="{BCCA2F05-7377-4D45-83A6-DDC4A17EAAFE}" srcOrd="1" destOrd="0" presId="urn:microsoft.com/office/officeart/2005/8/layout/cycle2"/>
    <dgm:cxn modelId="{94622054-7C1E-46AD-A099-56DB4C89ED7E}" type="presOf" srcId="{73BC1949-5CE8-4E6B-8844-AD70E68AFEF7}" destId="{9DD6AC0D-FD74-49AD-92C5-69E2284BC324}" srcOrd="0" destOrd="0" presId="urn:microsoft.com/office/officeart/2005/8/layout/cycle2"/>
    <dgm:cxn modelId="{FE749555-C223-4E1E-897A-6179B4036A09}" type="presOf" srcId="{73BC1949-5CE8-4E6B-8844-AD70E68AFEF7}" destId="{0171509A-A4E2-45C9-8245-766411298266}" srcOrd="1" destOrd="0" presId="urn:microsoft.com/office/officeart/2005/8/layout/cycle2"/>
    <dgm:cxn modelId="{75E48196-8A96-4C34-993D-6A562236EF5C}" type="presOf" srcId="{C4ED8D71-3109-4146-A644-0B14A7A6A932}" destId="{DE012E47-7804-4013-A5FC-2E6FBE05CE84}" srcOrd="0" destOrd="0" presId="urn:microsoft.com/office/officeart/2005/8/layout/cycle2"/>
    <dgm:cxn modelId="{E726F0A2-88B7-4B30-9C9D-9903334097DF}" type="presOf" srcId="{D36B8E14-38E4-47B0-A06B-2F60A61C5566}" destId="{DAE1E5E6-2976-4A81-A5F3-C2C0A4F05329}" srcOrd="0" destOrd="0" presId="urn:microsoft.com/office/officeart/2005/8/layout/cycle2"/>
    <dgm:cxn modelId="{991B88AA-9EF4-4DB5-B3DC-82162E065BA2}" type="presOf" srcId="{4A6A75A6-70EC-4E6D-AD30-9DC36B0C03A2}" destId="{0715FA7C-6433-4BB6-86F1-17C93F29C30A}" srcOrd="0" destOrd="0" presId="urn:microsoft.com/office/officeart/2005/8/layout/cycle2"/>
    <dgm:cxn modelId="{D72D51AC-1725-49FE-A573-05CECDF4135B}" type="presOf" srcId="{BA9150AC-0555-4B14-8996-8F55A336866C}" destId="{509925F2-9F5C-49BB-BD96-C00A4F9B6674}" srcOrd="1" destOrd="0" presId="urn:microsoft.com/office/officeart/2005/8/layout/cycle2"/>
    <dgm:cxn modelId="{EEB1F2C6-DE05-45E3-8530-2410CF736D64}" type="presOf" srcId="{05840751-A881-4506-994C-E6DAA6330C6E}" destId="{0C92B26E-FDA9-4AAF-B5C6-BF0B91C7763A}" srcOrd="0" destOrd="0" presId="urn:microsoft.com/office/officeart/2005/8/layout/cycle2"/>
    <dgm:cxn modelId="{479331D0-6F3E-4651-9D76-4F50B03AC0E2}" type="presOf" srcId="{C4ED8D71-3109-4146-A644-0B14A7A6A932}" destId="{7994D33F-47EE-42A6-A2F7-2099FE33E307}" srcOrd="1" destOrd="0" presId="urn:microsoft.com/office/officeart/2005/8/layout/cycle2"/>
    <dgm:cxn modelId="{80C793DB-77B6-44A5-94F3-3F1D66E3C42F}" srcId="{796E9E28-2B66-4451-9701-3319282DEBDA}" destId="{4A6A75A6-70EC-4E6D-AD30-9DC36B0C03A2}" srcOrd="2" destOrd="0" parTransId="{988CE3BE-3BB9-407C-8126-7C9243104399}" sibTransId="{AD613336-3972-4236-A488-A6E46E29B544}"/>
    <dgm:cxn modelId="{BDE1C7EE-1281-41FC-A0F6-F66CD7F45AEC}" type="presOf" srcId="{BA9150AC-0555-4B14-8996-8F55A336866C}" destId="{4A90DDF1-E827-46DC-981D-0ACD9B2EA095}" srcOrd="0" destOrd="0" presId="urn:microsoft.com/office/officeart/2005/8/layout/cycle2"/>
    <dgm:cxn modelId="{87AEC6EF-83AD-4B6A-92C1-2FB4A376C6ED}" type="presOf" srcId="{1533EE7A-D489-4675-9EA5-0E6565BB1FB3}" destId="{A0A03ED5-1ADA-41AD-9768-BEE882D7B9EC}" srcOrd="0" destOrd="0" presId="urn:microsoft.com/office/officeart/2005/8/layout/cycle2"/>
    <dgm:cxn modelId="{195E1CF1-0882-45C6-BBD3-08AE70772E23}" type="presOf" srcId="{05FE7790-86EF-40E1-8558-EED05E85CE14}" destId="{A2D6CE28-DE07-4C97-A631-E242ACCC7FAB}" srcOrd="1" destOrd="0" presId="urn:microsoft.com/office/officeart/2005/8/layout/cycle2"/>
    <dgm:cxn modelId="{47CA83F9-8014-4DF1-9DB5-BD07769D700C}" type="presOf" srcId="{2798160E-F4F7-46AE-BC62-D11C66FCD392}" destId="{29B9A8AD-2D6F-469A-99A0-970D95EFD511}" srcOrd="0" destOrd="0" presId="urn:microsoft.com/office/officeart/2005/8/layout/cycle2"/>
    <dgm:cxn modelId="{92629BFE-49AD-4A01-B01B-248F3E201EC2}" srcId="{796E9E28-2B66-4451-9701-3319282DEBDA}" destId="{D36B8E14-38E4-47B0-A06B-2F60A61C5566}" srcOrd="1" destOrd="0" parTransId="{6552BBC4-9B1C-4430-844B-FAFAF3C458E1}" sibTransId="{C4ED8D71-3109-4146-A644-0B14A7A6A932}"/>
    <dgm:cxn modelId="{867473D8-88C4-4FBC-873A-B8E42A226EE7}" type="presParOf" srcId="{15834B5B-0C41-4CD1-B219-148478D65ED5}" destId="{29B9A8AD-2D6F-469A-99A0-970D95EFD511}" srcOrd="0" destOrd="0" presId="urn:microsoft.com/office/officeart/2005/8/layout/cycle2"/>
    <dgm:cxn modelId="{F3537EC5-4FF8-454A-ABA9-E7F140CC6703}" type="presParOf" srcId="{15834B5B-0C41-4CD1-B219-148478D65ED5}" destId="{4A90DDF1-E827-46DC-981D-0ACD9B2EA095}" srcOrd="1" destOrd="0" presId="urn:microsoft.com/office/officeart/2005/8/layout/cycle2"/>
    <dgm:cxn modelId="{F42FF4B9-E615-45F8-BF9A-383742E57D95}" type="presParOf" srcId="{4A90DDF1-E827-46DC-981D-0ACD9B2EA095}" destId="{509925F2-9F5C-49BB-BD96-C00A4F9B6674}" srcOrd="0" destOrd="0" presId="urn:microsoft.com/office/officeart/2005/8/layout/cycle2"/>
    <dgm:cxn modelId="{AEB6E007-CF8A-4B33-8B47-C413D6608988}" type="presParOf" srcId="{15834B5B-0C41-4CD1-B219-148478D65ED5}" destId="{DAE1E5E6-2976-4A81-A5F3-C2C0A4F05329}" srcOrd="2" destOrd="0" presId="urn:microsoft.com/office/officeart/2005/8/layout/cycle2"/>
    <dgm:cxn modelId="{7E8C361B-210C-470F-AF4B-E11D876F3865}" type="presParOf" srcId="{15834B5B-0C41-4CD1-B219-148478D65ED5}" destId="{DE012E47-7804-4013-A5FC-2E6FBE05CE84}" srcOrd="3" destOrd="0" presId="urn:microsoft.com/office/officeart/2005/8/layout/cycle2"/>
    <dgm:cxn modelId="{B697FD70-66DC-4409-AD2C-F6851D70327B}" type="presParOf" srcId="{DE012E47-7804-4013-A5FC-2E6FBE05CE84}" destId="{7994D33F-47EE-42A6-A2F7-2099FE33E307}" srcOrd="0" destOrd="0" presId="urn:microsoft.com/office/officeart/2005/8/layout/cycle2"/>
    <dgm:cxn modelId="{598BD9AF-EC28-42AF-8156-19DBC064DC59}" type="presParOf" srcId="{15834B5B-0C41-4CD1-B219-148478D65ED5}" destId="{0715FA7C-6433-4BB6-86F1-17C93F29C30A}" srcOrd="4" destOrd="0" presId="urn:microsoft.com/office/officeart/2005/8/layout/cycle2"/>
    <dgm:cxn modelId="{4BBD775C-99AA-4681-8B78-9E334E869B87}" type="presParOf" srcId="{15834B5B-0C41-4CD1-B219-148478D65ED5}" destId="{62384BA9-E0F1-448B-AA3B-B47B5C6BFF6E}" srcOrd="5" destOrd="0" presId="urn:microsoft.com/office/officeart/2005/8/layout/cycle2"/>
    <dgm:cxn modelId="{B9982745-15EC-405B-96CD-ABD3A8F1C1EA}" type="presParOf" srcId="{62384BA9-E0F1-448B-AA3B-B47B5C6BFF6E}" destId="{BCCA2F05-7377-4D45-83A6-DDC4A17EAAFE}" srcOrd="0" destOrd="0" presId="urn:microsoft.com/office/officeart/2005/8/layout/cycle2"/>
    <dgm:cxn modelId="{C45AC2A3-E30A-40B9-96D8-B23AF4638F46}" type="presParOf" srcId="{15834B5B-0C41-4CD1-B219-148478D65ED5}" destId="{0C92B26E-FDA9-4AAF-B5C6-BF0B91C7763A}" srcOrd="6" destOrd="0" presId="urn:microsoft.com/office/officeart/2005/8/layout/cycle2"/>
    <dgm:cxn modelId="{7DC4ED10-C978-4A25-8A19-88A1A2B23995}" type="presParOf" srcId="{15834B5B-0C41-4CD1-B219-148478D65ED5}" destId="{514BB66F-E6BB-4118-8576-FEA6141A39EB}" srcOrd="7" destOrd="0" presId="urn:microsoft.com/office/officeart/2005/8/layout/cycle2"/>
    <dgm:cxn modelId="{51D39822-2DDD-4F9B-AA96-65AACB86469F}" type="presParOf" srcId="{514BB66F-E6BB-4118-8576-FEA6141A39EB}" destId="{A2D6CE28-DE07-4C97-A631-E242ACCC7FAB}" srcOrd="0" destOrd="0" presId="urn:microsoft.com/office/officeart/2005/8/layout/cycle2"/>
    <dgm:cxn modelId="{0BC5812B-0FF5-4EB7-8686-A044BE64F8CC}" type="presParOf" srcId="{15834B5B-0C41-4CD1-B219-148478D65ED5}" destId="{A0A03ED5-1ADA-41AD-9768-BEE882D7B9EC}" srcOrd="8" destOrd="0" presId="urn:microsoft.com/office/officeart/2005/8/layout/cycle2"/>
    <dgm:cxn modelId="{46C770D5-D885-442E-B34C-ABC81B2718F0}" type="presParOf" srcId="{15834B5B-0C41-4CD1-B219-148478D65ED5}" destId="{9DD6AC0D-FD74-49AD-92C5-69E2284BC324}" srcOrd="9" destOrd="0" presId="urn:microsoft.com/office/officeart/2005/8/layout/cycle2"/>
    <dgm:cxn modelId="{EA5B1E8C-4AB6-41D1-A851-86C7057CDF7E}" type="presParOf" srcId="{9DD6AC0D-FD74-49AD-92C5-69E2284BC324}" destId="{0171509A-A4E2-45C9-8245-766411298266}"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B9A8AD-2D6F-469A-99A0-970D95EFD511}">
      <dsp:nvSpPr>
        <dsp:cNvPr id="0" name=""/>
        <dsp:cNvSpPr/>
      </dsp:nvSpPr>
      <dsp:spPr>
        <a:xfrm>
          <a:off x="2975063" y="608"/>
          <a:ext cx="1355544" cy="1355544"/>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IE" sz="1100" kern="1200"/>
            <a:t>Childcare Act - increase in Demand</a:t>
          </a:r>
        </a:p>
      </dsp:txBody>
      <dsp:txXfrm>
        <a:off x="3173578" y="199123"/>
        <a:ext cx="958514" cy="958514"/>
      </dsp:txXfrm>
    </dsp:sp>
    <dsp:sp modelId="{4A90DDF1-E827-46DC-981D-0ACD9B2EA095}">
      <dsp:nvSpPr>
        <dsp:cNvPr id="0" name=""/>
        <dsp:cNvSpPr/>
      </dsp:nvSpPr>
      <dsp:spPr>
        <a:xfrm rot="2160000">
          <a:off x="4287541" y="1041337"/>
          <a:ext cx="359412" cy="45749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IE" sz="900" kern="1200"/>
        </a:p>
      </dsp:txBody>
      <dsp:txXfrm>
        <a:off x="4297837" y="1101147"/>
        <a:ext cx="251588" cy="274498"/>
      </dsp:txXfrm>
    </dsp:sp>
    <dsp:sp modelId="{DAE1E5E6-2976-4A81-A5F3-C2C0A4F05329}">
      <dsp:nvSpPr>
        <dsp:cNvPr id="0" name=""/>
        <dsp:cNvSpPr/>
      </dsp:nvSpPr>
      <dsp:spPr>
        <a:xfrm>
          <a:off x="4620345" y="1195976"/>
          <a:ext cx="1355544" cy="1355544"/>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IE" sz="1100" kern="1200"/>
            <a:t>College places do not meet demand</a:t>
          </a:r>
        </a:p>
      </dsp:txBody>
      <dsp:txXfrm>
        <a:off x="4818860" y="1394491"/>
        <a:ext cx="958514" cy="958514"/>
      </dsp:txXfrm>
    </dsp:sp>
    <dsp:sp modelId="{DE012E47-7804-4013-A5FC-2E6FBE05CE84}">
      <dsp:nvSpPr>
        <dsp:cNvPr id="0" name=""/>
        <dsp:cNvSpPr/>
      </dsp:nvSpPr>
      <dsp:spPr>
        <a:xfrm rot="6480000">
          <a:off x="4807334" y="2602398"/>
          <a:ext cx="359412" cy="45749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IE" sz="900" kern="1200"/>
        </a:p>
      </dsp:txBody>
      <dsp:txXfrm rot="10800000">
        <a:off x="4877906" y="2642624"/>
        <a:ext cx="251588" cy="274498"/>
      </dsp:txXfrm>
    </dsp:sp>
    <dsp:sp modelId="{0715FA7C-6433-4BB6-86F1-17C93F29C30A}">
      <dsp:nvSpPr>
        <dsp:cNvPr id="0" name=""/>
        <dsp:cNvSpPr/>
      </dsp:nvSpPr>
      <dsp:spPr>
        <a:xfrm>
          <a:off x="3991903" y="3130121"/>
          <a:ext cx="1355544" cy="1355544"/>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IE" sz="1100" kern="1200"/>
            <a:t>Decline in students seeking SW college places</a:t>
          </a:r>
        </a:p>
      </dsp:txBody>
      <dsp:txXfrm>
        <a:off x="4190418" y="3328636"/>
        <a:ext cx="958514" cy="958514"/>
      </dsp:txXfrm>
    </dsp:sp>
    <dsp:sp modelId="{62384BA9-E0F1-448B-AA3B-B47B5C6BFF6E}">
      <dsp:nvSpPr>
        <dsp:cNvPr id="0" name=""/>
        <dsp:cNvSpPr/>
      </dsp:nvSpPr>
      <dsp:spPr>
        <a:xfrm rot="10800000">
          <a:off x="3483302" y="3579145"/>
          <a:ext cx="359412" cy="45749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IE" sz="900" kern="1200"/>
        </a:p>
      </dsp:txBody>
      <dsp:txXfrm rot="10800000">
        <a:off x="3591126" y="3670644"/>
        <a:ext cx="251588" cy="274498"/>
      </dsp:txXfrm>
    </dsp:sp>
    <dsp:sp modelId="{0C92B26E-FDA9-4AAF-B5C6-BF0B91C7763A}">
      <dsp:nvSpPr>
        <dsp:cNvPr id="0" name=""/>
        <dsp:cNvSpPr/>
      </dsp:nvSpPr>
      <dsp:spPr>
        <a:xfrm>
          <a:off x="1958223" y="3130121"/>
          <a:ext cx="1355544" cy="1355544"/>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IE" sz="1100" kern="1200"/>
            <a:t>Increasing numbers of children in state care, decreasing foster carers</a:t>
          </a:r>
        </a:p>
      </dsp:txBody>
      <dsp:txXfrm>
        <a:off x="2156738" y="3328636"/>
        <a:ext cx="958514" cy="958514"/>
      </dsp:txXfrm>
    </dsp:sp>
    <dsp:sp modelId="{514BB66F-E6BB-4118-8576-FEA6141A39EB}">
      <dsp:nvSpPr>
        <dsp:cNvPr id="0" name=""/>
        <dsp:cNvSpPr/>
      </dsp:nvSpPr>
      <dsp:spPr>
        <a:xfrm rot="15120000">
          <a:off x="2145212" y="2621747"/>
          <a:ext cx="359412" cy="45749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IE" sz="900" kern="1200"/>
        </a:p>
      </dsp:txBody>
      <dsp:txXfrm rot="10800000">
        <a:off x="2215784" y="2764519"/>
        <a:ext cx="251588" cy="274498"/>
      </dsp:txXfrm>
    </dsp:sp>
    <dsp:sp modelId="{A0A03ED5-1ADA-41AD-9768-BEE882D7B9EC}">
      <dsp:nvSpPr>
        <dsp:cNvPr id="0" name=""/>
        <dsp:cNvSpPr/>
      </dsp:nvSpPr>
      <dsp:spPr>
        <a:xfrm>
          <a:off x="1329781" y="1195976"/>
          <a:ext cx="1355544" cy="1355544"/>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IE" sz="1100" kern="1200"/>
            <a:t>Social Workers in Child Protection - shorter retention</a:t>
          </a:r>
        </a:p>
      </dsp:txBody>
      <dsp:txXfrm>
        <a:off x="1528296" y="1394491"/>
        <a:ext cx="958514" cy="958514"/>
      </dsp:txXfrm>
    </dsp:sp>
    <dsp:sp modelId="{9DD6AC0D-FD74-49AD-92C5-69E2284BC324}">
      <dsp:nvSpPr>
        <dsp:cNvPr id="0" name=""/>
        <dsp:cNvSpPr/>
      </dsp:nvSpPr>
      <dsp:spPr>
        <a:xfrm rot="19440000">
          <a:off x="2642259" y="1053295"/>
          <a:ext cx="359412" cy="45749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IE" sz="900" kern="1200"/>
        </a:p>
      </dsp:txBody>
      <dsp:txXfrm>
        <a:off x="2652555" y="1176483"/>
        <a:ext cx="251588" cy="274498"/>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B6E9FE-57FA-40F5-AD00-33FA3F20280A}" type="datetimeFigureOut">
              <a:rPr lang="en-IE" smtClean="0"/>
              <a:t>18/10/2023</a:t>
            </a:fld>
            <a:endParaRPr lang="en-I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0CA9A7-408E-4EDB-AD9A-71971D2713FE}" type="slidenum">
              <a:rPr lang="en-IE" smtClean="0"/>
              <a:t>‹#›</a:t>
            </a:fld>
            <a:endParaRPr lang="en-IE"/>
          </a:p>
        </p:txBody>
      </p:sp>
    </p:spTree>
    <p:extLst>
      <p:ext uri="{BB962C8B-B14F-4D97-AF65-F5344CB8AC3E}">
        <p14:creationId xmlns:p14="http://schemas.microsoft.com/office/powerpoint/2010/main" val="2006097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2804631871c_1_32:notes"/>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g2804631871c_1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2804631871c_1_32:notes"/>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g2804631871c_1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9579356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2804631871c_1_32:notes"/>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g2804631871c_1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8182637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A4B53A7-3209-46A6-9454-F38EAC8F11E7}" type="datetimeFigureOut">
              <a:rPr lang="en-US" smtClean="0"/>
              <a:t>10/18/2023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CE633F-9882-4A5C-83A2-1109D0C73261}"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86180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6A4B53A7-3209-46A6-9454-F38EAC8F11E7}" type="datetimeFigureOut">
              <a:rPr lang="en-US" smtClean="0"/>
              <a:pPr/>
              <a:t>10/18/2023</a:t>
            </a:fld>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CE633F-9882-4A5C-83A2-1109D0C73261}" type="slidenum">
              <a:rPr lang="en-US" smtClean="0"/>
              <a:pPr/>
              <a:t>‹#›</a:t>
            </a:fld>
            <a:endParaRPr lang="en-US"/>
          </a:p>
        </p:txBody>
      </p:sp>
    </p:spTree>
    <p:extLst>
      <p:ext uri="{BB962C8B-B14F-4D97-AF65-F5344CB8AC3E}">
        <p14:creationId xmlns:p14="http://schemas.microsoft.com/office/powerpoint/2010/main" val="506357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4B53A7-3209-46A6-9454-F38EAC8F11E7}" type="datetimeFigureOut">
              <a:rPr lang="en-US" smtClean="0"/>
              <a:pPr/>
              <a:t>10/18/2023</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CE633F-9882-4A5C-83A2-1109D0C73261}" type="slidenum">
              <a:rPr lang="en-US" smtClean="0"/>
              <a:pPr/>
              <a:t>‹#›</a:t>
            </a:fld>
            <a:endParaRPr lang="en-US"/>
          </a:p>
        </p:txBody>
      </p:sp>
    </p:spTree>
    <p:extLst>
      <p:ext uri="{BB962C8B-B14F-4D97-AF65-F5344CB8AC3E}">
        <p14:creationId xmlns:p14="http://schemas.microsoft.com/office/powerpoint/2010/main" val="32349011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4B53A7-3209-46A6-9454-F38EAC8F11E7}" type="datetimeFigureOut">
              <a:rPr lang="en-US" smtClean="0"/>
              <a:pPr/>
              <a:t>10/18/2023</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CE633F-9882-4A5C-83A2-1109D0C73261}" type="slidenum">
              <a:rPr lang="en-US" smtClean="0"/>
              <a:pPr/>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7102608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4B53A7-3209-46A6-9454-F38EAC8F11E7}" type="datetimeFigureOut">
              <a:rPr lang="en-US" smtClean="0"/>
              <a:pPr/>
              <a:t>10/18/2023</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CE633F-9882-4A5C-83A2-1109D0C73261}" type="slidenum">
              <a:rPr lang="en-US" smtClean="0"/>
              <a:pPr/>
              <a:t>‹#›</a:t>
            </a:fld>
            <a:endParaRPr lang="en-US"/>
          </a:p>
        </p:txBody>
      </p:sp>
    </p:spTree>
    <p:extLst>
      <p:ext uri="{BB962C8B-B14F-4D97-AF65-F5344CB8AC3E}">
        <p14:creationId xmlns:p14="http://schemas.microsoft.com/office/powerpoint/2010/main" val="26078713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4B53A7-3209-46A6-9454-F38EAC8F11E7}" type="datetimeFigureOut">
              <a:rPr lang="en-US" smtClean="0"/>
              <a:pPr/>
              <a:t>10/18/2023</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CE633F-9882-4A5C-83A2-1109D0C73261}" type="slidenum">
              <a:rPr lang="en-US" smtClean="0"/>
              <a:pPr/>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7166317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4B53A7-3209-46A6-9454-F38EAC8F11E7}" type="datetimeFigureOut">
              <a:rPr lang="en-US" smtClean="0"/>
              <a:pPr/>
              <a:t>10/18/2023</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CE633F-9882-4A5C-83A2-1109D0C73261}" type="slidenum">
              <a:rPr lang="en-US" smtClean="0"/>
              <a:pPr/>
              <a:t>‹#›</a:t>
            </a:fld>
            <a:endParaRPr lang="en-US"/>
          </a:p>
        </p:txBody>
      </p:sp>
    </p:spTree>
    <p:extLst>
      <p:ext uri="{BB962C8B-B14F-4D97-AF65-F5344CB8AC3E}">
        <p14:creationId xmlns:p14="http://schemas.microsoft.com/office/powerpoint/2010/main" val="17822629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A4B53A7-3209-46A6-9454-F38EAC8F11E7}" type="datetimeFigureOut">
              <a:rPr lang="en-US" smtClean="0"/>
              <a:t>10/18/2023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33705159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A4B53A7-3209-46A6-9454-F38EAC8F11E7}" type="datetimeFigureOut">
              <a:rPr lang="en-US" smtClean="0"/>
              <a:t>10/18/2023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26975944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matchingName="Background Slide">
  <p:cSld name="Background Slide">
    <p:spTree>
      <p:nvGrpSpPr>
        <p:cNvPr id="1" name="Shape 94"/>
        <p:cNvGrpSpPr/>
        <p:nvPr/>
      </p:nvGrpSpPr>
      <p:grpSpPr>
        <a:xfrm>
          <a:off x="0" y="0"/>
          <a:ext cx="0" cy="0"/>
          <a:chOff x="0" y="0"/>
          <a:chExt cx="0" cy="0"/>
        </a:xfrm>
      </p:grpSpPr>
      <p:sp>
        <p:nvSpPr>
          <p:cNvPr id="95" name="Google Shape;95;g2804631871c_1_41"/>
          <p:cNvSpPr txBox="1">
            <a:spLocks noGrp="1"/>
          </p:cNvSpPr>
          <p:nvPr>
            <p:ph type="sldNum" idx="12"/>
          </p:nvPr>
        </p:nvSpPr>
        <p:spPr>
          <a:xfrm>
            <a:off x="11928132" y="6647367"/>
            <a:ext cx="215700" cy="159000"/>
          </a:xfrm>
          <a:prstGeom prst="rect">
            <a:avLst/>
          </a:prstGeom>
          <a:noFill/>
          <a:ln>
            <a:noFill/>
          </a:ln>
        </p:spPr>
        <p:txBody>
          <a:bodyPr spcFirstLastPara="1" wrap="square" lIns="25400" tIns="25400" rIns="25400" bIns="25400" anchor="ctr" anchorCtr="0">
            <a:spAutoFit/>
          </a:bodyPr>
          <a:lstStyle>
            <a:lvl1pPr marL="0" marR="0" lvl="0" indent="0" algn="r" rtl="0">
              <a:lnSpc>
                <a:spcPct val="100000"/>
              </a:lnSpc>
              <a:spcBef>
                <a:spcPts val="0"/>
              </a:spcBef>
              <a:spcAft>
                <a:spcPts val="0"/>
              </a:spcAft>
              <a:buClr>
                <a:srgbClr val="1B243B"/>
              </a:buClr>
              <a:buSzPts val="700"/>
              <a:buFont typeface="Arial"/>
              <a:buNone/>
              <a:defRPr sz="700" b="0" i="0" u="none" strike="noStrike" cap="none">
                <a:solidFill>
                  <a:srgbClr val="000000"/>
                </a:solidFill>
                <a:latin typeface="Arial"/>
                <a:ea typeface="Arial"/>
                <a:cs typeface="Arial"/>
                <a:sym typeface="Arial"/>
              </a:defRPr>
            </a:lvl1pPr>
            <a:lvl2pPr marL="0" marR="0" lvl="1" indent="0" algn="r" rtl="0">
              <a:lnSpc>
                <a:spcPct val="100000"/>
              </a:lnSpc>
              <a:spcBef>
                <a:spcPts val="0"/>
              </a:spcBef>
              <a:spcAft>
                <a:spcPts val="0"/>
              </a:spcAft>
              <a:buClr>
                <a:srgbClr val="1B243B"/>
              </a:buClr>
              <a:buSzPts val="700"/>
              <a:buFont typeface="Arial"/>
              <a:buNone/>
              <a:defRPr sz="700" b="0" i="0" u="none" strike="noStrike" cap="none">
                <a:solidFill>
                  <a:srgbClr val="000000"/>
                </a:solidFill>
                <a:latin typeface="Arial"/>
                <a:ea typeface="Arial"/>
                <a:cs typeface="Arial"/>
                <a:sym typeface="Arial"/>
              </a:defRPr>
            </a:lvl2pPr>
            <a:lvl3pPr marL="0" marR="0" lvl="2" indent="0" algn="r" rtl="0">
              <a:lnSpc>
                <a:spcPct val="100000"/>
              </a:lnSpc>
              <a:spcBef>
                <a:spcPts val="0"/>
              </a:spcBef>
              <a:spcAft>
                <a:spcPts val="0"/>
              </a:spcAft>
              <a:buClr>
                <a:srgbClr val="1B243B"/>
              </a:buClr>
              <a:buSzPts val="700"/>
              <a:buFont typeface="Arial"/>
              <a:buNone/>
              <a:defRPr sz="700" b="0" i="0" u="none" strike="noStrike" cap="none">
                <a:solidFill>
                  <a:srgbClr val="000000"/>
                </a:solidFill>
                <a:latin typeface="Arial"/>
                <a:ea typeface="Arial"/>
                <a:cs typeface="Arial"/>
                <a:sym typeface="Arial"/>
              </a:defRPr>
            </a:lvl3pPr>
            <a:lvl4pPr marL="0" marR="0" lvl="3" indent="0" algn="r" rtl="0">
              <a:lnSpc>
                <a:spcPct val="100000"/>
              </a:lnSpc>
              <a:spcBef>
                <a:spcPts val="0"/>
              </a:spcBef>
              <a:spcAft>
                <a:spcPts val="0"/>
              </a:spcAft>
              <a:buClr>
                <a:srgbClr val="1B243B"/>
              </a:buClr>
              <a:buSzPts val="700"/>
              <a:buFont typeface="Arial"/>
              <a:buNone/>
              <a:defRPr sz="700" b="0" i="0" u="none" strike="noStrike" cap="none">
                <a:solidFill>
                  <a:srgbClr val="000000"/>
                </a:solidFill>
                <a:latin typeface="Arial"/>
                <a:ea typeface="Arial"/>
                <a:cs typeface="Arial"/>
                <a:sym typeface="Arial"/>
              </a:defRPr>
            </a:lvl4pPr>
            <a:lvl5pPr marL="0" marR="0" lvl="4" indent="0" algn="r" rtl="0">
              <a:lnSpc>
                <a:spcPct val="100000"/>
              </a:lnSpc>
              <a:spcBef>
                <a:spcPts val="0"/>
              </a:spcBef>
              <a:spcAft>
                <a:spcPts val="0"/>
              </a:spcAft>
              <a:buClr>
                <a:srgbClr val="1B243B"/>
              </a:buClr>
              <a:buSzPts val="700"/>
              <a:buFont typeface="Arial"/>
              <a:buNone/>
              <a:defRPr sz="700" b="0" i="0" u="none" strike="noStrike" cap="none">
                <a:solidFill>
                  <a:srgbClr val="000000"/>
                </a:solidFill>
                <a:latin typeface="Arial"/>
                <a:ea typeface="Arial"/>
                <a:cs typeface="Arial"/>
                <a:sym typeface="Arial"/>
              </a:defRPr>
            </a:lvl5pPr>
            <a:lvl6pPr marL="0" marR="0" lvl="5" indent="0" algn="r" rtl="0">
              <a:lnSpc>
                <a:spcPct val="100000"/>
              </a:lnSpc>
              <a:spcBef>
                <a:spcPts val="0"/>
              </a:spcBef>
              <a:spcAft>
                <a:spcPts val="0"/>
              </a:spcAft>
              <a:buClr>
                <a:srgbClr val="1B243B"/>
              </a:buClr>
              <a:buSzPts val="700"/>
              <a:buFont typeface="Arial"/>
              <a:buNone/>
              <a:defRPr sz="700" b="0" i="0" u="none" strike="noStrike" cap="none">
                <a:solidFill>
                  <a:srgbClr val="000000"/>
                </a:solidFill>
                <a:latin typeface="Arial"/>
                <a:ea typeface="Arial"/>
                <a:cs typeface="Arial"/>
                <a:sym typeface="Arial"/>
              </a:defRPr>
            </a:lvl6pPr>
            <a:lvl7pPr marL="0" marR="0" lvl="6" indent="0" algn="r" rtl="0">
              <a:lnSpc>
                <a:spcPct val="100000"/>
              </a:lnSpc>
              <a:spcBef>
                <a:spcPts val="0"/>
              </a:spcBef>
              <a:spcAft>
                <a:spcPts val="0"/>
              </a:spcAft>
              <a:buClr>
                <a:srgbClr val="1B243B"/>
              </a:buClr>
              <a:buSzPts val="700"/>
              <a:buFont typeface="Arial"/>
              <a:buNone/>
              <a:defRPr sz="700" b="0" i="0" u="none" strike="noStrike" cap="none">
                <a:solidFill>
                  <a:srgbClr val="000000"/>
                </a:solidFill>
                <a:latin typeface="Arial"/>
                <a:ea typeface="Arial"/>
                <a:cs typeface="Arial"/>
                <a:sym typeface="Arial"/>
              </a:defRPr>
            </a:lvl7pPr>
            <a:lvl8pPr marL="0" marR="0" lvl="7" indent="0" algn="r" rtl="0">
              <a:lnSpc>
                <a:spcPct val="100000"/>
              </a:lnSpc>
              <a:spcBef>
                <a:spcPts val="0"/>
              </a:spcBef>
              <a:spcAft>
                <a:spcPts val="0"/>
              </a:spcAft>
              <a:buClr>
                <a:srgbClr val="1B243B"/>
              </a:buClr>
              <a:buSzPts val="700"/>
              <a:buFont typeface="Arial"/>
              <a:buNone/>
              <a:defRPr sz="700" b="0" i="0" u="none" strike="noStrike" cap="none">
                <a:solidFill>
                  <a:srgbClr val="000000"/>
                </a:solidFill>
                <a:latin typeface="Arial"/>
                <a:ea typeface="Arial"/>
                <a:cs typeface="Arial"/>
                <a:sym typeface="Arial"/>
              </a:defRPr>
            </a:lvl8pPr>
            <a:lvl9pPr marL="0" marR="0" lvl="8" indent="0" algn="r" rtl="0">
              <a:lnSpc>
                <a:spcPct val="100000"/>
              </a:lnSpc>
              <a:spcBef>
                <a:spcPts val="0"/>
              </a:spcBef>
              <a:spcAft>
                <a:spcPts val="0"/>
              </a:spcAft>
              <a:buClr>
                <a:srgbClr val="1B243B"/>
              </a:buClr>
              <a:buSzPts val="700"/>
              <a:buFont typeface="Arial"/>
              <a:buNone/>
              <a:defRPr sz="700" b="0"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IE"/>
              <a:t>‹#›</a:t>
            </a:fld>
            <a:endParaRPr sz="1900"/>
          </a:p>
        </p:txBody>
      </p:sp>
    </p:spTree>
    <p:extLst>
      <p:ext uri="{BB962C8B-B14F-4D97-AF65-F5344CB8AC3E}">
        <p14:creationId xmlns:p14="http://schemas.microsoft.com/office/powerpoint/2010/main" val="3665381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A4B53A7-3209-46A6-9454-F38EAC8F11E7}" type="datetimeFigureOut">
              <a:rPr lang="en-US" smtClean="0"/>
              <a:t>10/18/2023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173386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4B53A7-3209-46A6-9454-F38EAC8F11E7}" type="datetimeFigureOut">
              <a:rPr lang="en-US" smtClean="0"/>
              <a:t>10/18/2023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3020581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A4B53A7-3209-46A6-9454-F38EAC8F11E7}" type="datetimeFigureOut">
              <a:rPr lang="en-US" smtClean="0"/>
              <a:t>10/18/2023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3459919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A4B53A7-3209-46A6-9454-F38EAC8F11E7}" type="datetimeFigureOut">
              <a:rPr lang="en-US" smtClean="0"/>
              <a:t>10/18/2023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3027610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A4B53A7-3209-46A6-9454-F38EAC8F11E7}" type="datetimeFigureOut">
              <a:rPr lang="en-US" smtClean="0"/>
              <a:t>10/18/2023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3095243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4B53A7-3209-46A6-9454-F38EAC8F11E7}" type="datetimeFigureOut">
              <a:rPr lang="en-US" smtClean="0"/>
              <a:t>10/18/2023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1550659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4B53A7-3209-46A6-9454-F38EAC8F11E7}" type="datetimeFigureOut">
              <a:rPr lang="en-US" smtClean="0"/>
              <a:t>10/18/2023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628004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4B53A7-3209-46A6-9454-F38EAC8F11E7}" type="datetimeFigureOut">
              <a:rPr lang="en-US" smtClean="0"/>
              <a:t>10/18/2023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702656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6A4B53A7-3209-46A6-9454-F38EAC8F11E7}" type="datetimeFigureOut">
              <a:rPr lang="en-US" smtClean="0"/>
              <a:pPr/>
              <a:t>10/18/2023</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27CE633F-9882-4A5C-83A2-1109D0C73261}" type="slidenum">
              <a:rPr lang="en-US" smtClean="0"/>
              <a:pPr/>
              <a:t>‹#›</a:t>
            </a:fld>
            <a:endParaRPr lang="en-US"/>
          </a:p>
        </p:txBody>
      </p:sp>
    </p:spTree>
    <p:extLst>
      <p:ext uri="{BB962C8B-B14F-4D97-AF65-F5344CB8AC3E}">
        <p14:creationId xmlns:p14="http://schemas.microsoft.com/office/powerpoint/2010/main" val="3611546448"/>
      </p:ext>
    </p:extLst>
  </p:cSld>
  <p:clrMap bg1="dk1" tx1="lt1" bg2="dk2" tx2="lt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 id="2147483776" r:id="rId12"/>
    <p:sldLayoutId id="2147483777" r:id="rId13"/>
    <p:sldLayoutId id="2147483778" r:id="rId14"/>
    <p:sldLayoutId id="2147483779" r:id="rId15"/>
    <p:sldLayoutId id="2147483780" r:id="rId16"/>
    <p:sldLayoutId id="2147483781" r:id="rId17"/>
    <p:sldLayoutId id="2147483782" r:id="rId18"/>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8.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01751-C8B2-6637-2580-00FE190883BF}"/>
              </a:ext>
            </a:extLst>
          </p:cNvPr>
          <p:cNvSpPr>
            <a:spLocks noGrp="1"/>
          </p:cNvSpPr>
          <p:nvPr>
            <p:ph type="title"/>
          </p:nvPr>
        </p:nvSpPr>
        <p:spPr>
          <a:xfrm>
            <a:off x="838200" y="914400"/>
            <a:ext cx="10515600" cy="3220720"/>
          </a:xfrm>
        </p:spPr>
        <p:txBody>
          <a:bodyPr>
            <a:normAutofit/>
          </a:bodyPr>
          <a:lstStyle/>
          <a:p>
            <a:pPr algn="ctr"/>
            <a:r>
              <a:rPr lang="en-IE" b="1" dirty="0">
                <a:effectLst/>
                <a:latin typeface="Gadugi" panose="020B0502040204020203" pitchFamily="34" charset="0"/>
                <a:ea typeface="Calibri" panose="020F0502020204030204" pitchFamily="34" charset="0"/>
                <a:cs typeface="Times New Roman" panose="02020603050405020304" pitchFamily="18" charset="0"/>
              </a:rPr>
              <a:t>“</a:t>
            </a:r>
            <a:r>
              <a:rPr lang="en-SG" b="1" dirty="0">
                <a:effectLst/>
                <a:latin typeface="Gadugi" panose="020B0502040204020203" pitchFamily="34" charset="0"/>
                <a:ea typeface="Calibri" panose="020F0502020204030204" pitchFamily="34" charset="0"/>
                <a:cs typeface="Times New Roman" panose="02020603050405020304" pitchFamily="18" charset="0"/>
              </a:rPr>
              <a:t>Effective Leadership - Staff Shortages in Ireland – How did Ireland (TUSLA) handle the issue of staff shortages – an actual update on the experiences from TUSLA Ireland”</a:t>
            </a:r>
            <a:endParaRPr lang="en-IE" dirty="0"/>
          </a:p>
        </p:txBody>
      </p:sp>
      <p:pic>
        <p:nvPicPr>
          <p:cNvPr id="4" name="tusla_logo_strap_landscape.eps" descr="/Users/sharonmwaters/Desktop/Tusla/tusla_final_logo_files/Print Use/eps/Logo Strap Landscape/tusla_logo_strap_landscape.eps">
            <a:extLst>
              <a:ext uri="{FF2B5EF4-FFF2-40B4-BE49-F238E27FC236}">
                <a16:creationId xmlns:a16="http://schemas.microsoft.com/office/drawing/2014/main" id="{020FFEF5-F7EA-6DDC-EE29-F0FA5BE7C337}"/>
              </a:ext>
            </a:extLst>
          </p:cNvPr>
          <p:cNvPicPr>
            <a:picLocks noGrp="1" noChangeAspect="1"/>
          </p:cNvPicPr>
          <p:nvPr>
            <p:ph idx="1"/>
          </p:nvPr>
        </p:nvPicPr>
        <p:blipFill>
          <a:blip r:embed="rId2"/>
          <a:stretch>
            <a:fillRect/>
          </a:stretch>
        </p:blipFill>
        <p:spPr bwMode="auto">
          <a:xfrm>
            <a:off x="2948053" y="4915029"/>
            <a:ext cx="6133333" cy="1028571"/>
          </a:xfrm>
          <a:prstGeom prst="rect">
            <a:avLst/>
          </a:prstGeom>
          <a:noFill/>
          <a:ln w="9525">
            <a:noFill/>
            <a:miter lim="800000"/>
            <a:headEnd/>
            <a:tailEnd/>
          </a:ln>
        </p:spPr>
      </p:pic>
      <p:sp>
        <p:nvSpPr>
          <p:cNvPr id="3" name="TextBox 2">
            <a:extLst>
              <a:ext uri="{FF2B5EF4-FFF2-40B4-BE49-F238E27FC236}">
                <a16:creationId xmlns:a16="http://schemas.microsoft.com/office/drawing/2014/main" id="{F5F4680D-B4F6-DDD0-6FB2-11FDACCEED0C}"/>
              </a:ext>
            </a:extLst>
          </p:cNvPr>
          <p:cNvSpPr txBox="1"/>
          <p:nvPr/>
        </p:nvSpPr>
        <p:spPr>
          <a:xfrm>
            <a:off x="1361440" y="4340408"/>
            <a:ext cx="9408160" cy="400110"/>
          </a:xfrm>
          <a:prstGeom prst="rect">
            <a:avLst/>
          </a:prstGeom>
          <a:noFill/>
        </p:spPr>
        <p:txBody>
          <a:bodyPr wrap="square" rtlCol="0">
            <a:spAutoFit/>
          </a:bodyPr>
          <a:lstStyle/>
          <a:p>
            <a:r>
              <a:rPr lang="en-IE" sz="2000" dirty="0"/>
              <a:t>Frances Haigney, Tusla People Strategy Lead, Tusla People and Change</a:t>
            </a:r>
          </a:p>
        </p:txBody>
      </p:sp>
    </p:spTree>
    <p:extLst>
      <p:ext uri="{BB962C8B-B14F-4D97-AF65-F5344CB8AC3E}">
        <p14:creationId xmlns:p14="http://schemas.microsoft.com/office/powerpoint/2010/main" val="433933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AFB9F9B-A34E-8E4B-BAF2-D82004FCFF3D}"/>
              </a:ext>
            </a:extLst>
          </p:cNvPr>
          <p:cNvSpPr txBox="1"/>
          <p:nvPr/>
        </p:nvSpPr>
        <p:spPr>
          <a:xfrm>
            <a:off x="873759" y="1140127"/>
            <a:ext cx="10756265" cy="1661737"/>
          </a:xfrm>
          <a:prstGeom prst="rect">
            <a:avLst/>
          </a:prstGeom>
          <a:noFill/>
        </p:spPr>
        <p:txBody>
          <a:bodyPr wrap="square">
            <a:spAutoFit/>
          </a:bodyPr>
          <a:lstStyle/>
          <a:p>
            <a:pPr>
              <a:lnSpc>
                <a:spcPct val="107000"/>
              </a:lnSpc>
              <a:spcAft>
                <a:spcPts val="800"/>
              </a:spcAft>
            </a:pPr>
            <a:r>
              <a:rPr lang="en-SG" sz="1800" b="1" kern="100" dirty="0">
                <a:effectLst/>
                <a:latin typeface="Gadugi" panose="020B0502040204020203" pitchFamily="34" charset="0"/>
                <a:ea typeface="Calibri" panose="020F0502020204030204" pitchFamily="34" charset="0"/>
                <a:cs typeface="Times New Roman" panose="02020603050405020304" pitchFamily="18" charset="0"/>
              </a:rPr>
              <a:t>Tusla – Child and Family Agency - Who are we</a:t>
            </a:r>
            <a:endParaRPr lang="en-IE"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kern="100" dirty="0">
                <a:effectLst/>
                <a:latin typeface="Gadugi" panose="020B0502040204020203" pitchFamily="34" charset="0"/>
                <a:ea typeface="Calibri" panose="020F0502020204030204" pitchFamily="34" charset="0"/>
                <a:cs typeface="Times New Roman" panose="02020603050405020304" pitchFamily="18" charset="0"/>
              </a:rPr>
              <a:t>Since 2014, Tusla has been the dedicated State agency responsible for improving wellbeing and outcomes for children in our State. Employing almost 5,000 dedicated professionals, we operate under the Child and Family Agency Act 2013, a progressive piece of legislation with children at its heart and families viewed as the foundation of a strong healthy community where children can flourish.</a:t>
            </a:r>
            <a:endParaRPr lang="en-IE"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474E4A25-F17B-5081-6D58-9497B63006E9}"/>
              </a:ext>
            </a:extLst>
          </p:cNvPr>
          <p:cNvSpPr txBox="1"/>
          <p:nvPr/>
        </p:nvSpPr>
        <p:spPr>
          <a:xfrm>
            <a:off x="3966210" y="3429000"/>
            <a:ext cx="6837680" cy="2308324"/>
          </a:xfrm>
          <a:prstGeom prst="rect">
            <a:avLst/>
          </a:prstGeom>
          <a:noFill/>
        </p:spPr>
        <p:txBody>
          <a:bodyPr wrap="square" rtlCol="0">
            <a:spAutoFit/>
          </a:bodyPr>
          <a:lstStyle/>
          <a:p>
            <a:r>
              <a:rPr lang="en-IE" sz="1600" b="1" kern="100" dirty="0">
                <a:effectLst/>
                <a:latin typeface="Gadugi" panose="020B0502040204020203" pitchFamily="34" charset="0"/>
                <a:ea typeface="Calibri" panose="020F0502020204030204" pitchFamily="34" charset="0"/>
                <a:cs typeface="Times New Roman" panose="02020603050405020304" pitchFamily="18" charset="0"/>
              </a:rPr>
              <a:t>Our Services:</a:t>
            </a:r>
            <a:endParaRPr lang="en-IE" sz="16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sz="1600" b="1" spc="-75" dirty="0">
                <a:effectLst/>
                <a:latin typeface="Gadugi" panose="020B0502040204020203" pitchFamily="34" charset="0"/>
                <a:ea typeface="Calibri" panose="020F0502020204030204" pitchFamily="34" charset="0"/>
                <a:cs typeface="Times New Roman" panose="02020603050405020304" pitchFamily="18" charset="0"/>
              </a:rPr>
              <a:t>Child Protection &amp; Welfare</a:t>
            </a:r>
            <a:r>
              <a:rPr lang="en-GB" sz="1600" b="1" dirty="0">
                <a:effectLst/>
                <a:latin typeface="Gadugi" panose="020B0502040204020203" pitchFamily="34" charset="0"/>
                <a:ea typeface="Calibri" panose="020F0502020204030204" pitchFamily="34" charset="0"/>
                <a:cs typeface="Times New Roman" panose="02020603050405020304" pitchFamily="18" charset="0"/>
              </a:rPr>
              <a:t> </a:t>
            </a:r>
            <a:endParaRPr lang="en-IE" sz="1600" b="1"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IE" sz="1600" b="1" kern="100" spc="-75" dirty="0">
                <a:effectLst/>
                <a:latin typeface="Gadugi" panose="020B0502040204020203" pitchFamily="34" charset="0"/>
                <a:ea typeface="Times New Roman" panose="02020603050405020304" pitchFamily="18" charset="0"/>
                <a:cs typeface="Times New Roman" panose="02020603050405020304" pitchFamily="18" charset="0"/>
              </a:rPr>
              <a:t>Alternative Care</a:t>
            </a:r>
            <a:endParaRPr lang="en-IE" sz="1600" b="1" kern="100" dirty="0">
              <a:effectLst/>
              <a:latin typeface="Calibri Light" panose="020F0302020204030204" pitchFamily="34" charset="0"/>
              <a:ea typeface="Times New Roman" panose="02020603050405020304" pitchFamily="18" charset="0"/>
              <a:cs typeface="Times New Roman" panose="02020603050405020304" pitchFamily="18" charset="0"/>
            </a:endParaRPr>
          </a:p>
          <a:p>
            <a:pPr marL="342900" lvl="0" indent="-342900">
              <a:buFont typeface="Symbol" panose="05050102010706020507" pitchFamily="18" charset="2"/>
              <a:buChar char=""/>
            </a:pPr>
            <a:r>
              <a:rPr lang="en-IE" sz="1600" b="1" kern="100" spc="-75" dirty="0">
                <a:effectLst/>
                <a:latin typeface="Gadugi" panose="020B0502040204020203" pitchFamily="34" charset="0"/>
                <a:ea typeface="Times New Roman" panose="02020603050405020304" pitchFamily="18" charset="0"/>
                <a:cs typeface="Times New Roman" panose="02020603050405020304" pitchFamily="18" charset="0"/>
              </a:rPr>
              <a:t>Birth Information and Tracing &amp; Adoption</a:t>
            </a:r>
            <a:endParaRPr lang="en-IE" sz="1600" b="1" kern="100" dirty="0">
              <a:effectLst/>
              <a:latin typeface="Calibri Light" panose="020F0302020204030204" pitchFamily="34" charset="0"/>
              <a:ea typeface="Times New Roman" panose="02020603050405020304" pitchFamily="18" charset="0"/>
              <a:cs typeface="Times New Roman" panose="02020603050405020304" pitchFamily="18" charset="0"/>
            </a:endParaRPr>
          </a:p>
          <a:p>
            <a:pPr marL="342900" lvl="0" indent="-342900">
              <a:buFont typeface="Symbol" panose="05050102010706020507" pitchFamily="18" charset="2"/>
              <a:buChar char=""/>
            </a:pPr>
            <a:r>
              <a:rPr lang="en-IE" sz="1600" b="1" kern="100" spc="-75" dirty="0">
                <a:effectLst/>
                <a:latin typeface="Gadugi" panose="020B0502040204020203" pitchFamily="34" charset="0"/>
                <a:ea typeface="Times New Roman" panose="02020603050405020304" pitchFamily="18" charset="0"/>
                <a:cs typeface="Times New Roman" panose="02020603050405020304" pitchFamily="18" charset="0"/>
              </a:rPr>
              <a:t>Family Support</a:t>
            </a:r>
            <a:endParaRPr lang="en-IE" sz="1600" b="1" kern="100" dirty="0">
              <a:effectLst/>
              <a:latin typeface="Calibri Light" panose="020F0302020204030204" pitchFamily="34" charset="0"/>
              <a:ea typeface="Times New Roman" panose="02020603050405020304" pitchFamily="18" charset="0"/>
              <a:cs typeface="Times New Roman" panose="02020603050405020304" pitchFamily="18" charset="0"/>
            </a:endParaRPr>
          </a:p>
          <a:p>
            <a:pPr marL="342900" lvl="0" indent="-342900">
              <a:buFont typeface="Symbol" panose="05050102010706020507" pitchFamily="18" charset="2"/>
              <a:buChar char=""/>
            </a:pPr>
            <a:r>
              <a:rPr lang="en-IE" sz="1600" b="1" kern="100" spc="-75" dirty="0">
                <a:effectLst/>
                <a:latin typeface="Gadugi" panose="020B0502040204020203" pitchFamily="34" charset="0"/>
                <a:ea typeface="Times New Roman" panose="02020603050405020304" pitchFamily="18" charset="0"/>
                <a:cs typeface="Times New Roman" panose="02020603050405020304" pitchFamily="18" charset="0"/>
              </a:rPr>
              <a:t>Children’s Services Regulation</a:t>
            </a:r>
            <a:endParaRPr lang="en-IE" sz="1600" b="1" kern="100" dirty="0">
              <a:effectLst/>
              <a:latin typeface="Calibri Light" panose="020F0302020204030204" pitchFamily="34" charset="0"/>
              <a:ea typeface="Times New Roman" panose="02020603050405020304" pitchFamily="18" charset="0"/>
              <a:cs typeface="Times New Roman" panose="02020603050405020304" pitchFamily="18" charset="0"/>
            </a:endParaRPr>
          </a:p>
          <a:p>
            <a:pPr marL="342900" lvl="0" indent="-342900">
              <a:buFont typeface="Symbol" panose="05050102010706020507" pitchFamily="18" charset="2"/>
              <a:buChar char=""/>
            </a:pPr>
            <a:r>
              <a:rPr lang="en-IE" sz="1600" b="1" kern="100" spc="-75" dirty="0">
                <a:effectLst/>
                <a:latin typeface="Gadugi" panose="020B0502040204020203" pitchFamily="34" charset="0"/>
                <a:ea typeface="Times New Roman" panose="02020603050405020304" pitchFamily="18" charset="0"/>
                <a:cs typeface="Times New Roman" panose="02020603050405020304" pitchFamily="18" charset="0"/>
              </a:rPr>
              <a:t>Tusla Education Support Service</a:t>
            </a:r>
            <a:endParaRPr lang="en-IE" sz="1600" b="1" kern="100" dirty="0">
              <a:effectLst/>
              <a:latin typeface="Calibri Light" panose="020F0302020204030204" pitchFamily="34" charset="0"/>
              <a:ea typeface="Times New Roman" panose="02020603050405020304" pitchFamily="18" charset="0"/>
              <a:cs typeface="Times New Roman" panose="02020603050405020304" pitchFamily="18" charset="0"/>
            </a:endParaRPr>
          </a:p>
          <a:p>
            <a:pPr marL="342900" lvl="0" indent="-342900">
              <a:buFont typeface="Symbol" panose="05050102010706020507" pitchFamily="18" charset="2"/>
              <a:buChar char=""/>
            </a:pPr>
            <a:r>
              <a:rPr lang="en-IE" sz="1600" b="1" kern="100" spc="-75" dirty="0">
                <a:effectLst/>
                <a:latin typeface="Gadugi" panose="020B0502040204020203" pitchFamily="34" charset="0"/>
                <a:ea typeface="Times New Roman" panose="02020603050405020304" pitchFamily="18" charset="0"/>
                <a:cs typeface="Times New Roman" panose="02020603050405020304" pitchFamily="18" charset="0"/>
              </a:rPr>
              <a:t>Domestic, Sexual &amp; Gender Based Violence</a:t>
            </a:r>
            <a:endParaRPr lang="en-IE" sz="1600" b="1" kern="100" dirty="0">
              <a:effectLst/>
              <a:latin typeface="Calibri Light" panose="020F0302020204030204" pitchFamily="34" charset="0"/>
              <a:ea typeface="Times New Roman" panose="02020603050405020304" pitchFamily="18" charset="0"/>
              <a:cs typeface="Times New Roman" panose="02020603050405020304" pitchFamily="18" charset="0"/>
            </a:endParaRPr>
          </a:p>
          <a:p>
            <a:r>
              <a:rPr lang="en-IE" sz="1600" kern="100" dirty="0">
                <a:effectLst/>
                <a:latin typeface="Calibri" panose="020F0502020204030204" pitchFamily="34" charset="0"/>
                <a:ea typeface="Calibri" panose="020F0502020204030204" pitchFamily="34" charset="0"/>
                <a:cs typeface="Times New Roman" panose="02020603050405020304" pitchFamily="18" charset="0"/>
              </a:rPr>
              <a:t> </a:t>
            </a:r>
          </a:p>
        </p:txBody>
      </p:sp>
      <p:pic>
        <p:nvPicPr>
          <p:cNvPr id="4" name="tusla_logo_strap_landscape.eps" descr="/Users/sharonmwaters/Desktop/Tusla/tusla_final_logo_files/Print Use/eps/Logo Strap Landscape/tusla_logo_strap_landscape.eps">
            <a:extLst>
              <a:ext uri="{FF2B5EF4-FFF2-40B4-BE49-F238E27FC236}">
                <a16:creationId xmlns:a16="http://schemas.microsoft.com/office/drawing/2014/main" id="{7EE9FFB4-45A6-9D98-B139-90EDA97776DE}"/>
              </a:ext>
            </a:extLst>
          </p:cNvPr>
          <p:cNvPicPr>
            <a:picLocks noChangeAspect="1"/>
          </p:cNvPicPr>
          <p:nvPr/>
        </p:nvPicPr>
        <p:blipFill>
          <a:blip r:embed="rId2"/>
          <a:stretch>
            <a:fillRect/>
          </a:stretch>
        </p:blipFill>
        <p:spPr bwMode="auto">
          <a:xfrm>
            <a:off x="8249920" y="352339"/>
            <a:ext cx="3743133" cy="627731"/>
          </a:xfrm>
          <a:prstGeom prst="rect">
            <a:avLst/>
          </a:prstGeom>
          <a:noFill/>
          <a:ln w="9525">
            <a:noFill/>
            <a:miter lim="800000"/>
            <a:headEnd/>
            <a:tailEnd/>
          </a:ln>
        </p:spPr>
      </p:pic>
    </p:spTree>
    <p:extLst>
      <p:ext uri="{BB962C8B-B14F-4D97-AF65-F5344CB8AC3E}">
        <p14:creationId xmlns:p14="http://schemas.microsoft.com/office/powerpoint/2010/main" val="2395204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86AB1-4231-450D-3661-C9EA80E6F609}"/>
              </a:ext>
            </a:extLst>
          </p:cNvPr>
          <p:cNvSpPr>
            <a:spLocks noGrp="1"/>
          </p:cNvSpPr>
          <p:nvPr>
            <p:ph type="ctrTitle"/>
          </p:nvPr>
        </p:nvSpPr>
        <p:spPr/>
        <p:txBody>
          <a:bodyPr/>
          <a:lstStyle/>
          <a:p>
            <a:endParaRPr lang="en-IE"/>
          </a:p>
        </p:txBody>
      </p:sp>
      <p:sp>
        <p:nvSpPr>
          <p:cNvPr id="3" name="Subtitle 2">
            <a:extLst>
              <a:ext uri="{FF2B5EF4-FFF2-40B4-BE49-F238E27FC236}">
                <a16:creationId xmlns:a16="http://schemas.microsoft.com/office/drawing/2014/main" id="{B74FC23A-4104-0C4E-8B4A-430F14AEA0FC}"/>
              </a:ext>
            </a:extLst>
          </p:cNvPr>
          <p:cNvSpPr>
            <a:spLocks noGrp="1"/>
          </p:cNvSpPr>
          <p:nvPr>
            <p:ph type="subTitle" idx="1"/>
          </p:nvPr>
        </p:nvSpPr>
        <p:spPr/>
        <p:txBody>
          <a:bodyPr/>
          <a:lstStyle/>
          <a:p>
            <a:endParaRPr lang="en-IE"/>
          </a:p>
        </p:txBody>
      </p:sp>
      <p:pic>
        <p:nvPicPr>
          <p:cNvPr id="5" name="Picture 4">
            <a:extLst>
              <a:ext uri="{FF2B5EF4-FFF2-40B4-BE49-F238E27FC236}">
                <a16:creationId xmlns:a16="http://schemas.microsoft.com/office/drawing/2014/main" id="{85C9356E-CDEC-3FD6-9070-E3AA5AFE63EF}"/>
              </a:ext>
            </a:extLst>
          </p:cNvPr>
          <p:cNvPicPr>
            <a:picLocks noChangeAspect="1"/>
          </p:cNvPicPr>
          <p:nvPr/>
        </p:nvPicPr>
        <p:blipFill>
          <a:blip r:embed="rId2"/>
          <a:stretch>
            <a:fillRect/>
          </a:stretch>
        </p:blipFill>
        <p:spPr>
          <a:xfrm>
            <a:off x="533400" y="314866"/>
            <a:ext cx="11125200" cy="6162675"/>
          </a:xfrm>
          <a:prstGeom prst="rect">
            <a:avLst/>
          </a:prstGeom>
        </p:spPr>
      </p:pic>
      <p:sp>
        <p:nvSpPr>
          <p:cNvPr id="6" name="TextBox 5">
            <a:extLst>
              <a:ext uri="{FF2B5EF4-FFF2-40B4-BE49-F238E27FC236}">
                <a16:creationId xmlns:a16="http://schemas.microsoft.com/office/drawing/2014/main" id="{97A9273E-33C8-AAF8-1CB4-65603EFFF2C5}"/>
              </a:ext>
            </a:extLst>
          </p:cNvPr>
          <p:cNvSpPr txBox="1"/>
          <p:nvPr/>
        </p:nvSpPr>
        <p:spPr>
          <a:xfrm>
            <a:off x="7317740" y="130200"/>
            <a:ext cx="4135120" cy="369332"/>
          </a:xfrm>
          <a:prstGeom prst="rect">
            <a:avLst/>
          </a:prstGeom>
          <a:noFill/>
        </p:spPr>
        <p:txBody>
          <a:bodyPr wrap="square" rtlCol="0">
            <a:spAutoFit/>
          </a:bodyPr>
          <a:lstStyle/>
          <a:p>
            <a:r>
              <a:rPr lang="en-IE" dirty="0"/>
              <a:t>                                                     August 2023</a:t>
            </a:r>
          </a:p>
        </p:txBody>
      </p:sp>
    </p:spTree>
    <p:extLst>
      <p:ext uri="{BB962C8B-B14F-4D97-AF65-F5344CB8AC3E}">
        <p14:creationId xmlns:p14="http://schemas.microsoft.com/office/powerpoint/2010/main" val="2063206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C55A694-8325-05F2-9E43-09D237ECCFCF}"/>
              </a:ext>
            </a:extLst>
          </p:cNvPr>
          <p:cNvSpPr txBox="1"/>
          <p:nvPr/>
        </p:nvSpPr>
        <p:spPr>
          <a:xfrm>
            <a:off x="1281113" y="841854"/>
            <a:ext cx="6105524" cy="373692"/>
          </a:xfrm>
          <a:prstGeom prst="rect">
            <a:avLst/>
          </a:prstGeom>
          <a:noFill/>
        </p:spPr>
        <p:txBody>
          <a:bodyPr wrap="square">
            <a:spAutoFit/>
          </a:bodyPr>
          <a:lstStyle/>
          <a:p>
            <a:pPr>
              <a:lnSpc>
                <a:spcPct val="107000"/>
              </a:lnSpc>
              <a:spcAft>
                <a:spcPts val="800"/>
              </a:spcAft>
            </a:pPr>
            <a:r>
              <a:rPr lang="en-IE" sz="1800" b="1" kern="100" dirty="0">
                <a:solidFill>
                  <a:srgbClr val="000000"/>
                </a:solidFill>
                <a:effectLst/>
                <a:latin typeface="Gadugi" panose="020B0502040204020203" pitchFamily="34" charset="0"/>
                <a:ea typeface="Calibri" panose="020F0502020204030204" pitchFamily="34" charset="0"/>
                <a:cs typeface="Times New Roman" panose="02020603050405020304" pitchFamily="18" charset="0"/>
              </a:rPr>
              <a:t>Workforce Challenges </a:t>
            </a:r>
            <a:endParaRPr lang="en-IE"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Diagram 3">
            <a:extLst>
              <a:ext uri="{FF2B5EF4-FFF2-40B4-BE49-F238E27FC236}">
                <a16:creationId xmlns:a16="http://schemas.microsoft.com/office/drawing/2014/main" id="{F3B0CD86-E0B1-926D-6EFB-043512E68BA1}"/>
              </a:ext>
            </a:extLst>
          </p:cNvPr>
          <p:cNvGraphicFramePr/>
          <p:nvPr>
            <p:extLst>
              <p:ext uri="{D42A27DB-BD31-4B8C-83A1-F6EECF244321}">
                <p14:modId xmlns:p14="http://schemas.microsoft.com/office/powerpoint/2010/main" val="3739115925"/>
              </p:ext>
            </p:extLst>
          </p:nvPr>
        </p:nvGraphicFramePr>
        <p:xfrm>
          <a:off x="2152651" y="1304925"/>
          <a:ext cx="7305672" cy="4486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a:extLst>
              <a:ext uri="{FF2B5EF4-FFF2-40B4-BE49-F238E27FC236}">
                <a16:creationId xmlns:a16="http://schemas.microsoft.com/office/drawing/2014/main" id="{835FF621-69A5-734D-D6F0-13FA2A570E6B}"/>
              </a:ext>
            </a:extLst>
          </p:cNvPr>
          <p:cNvSpPr txBox="1"/>
          <p:nvPr/>
        </p:nvSpPr>
        <p:spPr>
          <a:xfrm>
            <a:off x="771525" y="6267450"/>
            <a:ext cx="10525125" cy="369332"/>
          </a:xfrm>
          <a:prstGeom prst="rect">
            <a:avLst/>
          </a:prstGeom>
          <a:noFill/>
        </p:spPr>
        <p:txBody>
          <a:bodyPr wrap="square" rtlCol="0">
            <a:spAutoFit/>
          </a:bodyPr>
          <a:lstStyle/>
          <a:p>
            <a:r>
              <a:rPr lang="en-IE" sz="1800" dirty="0">
                <a:effectLst/>
                <a:latin typeface="Calibri" panose="020F0502020204030204" pitchFamily="34" charset="0"/>
                <a:ea typeface="Calibri" panose="020F0502020204030204" pitchFamily="34" charset="0"/>
              </a:rPr>
              <a:t>The variety of issues facing social work as a profession are multi-faceted and there is no single solution…</a:t>
            </a:r>
            <a:endParaRPr lang="en-IE" dirty="0"/>
          </a:p>
        </p:txBody>
      </p:sp>
    </p:spTree>
    <p:extLst>
      <p:ext uri="{BB962C8B-B14F-4D97-AF65-F5344CB8AC3E}">
        <p14:creationId xmlns:p14="http://schemas.microsoft.com/office/powerpoint/2010/main" val="1022697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g2804631871c_1_32"/>
          <p:cNvSpPr txBox="1">
            <a:spLocks noGrp="1"/>
          </p:cNvSpPr>
          <p:nvPr>
            <p:ph type="sldNum" idx="12"/>
          </p:nvPr>
        </p:nvSpPr>
        <p:spPr>
          <a:prstGeom prst="rect">
            <a:avLst/>
          </a:prstGeom>
          <a:noFill/>
          <a:ln>
            <a:noFill/>
          </a:ln>
        </p:spPr>
        <p:txBody>
          <a:bodyPr spcFirstLastPara="1" wrap="square" lIns="25400" tIns="25400" rIns="25400" bIns="25400" anchor="ctr" anchorCtr="0">
            <a:spAutoFit/>
          </a:bodyPr>
          <a:lstStyle/>
          <a:p>
            <a:pPr marL="0" lvl="0" indent="0" algn="r" rtl="0">
              <a:lnSpc>
                <a:spcPct val="100000"/>
              </a:lnSpc>
              <a:spcBef>
                <a:spcPts val="0"/>
              </a:spcBef>
              <a:spcAft>
                <a:spcPts val="0"/>
              </a:spcAft>
              <a:buClr>
                <a:srgbClr val="1B243B"/>
              </a:buClr>
              <a:buSzPts val="700"/>
              <a:buFont typeface="Arial"/>
              <a:buNone/>
            </a:pPr>
            <a:fld id="{00000000-1234-1234-1234-123412341234}" type="slidenum">
              <a:rPr lang="en-IE"/>
              <a:t>5</a:t>
            </a:fld>
            <a:endParaRPr sz="1900"/>
          </a:p>
        </p:txBody>
      </p:sp>
      <p:pic>
        <p:nvPicPr>
          <p:cNvPr id="147" name="Google Shape;147;g2804631871c_1_32"/>
          <p:cNvPicPr preferRelativeResize="0"/>
          <p:nvPr/>
        </p:nvPicPr>
        <p:blipFill rotWithShape="1">
          <a:blip r:embed="rId3">
            <a:alphaModFix/>
          </a:blip>
          <a:srcRect/>
          <a:stretch/>
        </p:blipFill>
        <p:spPr>
          <a:xfrm>
            <a:off x="1428750" y="5645747"/>
            <a:ext cx="3562350" cy="657224"/>
          </a:xfrm>
          <a:prstGeom prst="rect">
            <a:avLst/>
          </a:prstGeom>
          <a:noFill/>
          <a:ln>
            <a:noFill/>
          </a:ln>
        </p:spPr>
      </p:pic>
      <p:sp>
        <p:nvSpPr>
          <p:cNvPr id="3" name="TextBox 2">
            <a:extLst>
              <a:ext uri="{FF2B5EF4-FFF2-40B4-BE49-F238E27FC236}">
                <a16:creationId xmlns:a16="http://schemas.microsoft.com/office/drawing/2014/main" id="{D23AB0D1-0A79-2FC9-17C4-2E42A693C9F6}"/>
              </a:ext>
            </a:extLst>
          </p:cNvPr>
          <p:cNvSpPr txBox="1"/>
          <p:nvPr/>
        </p:nvSpPr>
        <p:spPr>
          <a:xfrm>
            <a:off x="2924175" y="651354"/>
            <a:ext cx="6096000" cy="5396477"/>
          </a:xfrm>
          <a:prstGeom prst="rect">
            <a:avLst/>
          </a:prstGeom>
          <a:noFill/>
        </p:spPr>
        <p:txBody>
          <a:bodyPr wrap="square">
            <a:spAutoFit/>
          </a:bodyPr>
          <a:lstStyle/>
          <a:p>
            <a:pPr>
              <a:lnSpc>
                <a:spcPct val="107000"/>
              </a:lnSpc>
              <a:spcAft>
                <a:spcPts val="800"/>
              </a:spcAft>
            </a:pPr>
            <a:r>
              <a:rPr lang="en-IE" sz="1800" b="1" kern="100" dirty="0">
                <a:solidFill>
                  <a:srgbClr val="191919"/>
                </a:solidFill>
                <a:effectLst/>
                <a:latin typeface="Gadugi" panose="020B0502040204020203" pitchFamily="34" charset="0"/>
                <a:ea typeface="Calibri" panose="020F0502020204030204" pitchFamily="34" charset="0"/>
                <a:cs typeface="Times New Roman" panose="02020603050405020304" pitchFamily="18" charset="0"/>
              </a:rPr>
              <a:t>Initiatives to improve the supply include: </a:t>
            </a:r>
          </a:p>
          <a:p>
            <a:pPr>
              <a:lnSpc>
                <a:spcPct val="107000"/>
              </a:lnSpc>
              <a:spcAft>
                <a:spcPts val="800"/>
              </a:spcAft>
            </a:pPr>
            <a:r>
              <a:rPr lang="en-IE" sz="1800" b="1" kern="100" dirty="0">
                <a:effectLst/>
                <a:latin typeface="Gadugi" panose="020B0502040204020203" pitchFamily="34" charset="0"/>
                <a:ea typeface="Calibri" panose="020F0502020204030204" pitchFamily="34" charset="0"/>
                <a:cs typeface="Times New Roman" panose="02020603050405020304" pitchFamily="18" charset="0"/>
              </a:rPr>
              <a:t>All Employers Social Work Forum </a:t>
            </a:r>
            <a:endParaRPr lang="en-IE"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b="1" dirty="0">
                <a:effectLst/>
                <a:latin typeface="Gadugi" panose="020B0502040204020203" pitchFamily="34" charset="0"/>
                <a:ea typeface="Gadugi" panose="020B0502040204020203" pitchFamily="34" charset="0"/>
                <a:cs typeface="Times New Roman" panose="02020603050405020304" pitchFamily="18" charset="0"/>
              </a:rPr>
              <a:t>Diversifying the social work workforce</a:t>
            </a:r>
            <a:endParaRPr lang="en-IE" sz="1800" dirty="0">
              <a:effectLst/>
              <a:latin typeface="Gadugi" panose="020B0502040204020203" pitchFamily="34" charset="0"/>
              <a:ea typeface="Gadugi" panose="020B0502040204020203" pitchFamily="34" charset="0"/>
              <a:cs typeface="Times New Roman" panose="02020603050405020304" pitchFamily="18" charset="0"/>
            </a:endParaRPr>
          </a:p>
          <a:p>
            <a:pPr>
              <a:lnSpc>
                <a:spcPct val="107000"/>
              </a:lnSpc>
              <a:spcAft>
                <a:spcPts val="800"/>
              </a:spcAft>
            </a:pPr>
            <a:r>
              <a:rPr lang="en-IE" sz="1800" b="1" dirty="0">
                <a:effectLst/>
                <a:latin typeface="Gadugi" panose="020B0502040204020203" pitchFamily="34" charset="0"/>
                <a:ea typeface="Calibri" panose="020F0502020204030204" pitchFamily="34" charset="0"/>
                <a:cs typeface="Times New Roman" panose="02020603050405020304" pitchFamily="18" charset="0"/>
              </a:rPr>
              <a:t>Sponsorship Programmes</a:t>
            </a:r>
            <a:r>
              <a:rPr lang="en-IE" sz="1800" dirty="0">
                <a:effectLst/>
                <a:latin typeface="Gadugi" panose="020B0502040204020203" pitchFamily="34" charset="0"/>
                <a:ea typeface="Calibri" panose="020F0502020204030204" pitchFamily="34" charset="0"/>
                <a:cs typeface="Times New Roman" panose="02020603050405020304" pitchFamily="18" charset="0"/>
              </a:rPr>
              <a:t> </a:t>
            </a:r>
          </a:p>
          <a:p>
            <a:pPr>
              <a:lnSpc>
                <a:spcPct val="107000"/>
              </a:lnSpc>
              <a:spcAft>
                <a:spcPts val="800"/>
              </a:spcAft>
            </a:pPr>
            <a:r>
              <a:rPr lang="en-IE" sz="1800" b="1" kern="100" dirty="0">
                <a:effectLst/>
                <a:latin typeface="Arial" panose="020B0604020202020204" pitchFamily="34" charset="0"/>
                <a:ea typeface="Calibri" panose="020F0502020204030204" pitchFamily="34" charset="0"/>
                <a:cs typeface="Times New Roman" panose="02020603050405020304" pitchFamily="18" charset="0"/>
              </a:rPr>
              <a:t>Public Service Apprenticeship Recruitment Plan</a:t>
            </a:r>
            <a:endParaRPr lang="en-IE"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b="1" kern="100" dirty="0">
                <a:effectLst/>
                <a:latin typeface="Gadugi" panose="020B0502040204020203" pitchFamily="34" charset="0"/>
                <a:ea typeface="Calibri" panose="020F0502020204030204" pitchFamily="34" charset="0"/>
                <a:cs typeface="Times New Roman" panose="02020603050405020304" pitchFamily="18" charset="0"/>
              </a:rPr>
              <a:t>Critical Skills List </a:t>
            </a:r>
            <a:endParaRPr lang="en-IE"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b="1" kern="100" dirty="0">
                <a:effectLst/>
                <a:latin typeface="Gadugi" panose="020B0502040204020203" pitchFamily="34" charset="0"/>
                <a:ea typeface="Calibri" panose="020F0502020204030204" pitchFamily="34" charset="0"/>
                <a:cs typeface="Times New Roman" panose="02020603050405020304" pitchFamily="18" charset="0"/>
              </a:rPr>
              <a:t>Graduate recruitment</a:t>
            </a:r>
          </a:p>
          <a:p>
            <a:pPr>
              <a:lnSpc>
                <a:spcPct val="107000"/>
              </a:lnSpc>
              <a:spcAft>
                <a:spcPts val="800"/>
              </a:spcAft>
            </a:pPr>
            <a:r>
              <a:rPr lang="en-IE" sz="1800" b="1" kern="100" dirty="0">
                <a:effectLst/>
                <a:latin typeface="Gadugi" panose="020B0502040204020203" pitchFamily="34" charset="0"/>
                <a:ea typeface="Calibri" panose="020F0502020204030204" pitchFamily="34" charset="0"/>
                <a:cs typeface="Times New Roman" panose="02020603050405020304" pitchFamily="18" charset="0"/>
              </a:rPr>
              <a:t>Overseas recruitment </a:t>
            </a:r>
            <a:br>
              <a:rPr lang="en-IE" sz="1800" b="1" kern="100" dirty="0">
                <a:effectLst/>
                <a:latin typeface="Gadugi" panose="020B0502040204020203" pitchFamily="34" charset="0"/>
                <a:ea typeface="Calibri" panose="020F0502020204030204" pitchFamily="34" charset="0"/>
                <a:cs typeface="Times New Roman" panose="02020603050405020304" pitchFamily="18" charset="0"/>
              </a:rPr>
            </a:br>
            <a:r>
              <a:rPr lang="en-IE" sz="1800" b="1" kern="100" dirty="0">
                <a:effectLst/>
                <a:latin typeface="Gadugi" panose="020B0502040204020203" pitchFamily="34" charset="0"/>
                <a:ea typeface="Calibri" panose="020F0502020204030204" pitchFamily="34" charset="0"/>
                <a:cs typeface="Times New Roman" panose="02020603050405020304" pitchFamily="18" charset="0"/>
              </a:rPr>
              <a:t>Attraction initiatives</a:t>
            </a:r>
          </a:p>
          <a:p>
            <a:pPr>
              <a:lnSpc>
                <a:spcPct val="107000"/>
              </a:lnSpc>
              <a:spcAft>
                <a:spcPts val="800"/>
              </a:spcAft>
            </a:pPr>
            <a:endParaRPr lang="en-IE" b="1" kern="100" dirty="0">
              <a:latin typeface="Gadugi" panose="020B0502040204020203"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b="1" kern="100" dirty="0">
                <a:effectLst/>
                <a:latin typeface="Gadugi" panose="020B0502040204020203" pitchFamily="34" charset="0"/>
                <a:ea typeface="Calibri" panose="020F0502020204030204" pitchFamily="34" charset="0"/>
                <a:cs typeface="Times New Roman" panose="02020603050405020304" pitchFamily="18" charset="0"/>
              </a:rPr>
              <a:t>			Tusla Reform Programme</a:t>
            </a:r>
            <a:endParaRPr lang="en-IE"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b="1" kern="100" dirty="0">
                <a:effectLst/>
                <a:latin typeface="Gadugi" panose="020B0502040204020203" pitchFamily="34" charset="0"/>
                <a:ea typeface="Calibri" panose="020F0502020204030204" pitchFamily="34" charset="0"/>
                <a:cs typeface="Calibri" panose="020F0502020204030204" pitchFamily="34" charset="0"/>
              </a:rPr>
              <a:t>		People strategy 2022 – 2024</a:t>
            </a:r>
            <a:endParaRPr lang="en-IE"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E"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E" sz="14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a:extLst>
              <a:ext uri="{FF2B5EF4-FFF2-40B4-BE49-F238E27FC236}">
                <a16:creationId xmlns:a16="http://schemas.microsoft.com/office/drawing/2014/main" id="{F29BC3D9-9509-B634-B68A-E3E86D3ACDB4}"/>
              </a:ext>
            </a:extLst>
          </p:cNvPr>
          <p:cNvPicPr>
            <a:picLocks noChangeAspect="1"/>
          </p:cNvPicPr>
          <p:nvPr/>
        </p:nvPicPr>
        <p:blipFill>
          <a:blip r:embed="rId4"/>
          <a:stretch>
            <a:fillRect/>
          </a:stretch>
        </p:blipFill>
        <p:spPr>
          <a:xfrm>
            <a:off x="6378465" y="5645746"/>
            <a:ext cx="4867275" cy="657225"/>
          </a:xfrm>
          <a:prstGeom prst="rect">
            <a:avLst/>
          </a:prstGeom>
        </p:spPr>
      </p:pic>
      <p:sp>
        <p:nvSpPr>
          <p:cNvPr id="6" name="Arrow: Left-Right 5">
            <a:extLst>
              <a:ext uri="{FF2B5EF4-FFF2-40B4-BE49-F238E27FC236}">
                <a16:creationId xmlns:a16="http://schemas.microsoft.com/office/drawing/2014/main" id="{3A9EC2D7-8769-C9CA-9965-6EF4D0CA7AFF}"/>
              </a:ext>
            </a:extLst>
          </p:cNvPr>
          <p:cNvSpPr/>
          <p:nvPr/>
        </p:nvSpPr>
        <p:spPr>
          <a:xfrm>
            <a:off x="3295650" y="4683165"/>
            <a:ext cx="657225" cy="295275"/>
          </a:xfrm>
          <a:prstGeom prst="leftRightArrow">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Arrow: Left-Right 6">
            <a:extLst>
              <a:ext uri="{FF2B5EF4-FFF2-40B4-BE49-F238E27FC236}">
                <a16:creationId xmlns:a16="http://schemas.microsoft.com/office/drawing/2014/main" id="{17EB4503-36B5-FD6D-B575-AD06A8C0A365}"/>
              </a:ext>
            </a:extLst>
          </p:cNvPr>
          <p:cNvSpPr/>
          <p:nvPr/>
        </p:nvSpPr>
        <p:spPr>
          <a:xfrm>
            <a:off x="7191375" y="5092740"/>
            <a:ext cx="657225" cy="295275"/>
          </a:xfrm>
          <a:prstGeom prst="leftRightArrow">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E"/>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g2804631871c_1_32"/>
          <p:cNvSpPr txBox="1">
            <a:spLocks noGrp="1"/>
          </p:cNvSpPr>
          <p:nvPr>
            <p:ph type="sldNum" idx="12"/>
          </p:nvPr>
        </p:nvSpPr>
        <p:spPr>
          <a:prstGeom prst="rect">
            <a:avLst/>
          </a:prstGeom>
          <a:noFill/>
          <a:ln>
            <a:noFill/>
          </a:ln>
        </p:spPr>
        <p:txBody>
          <a:bodyPr spcFirstLastPara="1" wrap="square" lIns="25400" tIns="25400" rIns="25400" bIns="25400" anchor="ctr" anchorCtr="0">
            <a:spAutoFit/>
          </a:bodyPr>
          <a:lstStyle/>
          <a:p>
            <a:pPr marL="0" lvl="0" indent="0" algn="r" rtl="0">
              <a:lnSpc>
                <a:spcPct val="100000"/>
              </a:lnSpc>
              <a:spcBef>
                <a:spcPts val="0"/>
              </a:spcBef>
              <a:spcAft>
                <a:spcPts val="0"/>
              </a:spcAft>
              <a:buClr>
                <a:srgbClr val="1B243B"/>
              </a:buClr>
              <a:buSzPts val="700"/>
              <a:buFont typeface="Arial"/>
              <a:buNone/>
            </a:pPr>
            <a:fld id="{00000000-1234-1234-1234-123412341234}" type="slidenum">
              <a:rPr lang="en-IE"/>
              <a:t>6</a:t>
            </a:fld>
            <a:endParaRPr sz="1900"/>
          </a:p>
        </p:txBody>
      </p:sp>
      <p:sp>
        <p:nvSpPr>
          <p:cNvPr id="3" name="TextBox 2">
            <a:extLst>
              <a:ext uri="{FF2B5EF4-FFF2-40B4-BE49-F238E27FC236}">
                <a16:creationId xmlns:a16="http://schemas.microsoft.com/office/drawing/2014/main" id="{D23AB0D1-0A79-2FC9-17C4-2E42A693C9F6}"/>
              </a:ext>
            </a:extLst>
          </p:cNvPr>
          <p:cNvSpPr txBox="1"/>
          <p:nvPr/>
        </p:nvSpPr>
        <p:spPr>
          <a:xfrm>
            <a:off x="4610100" y="1289282"/>
            <a:ext cx="6096000" cy="5051768"/>
          </a:xfrm>
          <a:prstGeom prst="rect">
            <a:avLst/>
          </a:prstGeom>
          <a:noFill/>
        </p:spPr>
        <p:txBody>
          <a:bodyPr wrap="square">
            <a:spAutoFit/>
          </a:bodyPr>
          <a:lstStyle/>
          <a:p>
            <a:pPr>
              <a:lnSpc>
                <a:spcPct val="107000"/>
              </a:lnSpc>
              <a:spcAft>
                <a:spcPts val="800"/>
              </a:spcAft>
            </a:pPr>
            <a:r>
              <a:rPr lang="en-IE" sz="1800" b="1" kern="100" dirty="0">
                <a:solidFill>
                  <a:srgbClr val="191919"/>
                </a:solidFill>
                <a:effectLst/>
                <a:latin typeface="Gadugi" panose="020B0502040204020203" pitchFamily="34" charset="0"/>
                <a:ea typeface="Calibri" panose="020F0502020204030204" pitchFamily="34" charset="0"/>
                <a:cs typeface="Times New Roman" panose="02020603050405020304" pitchFamily="18" charset="0"/>
              </a:rPr>
              <a:t>Initiatives to improve Retention include:</a:t>
            </a:r>
          </a:p>
          <a:p>
            <a:pPr>
              <a:lnSpc>
                <a:spcPct val="107000"/>
              </a:lnSpc>
              <a:spcAft>
                <a:spcPts val="800"/>
              </a:spcAft>
            </a:pPr>
            <a:r>
              <a:rPr lang="en-IE" sz="1800" b="1" kern="100" dirty="0">
                <a:effectLst/>
                <a:latin typeface="Gadugi" panose="020B0502040204020203" pitchFamily="34" charset="0"/>
                <a:ea typeface="Gadugi" panose="020B0502040204020203" pitchFamily="34" charset="0"/>
                <a:cs typeface="Times New Roman" panose="02020603050405020304" pitchFamily="18" charset="0"/>
              </a:rPr>
              <a:t>Developing from within </a:t>
            </a:r>
          </a:p>
          <a:p>
            <a:pPr marL="285750" indent="-285750">
              <a:lnSpc>
                <a:spcPct val="107000"/>
              </a:lnSpc>
              <a:spcAft>
                <a:spcPts val="800"/>
              </a:spcAft>
              <a:buFont typeface="Arial" panose="020B0604020202020204" pitchFamily="34" charset="0"/>
              <a:buChar char="•"/>
            </a:pPr>
            <a:r>
              <a:rPr lang="en-IE" b="1" kern="100" dirty="0">
                <a:latin typeface="Gadugi" panose="020B0502040204020203" pitchFamily="34" charset="0"/>
                <a:ea typeface="Gadugi" panose="020B0502040204020203" pitchFamily="34" charset="0"/>
                <a:cs typeface="Times New Roman" panose="02020603050405020304" pitchFamily="18" charset="0"/>
              </a:rPr>
              <a:t>L</a:t>
            </a:r>
            <a:r>
              <a:rPr lang="en-IE" sz="1800" b="1" kern="100" dirty="0">
                <a:effectLst/>
                <a:latin typeface="Gadugi" panose="020B0502040204020203" pitchFamily="34" charset="0"/>
                <a:ea typeface="Gadugi" panose="020B0502040204020203" pitchFamily="34" charset="0"/>
                <a:cs typeface="Times New Roman" panose="02020603050405020304" pitchFamily="18" charset="0"/>
              </a:rPr>
              <a:t>eadership academy</a:t>
            </a:r>
            <a:endParaRPr lang="en-IE" b="1" kern="100" dirty="0">
              <a:latin typeface="Gadugi" panose="020B0502040204020203" pitchFamily="34" charset="0"/>
              <a:ea typeface="Gadugi" panose="020B0502040204020203"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en-IE" b="1" kern="100" dirty="0">
                <a:latin typeface="Gadugi" panose="020B0502040204020203" pitchFamily="34" charset="0"/>
                <a:ea typeface="Gadugi" panose="020B0502040204020203" pitchFamily="34" charset="0"/>
                <a:cs typeface="Times New Roman" panose="02020603050405020304" pitchFamily="18" charset="0"/>
              </a:rPr>
              <a:t>C</a:t>
            </a:r>
            <a:r>
              <a:rPr lang="en-IE" sz="1800" b="1" kern="100" dirty="0">
                <a:effectLst/>
                <a:latin typeface="Gadugi" panose="020B0502040204020203" pitchFamily="34" charset="0"/>
                <a:ea typeface="Gadugi" panose="020B0502040204020203" pitchFamily="34" charset="0"/>
                <a:cs typeface="Times New Roman" panose="02020603050405020304" pitchFamily="18" charset="0"/>
              </a:rPr>
              <a:t>hange champions</a:t>
            </a:r>
            <a:endParaRPr lang="en-IE" b="1" kern="100" dirty="0">
              <a:latin typeface="Gadugi" panose="020B0502040204020203" pitchFamily="34" charset="0"/>
              <a:ea typeface="Gadugi" panose="020B0502040204020203"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en-IE" b="1" kern="100" dirty="0">
                <a:latin typeface="Gadugi" panose="020B0502040204020203" pitchFamily="34" charset="0"/>
                <a:ea typeface="Gadugi" panose="020B0502040204020203" pitchFamily="34" charset="0"/>
                <a:cs typeface="Times New Roman" panose="02020603050405020304" pitchFamily="18" charset="0"/>
              </a:rPr>
              <a:t>V</a:t>
            </a:r>
            <a:r>
              <a:rPr lang="en-IE" sz="1800" b="1" kern="100" dirty="0">
                <a:effectLst/>
                <a:latin typeface="Gadugi" panose="020B0502040204020203" pitchFamily="34" charset="0"/>
                <a:ea typeface="Gadugi" panose="020B0502040204020203" pitchFamily="34" charset="0"/>
                <a:cs typeface="Times New Roman" panose="02020603050405020304" pitchFamily="18" charset="0"/>
              </a:rPr>
              <a:t>alues leaders</a:t>
            </a:r>
            <a:endParaRPr lang="en-IE" b="1" kern="100" dirty="0">
              <a:latin typeface="Gadugi" panose="020B0502040204020203" pitchFamily="34" charset="0"/>
              <a:ea typeface="Gadugi" panose="020B0502040204020203"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en-IE" b="1" kern="100" dirty="0">
                <a:latin typeface="Gadugi" panose="020B0502040204020203" pitchFamily="34" charset="0"/>
                <a:ea typeface="Gadugi" panose="020B0502040204020203" pitchFamily="34" charset="0"/>
                <a:cs typeface="Times New Roman" panose="02020603050405020304" pitchFamily="18" charset="0"/>
              </a:rPr>
              <a:t>Coaching network</a:t>
            </a:r>
          </a:p>
          <a:p>
            <a:pPr marL="285750" indent="-285750">
              <a:lnSpc>
                <a:spcPct val="107000"/>
              </a:lnSpc>
              <a:spcAft>
                <a:spcPts val="800"/>
              </a:spcAft>
              <a:buFont typeface="Arial" panose="020B0604020202020204" pitchFamily="34" charset="0"/>
              <a:buChar char="•"/>
            </a:pPr>
            <a:r>
              <a:rPr lang="en-IE" b="1" kern="100" dirty="0">
                <a:latin typeface="Gadugi" panose="020B0502040204020203" pitchFamily="34" charset="0"/>
                <a:ea typeface="Gadugi" panose="020B0502040204020203" pitchFamily="34" charset="0"/>
                <a:cs typeface="Times New Roman" panose="02020603050405020304" pitchFamily="18" charset="0"/>
              </a:rPr>
              <a:t>Employee Life Cycle</a:t>
            </a:r>
          </a:p>
          <a:p>
            <a:pPr marL="285750" indent="-285750">
              <a:lnSpc>
                <a:spcPct val="107000"/>
              </a:lnSpc>
              <a:spcAft>
                <a:spcPts val="800"/>
              </a:spcAft>
              <a:buFont typeface="Arial" panose="020B0604020202020204" pitchFamily="34" charset="0"/>
              <a:buChar char="•"/>
            </a:pPr>
            <a:r>
              <a:rPr lang="en-IE" b="1" dirty="0">
                <a:latin typeface="Gadugi" panose="020B0502040204020203" pitchFamily="34" charset="0"/>
                <a:ea typeface="Gadugi" panose="020B0502040204020203" pitchFamily="34" charset="0"/>
              </a:rPr>
              <a:t>Increased student placement opportunities</a:t>
            </a:r>
          </a:p>
          <a:p>
            <a:pPr marL="285750" indent="-285750">
              <a:lnSpc>
                <a:spcPct val="107000"/>
              </a:lnSpc>
              <a:spcAft>
                <a:spcPts val="800"/>
              </a:spcAft>
              <a:buFont typeface="Arial" panose="020B0604020202020204" pitchFamily="34" charset="0"/>
              <a:buChar char="•"/>
            </a:pPr>
            <a:r>
              <a:rPr lang="en-IE" sz="1800" b="1" dirty="0">
                <a:effectLst/>
                <a:latin typeface="Gadugi" panose="020B0502040204020203" pitchFamily="34" charset="0"/>
                <a:ea typeface="Gadugi" panose="020B0502040204020203" pitchFamily="34" charset="0"/>
              </a:rPr>
              <a:t>National Student Induction Programme – ‘Supporting you in your first year of practice’</a:t>
            </a:r>
          </a:p>
          <a:p>
            <a:pPr marL="285750" indent="-285750">
              <a:lnSpc>
                <a:spcPct val="107000"/>
              </a:lnSpc>
              <a:spcAft>
                <a:spcPts val="800"/>
              </a:spcAft>
              <a:buFont typeface="Arial" panose="020B0604020202020204" pitchFamily="34" charset="0"/>
              <a:buChar char="•"/>
            </a:pPr>
            <a:endParaRPr lang="en-IE" dirty="0">
              <a:latin typeface="Calibri" panose="020F0502020204030204" pitchFamily="34" charset="0"/>
              <a:ea typeface="Times New Roman" panose="02020603050405020304" pitchFamily="18" charset="0"/>
            </a:endParaRPr>
          </a:p>
          <a:p>
            <a:pPr>
              <a:lnSpc>
                <a:spcPct val="107000"/>
              </a:lnSpc>
              <a:spcAft>
                <a:spcPts val="800"/>
              </a:spcAft>
            </a:pPr>
            <a:endParaRPr lang="en-IE" b="1" kern="100" dirty="0">
              <a:latin typeface="Gadugi" panose="020B0502040204020203"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E" b="1" kern="100" dirty="0">
              <a:latin typeface="Gadugi" panose="020B0502040204020203" pitchFamily="34" charset="0"/>
              <a:ea typeface="Calibri" panose="020F0502020204030204" pitchFamily="34" charset="0"/>
              <a:cs typeface="Times New Roman" panose="02020603050405020304" pitchFamily="18" charset="0"/>
            </a:endParaRPr>
          </a:p>
        </p:txBody>
      </p:sp>
      <p:pic>
        <p:nvPicPr>
          <p:cNvPr id="2" name="Picture 1" descr="Chart&#10;&#10;Description automatically generated with medium confidence">
            <a:extLst>
              <a:ext uri="{FF2B5EF4-FFF2-40B4-BE49-F238E27FC236}">
                <a16:creationId xmlns:a16="http://schemas.microsoft.com/office/drawing/2014/main" id="{9ED38772-708C-FC3E-4D4B-152F71A3747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6237" y="925607"/>
            <a:ext cx="3367088" cy="3367088"/>
          </a:xfrm>
          <a:prstGeom prst="rect">
            <a:avLst/>
          </a:prstGeom>
          <a:noFill/>
          <a:ln>
            <a:noFill/>
          </a:ln>
        </p:spPr>
      </p:pic>
      <p:sp>
        <p:nvSpPr>
          <p:cNvPr id="5" name="TextBox 4">
            <a:extLst>
              <a:ext uri="{FF2B5EF4-FFF2-40B4-BE49-F238E27FC236}">
                <a16:creationId xmlns:a16="http://schemas.microsoft.com/office/drawing/2014/main" id="{C6E86C45-76C4-288A-6B0F-045C240A8A24}"/>
              </a:ext>
            </a:extLst>
          </p:cNvPr>
          <p:cNvSpPr txBox="1"/>
          <p:nvPr/>
        </p:nvSpPr>
        <p:spPr>
          <a:xfrm>
            <a:off x="466725" y="4528029"/>
            <a:ext cx="3276600" cy="373692"/>
          </a:xfrm>
          <a:prstGeom prst="rect">
            <a:avLst/>
          </a:prstGeom>
          <a:noFill/>
        </p:spPr>
        <p:txBody>
          <a:bodyPr wrap="square">
            <a:spAutoFit/>
          </a:bodyPr>
          <a:lstStyle/>
          <a:p>
            <a:pPr>
              <a:lnSpc>
                <a:spcPct val="107000"/>
              </a:lnSpc>
              <a:spcAft>
                <a:spcPts val="800"/>
              </a:spcAft>
            </a:pPr>
            <a:r>
              <a:rPr lang="en-US" sz="1800" b="1" kern="100" dirty="0">
                <a:effectLst/>
                <a:latin typeface="Gadugi" panose="020B0502040204020203" pitchFamily="34" charset="0"/>
                <a:ea typeface="Calibri" panose="020F0502020204030204" pitchFamily="34" charset="0"/>
                <a:cs typeface="Calibri" panose="020F0502020204030204" pitchFamily="34" charset="0"/>
              </a:rPr>
              <a:t>People strategy 2022 – 2024</a:t>
            </a:r>
            <a:endParaRPr lang="en-IE"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66182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g2804631871c_1_32"/>
          <p:cNvSpPr txBox="1">
            <a:spLocks noGrp="1"/>
          </p:cNvSpPr>
          <p:nvPr>
            <p:ph type="sldNum" idx="12"/>
          </p:nvPr>
        </p:nvSpPr>
        <p:spPr>
          <a:prstGeom prst="rect">
            <a:avLst/>
          </a:prstGeom>
          <a:noFill/>
          <a:ln>
            <a:noFill/>
          </a:ln>
        </p:spPr>
        <p:txBody>
          <a:bodyPr spcFirstLastPara="1" wrap="square" lIns="25400" tIns="25400" rIns="25400" bIns="25400" anchor="ctr" anchorCtr="0">
            <a:spAutoFit/>
          </a:bodyPr>
          <a:lstStyle/>
          <a:p>
            <a:pPr marL="0" lvl="0" indent="0" algn="r" rtl="0">
              <a:lnSpc>
                <a:spcPct val="100000"/>
              </a:lnSpc>
              <a:spcBef>
                <a:spcPts val="0"/>
              </a:spcBef>
              <a:spcAft>
                <a:spcPts val="0"/>
              </a:spcAft>
              <a:buClr>
                <a:srgbClr val="1B243B"/>
              </a:buClr>
              <a:buSzPts val="700"/>
              <a:buFont typeface="Arial"/>
              <a:buNone/>
            </a:pPr>
            <a:fld id="{00000000-1234-1234-1234-123412341234}" type="slidenum">
              <a:rPr lang="en-IE"/>
              <a:t>7</a:t>
            </a:fld>
            <a:endParaRPr sz="1900"/>
          </a:p>
        </p:txBody>
      </p:sp>
      <p:sp>
        <p:nvSpPr>
          <p:cNvPr id="3" name="TextBox 2">
            <a:extLst>
              <a:ext uri="{FF2B5EF4-FFF2-40B4-BE49-F238E27FC236}">
                <a16:creationId xmlns:a16="http://schemas.microsoft.com/office/drawing/2014/main" id="{D23AB0D1-0A79-2FC9-17C4-2E42A693C9F6}"/>
              </a:ext>
            </a:extLst>
          </p:cNvPr>
          <p:cNvSpPr txBox="1"/>
          <p:nvPr/>
        </p:nvSpPr>
        <p:spPr>
          <a:xfrm>
            <a:off x="973123" y="530009"/>
            <a:ext cx="10788242" cy="6061468"/>
          </a:xfrm>
          <a:prstGeom prst="rect">
            <a:avLst/>
          </a:prstGeom>
          <a:noFill/>
        </p:spPr>
        <p:txBody>
          <a:bodyPr wrap="square">
            <a:spAutoFit/>
          </a:bodyPr>
          <a:lstStyle/>
          <a:p>
            <a:pPr>
              <a:lnSpc>
                <a:spcPct val="107000"/>
              </a:lnSpc>
              <a:spcAft>
                <a:spcPts val="800"/>
              </a:spcAft>
            </a:pPr>
            <a:r>
              <a:rPr lang="en-IE" sz="3200" dirty="0">
                <a:solidFill>
                  <a:schemeClr val="bg1"/>
                </a:solidFill>
                <a:latin typeface="Gadugi" panose="020B0502040204020203" pitchFamily="34" charset="0"/>
                <a:ea typeface="Gadugi" panose="020B0502040204020203" pitchFamily="34" charset="0"/>
              </a:rPr>
              <a:t>We will measure success through:</a:t>
            </a:r>
          </a:p>
          <a:p>
            <a:pPr>
              <a:lnSpc>
                <a:spcPct val="107000"/>
              </a:lnSpc>
              <a:spcAft>
                <a:spcPts val="800"/>
              </a:spcAft>
            </a:pPr>
            <a:r>
              <a:rPr lang="en-IE" sz="2400" dirty="0">
                <a:latin typeface="Gadugi" panose="020B0502040204020203" pitchFamily="34" charset="0"/>
                <a:ea typeface="Gadugi" panose="020B0502040204020203" pitchFamily="34" charset="0"/>
              </a:rPr>
              <a:t>• 	new hire turnover rate (tracking the number of new hires who leave 	in the 	first 2 years of employment at Tusla) showing a reduction by 	end 2025</a:t>
            </a:r>
          </a:p>
          <a:p>
            <a:pPr>
              <a:lnSpc>
                <a:spcPct val="107000"/>
              </a:lnSpc>
              <a:spcAft>
                <a:spcPts val="800"/>
              </a:spcAft>
            </a:pPr>
            <a:r>
              <a:rPr lang="en-IE" sz="2400" dirty="0">
                <a:latin typeface="Gadugi" panose="020B0502040204020203" pitchFamily="34" charset="0"/>
                <a:ea typeface="Gadugi" panose="020B0502040204020203" pitchFamily="34" charset="0"/>
              </a:rPr>
              <a:t>• 	staff satisfaction surveys report work satisfaction to be increasing with 	participation above 60% by 2024</a:t>
            </a:r>
          </a:p>
          <a:p>
            <a:pPr>
              <a:lnSpc>
                <a:spcPct val="107000"/>
              </a:lnSpc>
              <a:spcAft>
                <a:spcPts val="800"/>
              </a:spcAft>
            </a:pPr>
            <a:r>
              <a:rPr lang="en-IE" sz="2400" dirty="0">
                <a:latin typeface="Gadugi" panose="020B0502040204020203" pitchFamily="34" charset="0"/>
                <a:ea typeface="Gadugi" panose="020B0502040204020203" pitchFamily="34" charset="0"/>
              </a:rPr>
              <a:t>• 	over 70% of offered candidates accepting the role at the Agency</a:t>
            </a:r>
          </a:p>
          <a:p>
            <a:pPr>
              <a:lnSpc>
                <a:spcPct val="107000"/>
              </a:lnSpc>
              <a:spcAft>
                <a:spcPts val="800"/>
              </a:spcAft>
            </a:pPr>
            <a:r>
              <a:rPr lang="en-IE" sz="2400" dirty="0">
                <a:latin typeface="Gadugi" panose="020B0502040204020203" pitchFamily="34" charset="0"/>
                <a:ea typeface="Gadugi" panose="020B0502040204020203" pitchFamily="34" charset="0"/>
              </a:rPr>
              <a:t>• 	total staff turnover in all teams across the Agency is below 6% </a:t>
            </a:r>
            <a:r>
              <a:rPr lang="en-IE" sz="2400">
                <a:latin typeface="Gadugi" panose="020B0502040204020203" pitchFamily="34" charset="0"/>
                <a:ea typeface="Gadugi" panose="020B0502040204020203" pitchFamily="34" charset="0"/>
              </a:rPr>
              <a:t>by end </a:t>
            </a:r>
            <a:r>
              <a:rPr lang="en-IE" sz="2400" dirty="0">
                <a:latin typeface="Gadugi" panose="020B0502040204020203" pitchFamily="34" charset="0"/>
                <a:ea typeface="Gadugi" panose="020B0502040204020203" pitchFamily="34" charset="0"/>
              </a:rPr>
              <a:t>	2024</a:t>
            </a:r>
          </a:p>
          <a:p>
            <a:pPr>
              <a:lnSpc>
                <a:spcPct val="107000"/>
              </a:lnSpc>
              <a:spcAft>
                <a:spcPts val="800"/>
              </a:spcAft>
            </a:pPr>
            <a:r>
              <a:rPr lang="en-IE" sz="2400" dirty="0">
                <a:latin typeface="Gadugi" panose="020B0502040204020203" pitchFamily="34" charset="0"/>
                <a:ea typeface="Gadugi" panose="020B0502040204020203" pitchFamily="34" charset="0"/>
              </a:rPr>
              <a:t>• 	increased diversity amongst practitioners – representative of 	communities 	we serve</a:t>
            </a:r>
          </a:p>
          <a:p>
            <a:pPr>
              <a:lnSpc>
                <a:spcPct val="107000"/>
              </a:lnSpc>
              <a:spcAft>
                <a:spcPts val="800"/>
              </a:spcAft>
            </a:pPr>
            <a:endParaRPr lang="en-IE" sz="2400" dirty="0"/>
          </a:p>
          <a:p>
            <a:pPr algn="ctr">
              <a:lnSpc>
                <a:spcPct val="107000"/>
              </a:lnSpc>
              <a:spcAft>
                <a:spcPts val="800"/>
              </a:spcAft>
            </a:pPr>
            <a:r>
              <a:rPr lang="en-IE" sz="2400" b="1" kern="100" dirty="0">
                <a:latin typeface="Gadugi" panose="020B0502040204020203" pitchFamily="34" charset="0"/>
                <a:ea typeface="Calibri" panose="020F0502020204030204" pitchFamily="34" charset="0"/>
                <a:cs typeface="Times New Roman" panose="02020603050405020304" pitchFamily="18" charset="0"/>
              </a:rPr>
              <a:t>THANK YOU</a:t>
            </a:r>
          </a:p>
          <a:p>
            <a:pPr>
              <a:lnSpc>
                <a:spcPct val="107000"/>
              </a:lnSpc>
              <a:spcAft>
                <a:spcPts val="800"/>
              </a:spcAft>
            </a:pPr>
            <a:endParaRPr lang="en-IE" b="1" kern="100" dirty="0">
              <a:latin typeface="Gadugi" panose="020B0502040204020203"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09520649"/>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xml.rels>&#65279;<?xml version="1.0" encoding="utf-8"?><Relationships xmlns="http://schemas.openxmlformats.org/package/2006/relationships"><Relationship Type="http://schemas.openxmlformats.org/officeDocument/2006/relationships/customXmlProps" Target="/customXML/itemProps.xml" Id="Rd3c4172d526e4b2384ade4b889302c76" /></Relationships>
</file>

<file path=customXML/item.xml><?xml version="1.0" encoding="utf-8"?>
<metadata xmlns="http://www.objective.com/ecm/document/metadata/FF3C5B18883D4E21973B57C2EEED7FD1" version="1.0.0">
  <systemFields>
    <field name="Objective-Id">
      <value order="0">A47407565</value>
    </field>
    <field name="Objective-Title">
      <value order="0">Thursday - 14.10 - Francis Haigney - Effective Leadership - Staff Shortages in Ireland</value>
    </field>
    <field name="Objective-Description">
      <value order="0"/>
    </field>
    <field name="Objective-CreationStamp">
      <value order="0">2023-10-18T18:04:41Z</value>
    </field>
    <field name="Objective-IsApproved">
      <value order="0">false</value>
    </field>
    <field name="Objective-IsPublished">
      <value order="0">true</value>
    </field>
    <field name="Objective-DatePublished">
      <value order="0">2023-10-18T18:09:00Z</value>
    </field>
    <field name="Objective-ModificationStamp">
      <value order="0">2023-10-18T18:09:03Z</value>
    </field>
    <field name="Objective-Owner">
      <value order="0">Morris, Michelle (COOG - Healthcare Inspectorate Wales)</value>
    </field>
    <field name="Objective-Path">
      <value order="0">Objective Global Folder:#Business File Plan:WG Organisational Groups:Covid-19 Inquiry - Excluded File Plan Areas:Chief Operating Officer (COO) - Healthcare Inspectorate Wales:1 - Save:CHIEF EXECUTIVE OFFICE:4. CEO Conferences, Training &amp; Events:HIW - CEO Team Conferences and Events:HIW - Hosted EPSO Conference - 18-20 October 2023:Presentations</value>
    </field>
    <field name="Objective-Parent">
      <value order="0">Presentations</value>
    </field>
    <field name="Objective-State">
      <value order="0">Published</value>
    </field>
    <field name="Objective-VersionId">
      <value order="0">vA89555270</value>
    </field>
    <field name="Objective-Version">
      <value order="0">1.0</value>
    </field>
    <field name="Objective-VersionNumber">
      <value order="0">1</value>
    </field>
    <field name="Objective-VersionComment">
      <value order="0">First version</value>
    </field>
    <field name="Objective-FileNumber">
      <value order="0">qA1896175</value>
    </field>
    <field name="Objective-Classification">
      <value order="0">Official</value>
    </field>
    <field name="Objective-Caveats">
      <value order="0">Healthcare Inspectorate Wales (HIW) - CEO &amp; DEPUTIES</value>
    </field>
  </systemFields>
  <catalogues>
    <catalogue name="Document Type Catalogue" type="type" ori="id:cA14">
      <field name="Objective-Date Acquired">
        <value order="0">2023-10-18T00:00:00Z</value>
      </field>
      <field name="Objective-Official Translation">
        <value order="0"/>
      </field>
      <field name="Objective-Connect Creator">
        <value order="0"/>
      </field>
    </catalogue>
  </catalogues>
</metadata>
</file>

<file path=customXML/itemProps.xml><?xml version="1.0" encoding="utf-8"?>
<ds:datastoreItem xmlns:ds="http://schemas.openxmlformats.org/officeDocument/2006/customXml" ds:itemID="{5745109E-2DDF-40CB-AC2B-FF9B10C90820}">
  <ds:schemaRefs>
    <ds:schemaRef ds:uri="http://www.objective.com/ecm/document/metadata/FF3C5B18883D4E21973B57C2EEED7FD1"/>
  </ds:schemaRefs>
</ds:datastoreItem>
</file>

<file path=docProps/app.xml><?xml version="1.0" encoding="utf-8"?>
<Properties xmlns="http://schemas.openxmlformats.org/officeDocument/2006/extended-properties" xmlns:vt="http://schemas.openxmlformats.org/officeDocument/2006/docPropsVTypes">
  <Template>Slice</Template>
  <TotalTime>1296</TotalTime>
  <Words>415</Words>
  <Application>Microsoft Office PowerPoint</Application>
  <PresentationFormat>Widescreen</PresentationFormat>
  <Paragraphs>54</Paragraphs>
  <Slides>7</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Calibri</vt:lpstr>
      <vt:lpstr>Calibri Light</vt:lpstr>
      <vt:lpstr>Century Gothic</vt:lpstr>
      <vt:lpstr>Gadugi</vt:lpstr>
      <vt:lpstr>Symbol</vt:lpstr>
      <vt:lpstr>Wingdings 3</vt:lpstr>
      <vt:lpstr>Slice</vt:lpstr>
      <vt:lpstr>“Effective Leadership - Staff Shortages in Ireland – How did Ireland (TUSLA) handle the issue of staff shortages – an actual update on the experiences from TUSLA Ireland”</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“Effective Leadership - Staff Shortages in Ireland – How did Ireland (TUSLA) handle the issue of staff shortages – an actual update on the experiences from TUSLA Ireland”</dc:title>
  <dc:creator>Frances Haigney</dc:creator>
  <cp:lastModifiedBy>Morris, Michelle (COOG - Healthcare Inspectorate Wales)</cp:lastModifiedBy>
  <cp:revision>2</cp:revision>
  <dcterms:created xsi:type="dcterms:W3CDTF">2023-10-17T13:52:28Z</dcterms:created>
  <dcterms:modified xsi:type="dcterms:W3CDTF">2023-10-18T17:04:41Z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A47407565</vt:lpwstr>
  </property>
  <property fmtid="{D5CDD505-2E9C-101B-9397-08002B2CF9AE}" pid="4" name="Objective-Title">
    <vt:lpwstr>Thursday - 14.10 - Francis Haigney - Effective Leadership - Staff Shortages in Ireland</vt:lpwstr>
  </property>
  <property fmtid="{D5CDD505-2E9C-101B-9397-08002B2CF9AE}" pid="5" name="Objective-Description">
    <vt:lpwstr/>
  </property>
  <property fmtid="{D5CDD505-2E9C-101B-9397-08002B2CF9AE}" pid="6" name="Objective-CreationStamp">
    <vt:filetime>2023-10-18T18:04:41Z</vt:filetime>
  </property>
  <property fmtid="{D5CDD505-2E9C-101B-9397-08002B2CF9AE}" pid="7" name="Objective-IsApproved">
    <vt:bool>false</vt:bool>
  </property>
  <property fmtid="{D5CDD505-2E9C-101B-9397-08002B2CF9AE}" pid="8" name="Objective-IsPublished">
    <vt:bool>true</vt:bool>
  </property>
  <property fmtid="{D5CDD505-2E9C-101B-9397-08002B2CF9AE}" pid="9" name="Objective-DatePublished">
    <vt:filetime>2023-10-18T18:09:00Z</vt:filetime>
  </property>
  <property fmtid="{D5CDD505-2E9C-101B-9397-08002B2CF9AE}" pid="10" name="Objective-ModificationStamp">
    <vt:filetime>2023-10-18T18:09:03Z</vt:filetime>
  </property>
  <property fmtid="{D5CDD505-2E9C-101B-9397-08002B2CF9AE}" pid="11" name="Objective-Owner">
    <vt:lpwstr>Morris, Michelle (COOG - Healthcare Inspectorate Wales)</vt:lpwstr>
  </property>
  <property fmtid="{D5CDD505-2E9C-101B-9397-08002B2CF9AE}" pid="12" name="Objective-Path">
    <vt:lpwstr>Objective Global Folder:#Business File Plan:WG Organisational Groups:Covid-19 Inquiry - Excluded File Plan Areas:Chief Operating Officer (COO) - Healthcare Inspectorate Wales:1 - Save:CHIEF EXECUTIVE OFFICE:4. CEO Conferences, Training &amp; Events:HIW - CEO Team Conferences and Events:HIW - Hosted EPSO Conference - 18-20 October 2023:Presentations</vt:lpwstr>
  </property>
  <property fmtid="{D5CDD505-2E9C-101B-9397-08002B2CF9AE}" pid="13" name="Objective-Parent">
    <vt:lpwstr>Presentations</vt:lpwstr>
  </property>
  <property fmtid="{D5CDD505-2E9C-101B-9397-08002B2CF9AE}" pid="14" name="Objective-State">
    <vt:lpwstr>Published</vt:lpwstr>
  </property>
  <property fmtid="{D5CDD505-2E9C-101B-9397-08002B2CF9AE}" pid="15" name="Objective-VersionId">
    <vt:lpwstr>vA89555270</vt:lpwstr>
  </property>
  <property fmtid="{D5CDD505-2E9C-101B-9397-08002B2CF9AE}" pid="16" name="Objective-Version">
    <vt:lpwstr>1.0</vt:lpwstr>
  </property>
  <property fmtid="{D5CDD505-2E9C-101B-9397-08002B2CF9AE}" pid="17" name="Objective-VersionNumber">
    <vt:r8>1</vt:r8>
  </property>
  <property fmtid="{D5CDD505-2E9C-101B-9397-08002B2CF9AE}" pid="18" name="Objective-VersionComment">
    <vt:lpwstr>First version</vt:lpwstr>
  </property>
  <property fmtid="{D5CDD505-2E9C-101B-9397-08002B2CF9AE}" pid="19" name="Objective-FileNumber">
    <vt:lpwstr>qA1896175</vt:lpwstr>
  </property>
  <property fmtid="{D5CDD505-2E9C-101B-9397-08002B2CF9AE}" pid="20" name="Objective-Classification">
    <vt:lpwstr>Official</vt:lpwstr>
  </property>
  <property fmtid="{D5CDD505-2E9C-101B-9397-08002B2CF9AE}" pid="21" name="Objective-Caveats">
    <vt:lpwstr>Healthcare Inspectorate Wales (HIW) - CEO &amp; DEPUTIES</vt:lpwstr>
  </property>
  <property fmtid="{D5CDD505-2E9C-101B-9397-08002B2CF9AE}" pid="22" name="Objective-Date Acquired">
    <vt:filetime>2023-10-18T00:00:00Z</vt:filetime>
  </property>
  <property fmtid="{D5CDD505-2E9C-101B-9397-08002B2CF9AE}" pid="23" name="Objective-Official Translation">
    <vt:lpwstr/>
  </property>
  <property fmtid="{D5CDD505-2E9C-101B-9397-08002B2CF9AE}" pid="24" name="Objective-Connect Creator">
    <vt:lpwstr/>
  </property>
</Properties>
</file>