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70" r:id="rId12"/>
    <p:sldId id="271" r:id="rId13"/>
    <p:sldId id="275" r:id="rId14"/>
    <p:sldId id="267" r:id="rId15"/>
    <p:sldId id="268" r:id="rId16"/>
    <p:sldId id="269" r:id="rId17"/>
    <p:sldId id="273" r:id="rId18"/>
    <p:sldId id="272" r:id="rId19"/>
    <p:sldId id="274" r:id="rId20"/>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20"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ETIS\Stat\PP%20statistika%20Raulile_t&#228;iendatud%20hetkeseisuni%20(veebruar%2020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raulm\raul\Documents\ETIS\Stat\P&#228;ringud_rm.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Queries from patient portal</a:t>
            </a:r>
            <a:endParaRPr lang="et-EE" sz="2000" b="1" dirty="0"/>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strRef>
              <c:f>eng!$B$1:$B$66</c:f>
              <c:strCache>
                <c:ptCount val="66"/>
                <c:pt idx="0">
                  <c:v>  DEC  2008</c:v>
                </c:pt>
                <c:pt idx="1">
                  <c:v>  JAN  2009</c:v>
                </c:pt>
                <c:pt idx="2">
                  <c:v>  FEBR 2009</c:v>
                </c:pt>
                <c:pt idx="3">
                  <c:v>  MAR 2009</c:v>
                </c:pt>
                <c:pt idx="4">
                  <c:v>  APR   2009</c:v>
                </c:pt>
                <c:pt idx="5">
                  <c:v>  MAY   2009</c:v>
                </c:pt>
                <c:pt idx="6">
                  <c:v>  JUN 2009</c:v>
                </c:pt>
                <c:pt idx="7">
                  <c:v>  JUL 2009</c:v>
                </c:pt>
                <c:pt idx="8">
                  <c:v>  SEPT  2009</c:v>
                </c:pt>
                <c:pt idx="9">
                  <c:v>  OKT   2009</c:v>
                </c:pt>
                <c:pt idx="10">
                  <c:v>  NOV   2009</c:v>
                </c:pt>
                <c:pt idx="11">
                  <c:v>  DEC  2009</c:v>
                </c:pt>
                <c:pt idx="12">
                  <c:v>  JAN  2010</c:v>
                </c:pt>
                <c:pt idx="13">
                  <c:v>  FEBR 2010</c:v>
                </c:pt>
                <c:pt idx="14">
                  <c:v>  MAR 2010</c:v>
                </c:pt>
                <c:pt idx="15">
                  <c:v>  APR   2010</c:v>
                </c:pt>
                <c:pt idx="16">
                  <c:v>  MAY   2010</c:v>
                </c:pt>
                <c:pt idx="17">
                  <c:v>  JUNI 2010</c:v>
                </c:pt>
                <c:pt idx="18">
                  <c:v>  JULI 2010</c:v>
                </c:pt>
                <c:pt idx="19">
                  <c:v>  AUG   2010</c:v>
                </c:pt>
                <c:pt idx="20">
                  <c:v>  SEPT  2010</c:v>
                </c:pt>
                <c:pt idx="21">
                  <c:v>  OKT   2010</c:v>
                </c:pt>
                <c:pt idx="22">
                  <c:v>  NOV   2010</c:v>
                </c:pt>
                <c:pt idx="23">
                  <c:v>  DEC  2010</c:v>
                </c:pt>
                <c:pt idx="24">
                  <c:v>  JAN  2011</c:v>
                </c:pt>
                <c:pt idx="25">
                  <c:v>  FEBR 2011</c:v>
                </c:pt>
                <c:pt idx="26">
                  <c:v>  MAR 2011</c:v>
                </c:pt>
                <c:pt idx="27">
                  <c:v>  APR   2011</c:v>
                </c:pt>
                <c:pt idx="28">
                  <c:v>  MAY   2011</c:v>
                </c:pt>
                <c:pt idx="29">
                  <c:v>  JUNI 2011</c:v>
                </c:pt>
                <c:pt idx="30">
                  <c:v>  JULI 2011</c:v>
                </c:pt>
                <c:pt idx="31">
                  <c:v>  AUG   2011</c:v>
                </c:pt>
                <c:pt idx="32">
                  <c:v>  SEPT  2011</c:v>
                </c:pt>
                <c:pt idx="33">
                  <c:v>  OKT   2011</c:v>
                </c:pt>
                <c:pt idx="34">
                  <c:v>  NOV   2011</c:v>
                </c:pt>
                <c:pt idx="35">
                  <c:v>  DEC  2011</c:v>
                </c:pt>
                <c:pt idx="36">
                  <c:v>  JAN  2012</c:v>
                </c:pt>
                <c:pt idx="37">
                  <c:v>  FEBR 2012</c:v>
                </c:pt>
                <c:pt idx="38">
                  <c:v>  MAR 2012</c:v>
                </c:pt>
                <c:pt idx="39">
                  <c:v>  APR   2012</c:v>
                </c:pt>
                <c:pt idx="40">
                  <c:v>  MAY   2012</c:v>
                </c:pt>
                <c:pt idx="41">
                  <c:v>  JUNI 2012</c:v>
                </c:pt>
                <c:pt idx="42">
                  <c:v>  JULI 2012</c:v>
                </c:pt>
                <c:pt idx="43">
                  <c:v>  AUG   2012</c:v>
                </c:pt>
                <c:pt idx="44">
                  <c:v>  SEPT  2012</c:v>
                </c:pt>
                <c:pt idx="45">
                  <c:v>  OKT   2012</c:v>
                </c:pt>
                <c:pt idx="46">
                  <c:v>  NOV   2012</c:v>
                </c:pt>
                <c:pt idx="47">
                  <c:v>  DETS  2012</c:v>
                </c:pt>
                <c:pt idx="48">
                  <c:v>  JAN  2013</c:v>
                </c:pt>
                <c:pt idx="49">
                  <c:v>  FEBR 2013</c:v>
                </c:pt>
                <c:pt idx="50">
                  <c:v>  MAR 2013</c:v>
                </c:pt>
                <c:pt idx="51">
                  <c:v>  APR   2013</c:v>
                </c:pt>
                <c:pt idx="52">
                  <c:v>  MAY   2013</c:v>
                </c:pt>
                <c:pt idx="53">
                  <c:v>  JUNI 2013</c:v>
                </c:pt>
                <c:pt idx="54">
                  <c:v>  JULI 2013</c:v>
                </c:pt>
                <c:pt idx="55">
                  <c:v>  AUG   2013</c:v>
                </c:pt>
                <c:pt idx="56">
                  <c:v>  SEPT  2013</c:v>
                </c:pt>
                <c:pt idx="57">
                  <c:v> OKT 2013</c:v>
                </c:pt>
                <c:pt idx="58">
                  <c:v> NOV 2013</c:v>
                </c:pt>
                <c:pt idx="59">
                  <c:v>  DEC 2013</c:v>
                </c:pt>
                <c:pt idx="60">
                  <c:v>  JAN  2014</c:v>
                </c:pt>
                <c:pt idx="61">
                  <c:v>  FEBR 2014</c:v>
                </c:pt>
                <c:pt idx="62">
                  <c:v>  MAR 2014</c:v>
                </c:pt>
                <c:pt idx="63">
                  <c:v>  APR   2014</c:v>
                </c:pt>
                <c:pt idx="64">
                  <c:v>  MAY   2014</c:v>
                </c:pt>
                <c:pt idx="65">
                  <c:v>  JUNI 2014</c:v>
                </c:pt>
              </c:strCache>
            </c:strRef>
          </c:cat>
          <c:val>
            <c:numRef>
              <c:f>eng!$C$1:$C$66</c:f>
              <c:numCache>
                <c:formatCode>General</c:formatCode>
                <c:ptCount val="66"/>
                <c:pt idx="0">
                  <c:v>697</c:v>
                </c:pt>
                <c:pt idx="1">
                  <c:v>1138</c:v>
                </c:pt>
                <c:pt idx="2">
                  <c:v>504</c:v>
                </c:pt>
                <c:pt idx="3">
                  <c:v>538</c:v>
                </c:pt>
                <c:pt idx="4">
                  <c:v>380</c:v>
                </c:pt>
                <c:pt idx="5">
                  <c:v>205</c:v>
                </c:pt>
                <c:pt idx="6">
                  <c:v>140</c:v>
                </c:pt>
                <c:pt idx="7">
                  <c:v>210</c:v>
                </c:pt>
                <c:pt idx="8">
                  <c:v>563</c:v>
                </c:pt>
                <c:pt idx="9">
                  <c:v>10190</c:v>
                </c:pt>
                <c:pt idx="10">
                  <c:v>14045</c:v>
                </c:pt>
                <c:pt idx="11">
                  <c:v>11981</c:v>
                </c:pt>
                <c:pt idx="12">
                  <c:v>79954</c:v>
                </c:pt>
                <c:pt idx="13">
                  <c:v>53178</c:v>
                </c:pt>
                <c:pt idx="14">
                  <c:v>48305</c:v>
                </c:pt>
                <c:pt idx="15">
                  <c:v>34033</c:v>
                </c:pt>
                <c:pt idx="16">
                  <c:v>28433</c:v>
                </c:pt>
                <c:pt idx="17">
                  <c:v>27098</c:v>
                </c:pt>
                <c:pt idx="18">
                  <c:v>22307</c:v>
                </c:pt>
                <c:pt idx="19">
                  <c:v>28081</c:v>
                </c:pt>
                <c:pt idx="20">
                  <c:v>41193</c:v>
                </c:pt>
                <c:pt idx="21">
                  <c:v>41618</c:v>
                </c:pt>
                <c:pt idx="22">
                  <c:v>51407</c:v>
                </c:pt>
                <c:pt idx="23">
                  <c:v>35500</c:v>
                </c:pt>
                <c:pt idx="24">
                  <c:v>43959</c:v>
                </c:pt>
                <c:pt idx="25">
                  <c:v>46358</c:v>
                </c:pt>
                <c:pt idx="26">
                  <c:v>55496</c:v>
                </c:pt>
                <c:pt idx="27">
                  <c:v>41083</c:v>
                </c:pt>
                <c:pt idx="28">
                  <c:v>42993</c:v>
                </c:pt>
                <c:pt idx="29">
                  <c:v>35495</c:v>
                </c:pt>
                <c:pt idx="30">
                  <c:v>37725</c:v>
                </c:pt>
                <c:pt idx="31">
                  <c:v>54456</c:v>
                </c:pt>
                <c:pt idx="32">
                  <c:v>51802</c:v>
                </c:pt>
                <c:pt idx="33">
                  <c:v>58764</c:v>
                </c:pt>
                <c:pt idx="34">
                  <c:v>57424</c:v>
                </c:pt>
                <c:pt idx="35">
                  <c:v>41706</c:v>
                </c:pt>
                <c:pt idx="36">
                  <c:v>46002</c:v>
                </c:pt>
                <c:pt idx="37">
                  <c:v>47224</c:v>
                </c:pt>
                <c:pt idx="38">
                  <c:v>50851</c:v>
                </c:pt>
                <c:pt idx="39">
                  <c:v>45723</c:v>
                </c:pt>
                <c:pt idx="40">
                  <c:v>50441</c:v>
                </c:pt>
                <c:pt idx="41">
                  <c:v>52571</c:v>
                </c:pt>
                <c:pt idx="42">
                  <c:v>47743</c:v>
                </c:pt>
                <c:pt idx="43">
                  <c:v>53932</c:v>
                </c:pt>
                <c:pt idx="44">
                  <c:v>59539</c:v>
                </c:pt>
                <c:pt idx="45">
                  <c:v>68087</c:v>
                </c:pt>
                <c:pt idx="46">
                  <c:v>72298</c:v>
                </c:pt>
                <c:pt idx="47">
                  <c:v>62575</c:v>
                </c:pt>
                <c:pt idx="48">
                  <c:v>92874</c:v>
                </c:pt>
                <c:pt idx="49">
                  <c:v>85917</c:v>
                </c:pt>
                <c:pt idx="50">
                  <c:v>85842</c:v>
                </c:pt>
                <c:pt idx="51">
                  <c:v>86711</c:v>
                </c:pt>
                <c:pt idx="52">
                  <c:v>85201</c:v>
                </c:pt>
                <c:pt idx="53">
                  <c:v>82200</c:v>
                </c:pt>
                <c:pt idx="54">
                  <c:v>94423</c:v>
                </c:pt>
                <c:pt idx="55">
                  <c:v>89614</c:v>
                </c:pt>
                <c:pt idx="56">
                  <c:v>105133</c:v>
                </c:pt>
                <c:pt idx="57">
                  <c:v>133770</c:v>
                </c:pt>
                <c:pt idx="58">
                  <c:v>140049</c:v>
                </c:pt>
                <c:pt idx="59">
                  <c:v>114952</c:v>
                </c:pt>
                <c:pt idx="60">
                  <c:v>155602</c:v>
                </c:pt>
                <c:pt idx="61">
                  <c:v>143656</c:v>
                </c:pt>
                <c:pt idx="62">
                  <c:v>197855</c:v>
                </c:pt>
                <c:pt idx="63">
                  <c:v>178899</c:v>
                </c:pt>
                <c:pt idx="64">
                  <c:v>184964</c:v>
                </c:pt>
                <c:pt idx="65">
                  <c:v>165067</c:v>
                </c:pt>
              </c:numCache>
            </c:numRef>
          </c:val>
          <c:smooth val="0"/>
        </c:ser>
        <c:dLbls>
          <c:showLegendKey val="0"/>
          <c:showVal val="0"/>
          <c:showCatName val="0"/>
          <c:showSerName val="0"/>
          <c:showPercent val="0"/>
          <c:showBubbleSize val="0"/>
        </c:dLbls>
        <c:marker val="1"/>
        <c:smooth val="0"/>
        <c:axId val="65660416"/>
        <c:axId val="65661952"/>
      </c:lineChart>
      <c:catAx>
        <c:axId val="6566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661952"/>
        <c:crosses val="autoZero"/>
        <c:auto val="1"/>
        <c:lblAlgn val="ctr"/>
        <c:lblOffset val="100"/>
        <c:noMultiLvlLbl val="0"/>
      </c:catAx>
      <c:valAx>
        <c:axId val="6566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66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solidFill>
                  <a:schemeClr val="accent1">
                    <a:lumMod val="75000"/>
                  </a:schemeClr>
                </a:solidFill>
              </a:rPr>
              <a:t>Retrieval of medical documents by healthcare professionals 2009 - 2014</a:t>
            </a:r>
            <a:endParaRPr lang="en-US" sz="1800" b="1" dirty="0">
              <a:solidFill>
                <a:schemeClr val="accent1">
                  <a:lumMod val="75000"/>
                </a:schemeClr>
              </a:solidFill>
            </a:endParaRPr>
          </a:p>
        </c:rich>
      </c:tx>
      <c:layout>
        <c:manualLayout>
          <c:xMode val="edge"/>
          <c:yMode val="edge"/>
          <c:x val="0.21982782926481453"/>
          <c:y val="1.8795159254936217E-2"/>
        </c:manualLayout>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multiLvlStrRef>
              <c:f>Sheet2!$A$1:$B$65</c:f>
              <c:multiLvlStrCache>
                <c:ptCount val="65"/>
                <c:lvl>
                  <c:pt idx="0">
                    <c:v>March</c:v>
                  </c:pt>
                  <c:pt idx="1">
                    <c:v>April </c:v>
                  </c:pt>
                  <c:pt idx="2">
                    <c:v>May</c:v>
                  </c:pt>
                  <c:pt idx="3">
                    <c:v>June</c:v>
                  </c:pt>
                  <c:pt idx="4">
                    <c:v>July</c:v>
                  </c:pt>
                  <c:pt idx="5">
                    <c:v>August</c:v>
                  </c:pt>
                  <c:pt idx="6">
                    <c:v>September</c:v>
                  </c:pt>
                  <c:pt idx="7">
                    <c:v>October</c:v>
                  </c:pt>
                  <c:pt idx="8">
                    <c:v>November</c:v>
                  </c:pt>
                  <c:pt idx="9">
                    <c:v>December</c:v>
                  </c:pt>
                  <c:pt idx="10">
                    <c:v>January</c:v>
                  </c:pt>
                  <c:pt idx="11">
                    <c:v>February</c:v>
                  </c:pt>
                  <c:pt idx="12">
                    <c:v>March</c:v>
                  </c:pt>
                  <c:pt idx="13">
                    <c:v>April </c:v>
                  </c:pt>
                  <c:pt idx="14">
                    <c:v>May</c:v>
                  </c:pt>
                  <c:pt idx="15">
                    <c:v>June</c:v>
                  </c:pt>
                  <c:pt idx="16">
                    <c:v>July</c:v>
                  </c:pt>
                  <c:pt idx="17">
                    <c:v>August</c:v>
                  </c:pt>
                  <c:pt idx="18">
                    <c:v>September</c:v>
                  </c:pt>
                  <c:pt idx="19">
                    <c:v>October</c:v>
                  </c:pt>
                  <c:pt idx="20">
                    <c:v>November</c:v>
                  </c:pt>
                  <c:pt idx="21">
                    <c:v>December</c:v>
                  </c:pt>
                  <c:pt idx="22">
                    <c:v>January</c:v>
                  </c:pt>
                  <c:pt idx="23">
                    <c:v>February</c:v>
                  </c:pt>
                  <c:pt idx="24">
                    <c:v>March</c:v>
                  </c:pt>
                  <c:pt idx="25">
                    <c:v>April</c:v>
                  </c:pt>
                  <c:pt idx="26">
                    <c:v>May</c:v>
                  </c:pt>
                  <c:pt idx="27">
                    <c:v>June</c:v>
                  </c:pt>
                  <c:pt idx="28">
                    <c:v>July</c:v>
                  </c:pt>
                  <c:pt idx="29">
                    <c:v>August</c:v>
                  </c:pt>
                  <c:pt idx="30">
                    <c:v>September</c:v>
                  </c:pt>
                  <c:pt idx="31">
                    <c:v>October</c:v>
                  </c:pt>
                  <c:pt idx="32">
                    <c:v>November</c:v>
                  </c:pt>
                  <c:pt idx="33">
                    <c:v>December</c:v>
                  </c:pt>
                  <c:pt idx="34">
                    <c:v>January</c:v>
                  </c:pt>
                  <c:pt idx="35">
                    <c:v>February</c:v>
                  </c:pt>
                  <c:pt idx="36">
                    <c:v>March</c:v>
                  </c:pt>
                  <c:pt idx="37">
                    <c:v>April</c:v>
                  </c:pt>
                  <c:pt idx="38">
                    <c:v>May</c:v>
                  </c:pt>
                  <c:pt idx="39">
                    <c:v>June</c:v>
                  </c:pt>
                  <c:pt idx="40">
                    <c:v>July</c:v>
                  </c:pt>
                  <c:pt idx="41">
                    <c:v>August</c:v>
                  </c:pt>
                  <c:pt idx="42">
                    <c:v>September</c:v>
                  </c:pt>
                  <c:pt idx="43">
                    <c:v>October</c:v>
                  </c:pt>
                  <c:pt idx="44">
                    <c:v>November</c:v>
                  </c:pt>
                  <c:pt idx="45">
                    <c:v>December</c:v>
                  </c:pt>
                  <c:pt idx="46">
                    <c:v>January</c:v>
                  </c:pt>
                  <c:pt idx="47">
                    <c:v>February</c:v>
                  </c:pt>
                  <c:pt idx="48">
                    <c:v>March</c:v>
                  </c:pt>
                  <c:pt idx="49">
                    <c:v>April</c:v>
                  </c:pt>
                  <c:pt idx="50">
                    <c:v>May</c:v>
                  </c:pt>
                  <c:pt idx="51">
                    <c:v>June</c:v>
                  </c:pt>
                  <c:pt idx="52">
                    <c:v>July</c:v>
                  </c:pt>
                  <c:pt idx="53">
                    <c:v>August</c:v>
                  </c:pt>
                  <c:pt idx="54">
                    <c:v>September</c:v>
                  </c:pt>
                  <c:pt idx="55">
                    <c:v>October</c:v>
                  </c:pt>
                  <c:pt idx="56">
                    <c:v>November</c:v>
                  </c:pt>
                  <c:pt idx="57">
                    <c:v>December</c:v>
                  </c:pt>
                  <c:pt idx="58">
                    <c:v>January</c:v>
                  </c:pt>
                  <c:pt idx="59">
                    <c:v>February</c:v>
                  </c:pt>
                  <c:pt idx="60">
                    <c:v>March</c:v>
                  </c:pt>
                  <c:pt idx="61">
                    <c:v>April</c:v>
                  </c:pt>
                  <c:pt idx="62">
                    <c:v>May</c:v>
                  </c:pt>
                  <c:pt idx="63">
                    <c:v>June</c:v>
                  </c:pt>
                  <c:pt idx="64">
                    <c:v>July</c:v>
                  </c:pt>
                </c:lvl>
                <c:lvl>
                  <c:pt idx="0">
                    <c:v>2009</c:v>
                  </c:pt>
                  <c:pt idx="10">
                    <c:v>2010</c:v>
                  </c:pt>
                  <c:pt idx="22">
                    <c:v>2011</c:v>
                  </c:pt>
                  <c:pt idx="34">
                    <c:v>2012</c:v>
                  </c:pt>
                  <c:pt idx="46">
                    <c:v>2013</c:v>
                  </c:pt>
                  <c:pt idx="58">
                    <c:v>2014</c:v>
                  </c:pt>
                </c:lvl>
              </c:multiLvlStrCache>
            </c:multiLvlStrRef>
          </c:cat>
          <c:val>
            <c:numRef>
              <c:f>Sheet2!$C$1:$C$65</c:f>
              <c:numCache>
                <c:formatCode>#,##0</c:formatCode>
                <c:ptCount val="65"/>
                <c:pt idx="0">
                  <c:v>727</c:v>
                </c:pt>
                <c:pt idx="1">
                  <c:v>0</c:v>
                </c:pt>
                <c:pt idx="2">
                  <c:v>1106</c:v>
                </c:pt>
                <c:pt idx="3">
                  <c:v>655</c:v>
                </c:pt>
                <c:pt idx="4">
                  <c:v>642</c:v>
                </c:pt>
                <c:pt idx="5">
                  <c:v>526</c:v>
                </c:pt>
                <c:pt idx="6">
                  <c:v>842</c:v>
                </c:pt>
                <c:pt idx="7">
                  <c:v>1951</c:v>
                </c:pt>
                <c:pt idx="8">
                  <c:v>1740</c:v>
                </c:pt>
                <c:pt idx="9">
                  <c:v>2278</c:v>
                </c:pt>
                <c:pt idx="10">
                  <c:v>4391</c:v>
                </c:pt>
                <c:pt idx="11">
                  <c:v>9698</c:v>
                </c:pt>
                <c:pt idx="12">
                  <c:v>12714</c:v>
                </c:pt>
                <c:pt idx="13">
                  <c:v>10312</c:v>
                </c:pt>
                <c:pt idx="14">
                  <c:v>10824</c:v>
                </c:pt>
                <c:pt idx="15">
                  <c:v>11818</c:v>
                </c:pt>
                <c:pt idx="16">
                  <c:v>12331</c:v>
                </c:pt>
                <c:pt idx="17">
                  <c:v>17300</c:v>
                </c:pt>
                <c:pt idx="18">
                  <c:v>25573</c:v>
                </c:pt>
                <c:pt idx="19">
                  <c:v>30086</c:v>
                </c:pt>
                <c:pt idx="20">
                  <c:v>36922</c:v>
                </c:pt>
                <c:pt idx="21">
                  <c:v>38186</c:v>
                </c:pt>
                <c:pt idx="22">
                  <c:v>41874</c:v>
                </c:pt>
                <c:pt idx="23">
                  <c:v>41347</c:v>
                </c:pt>
                <c:pt idx="24">
                  <c:v>55722</c:v>
                </c:pt>
                <c:pt idx="25">
                  <c:v>51053</c:v>
                </c:pt>
                <c:pt idx="26">
                  <c:v>64507</c:v>
                </c:pt>
                <c:pt idx="27">
                  <c:v>55716</c:v>
                </c:pt>
                <c:pt idx="28">
                  <c:v>52024</c:v>
                </c:pt>
                <c:pt idx="29">
                  <c:v>67109</c:v>
                </c:pt>
                <c:pt idx="30">
                  <c:v>77838</c:v>
                </c:pt>
                <c:pt idx="31">
                  <c:v>84399</c:v>
                </c:pt>
                <c:pt idx="32">
                  <c:v>98804</c:v>
                </c:pt>
                <c:pt idx="33">
                  <c:v>103328</c:v>
                </c:pt>
                <c:pt idx="34">
                  <c:v>118375</c:v>
                </c:pt>
                <c:pt idx="35">
                  <c:v>112929</c:v>
                </c:pt>
                <c:pt idx="36">
                  <c:v>136759</c:v>
                </c:pt>
                <c:pt idx="37">
                  <c:v>112756</c:v>
                </c:pt>
                <c:pt idx="38">
                  <c:v>126113</c:v>
                </c:pt>
                <c:pt idx="39">
                  <c:v>175693</c:v>
                </c:pt>
                <c:pt idx="40">
                  <c:v>103794</c:v>
                </c:pt>
                <c:pt idx="41">
                  <c:v>118311</c:v>
                </c:pt>
                <c:pt idx="42">
                  <c:v>137856</c:v>
                </c:pt>
                <c:pt idx="43">
                  <c:v>161359</c:v>
                </c:pt>
                <c:pt idx="44">
                  <c:v>181997</c:v>
                </c:pt>
                <c:pt idx="45">
                  <c:v>149941</c:v>
                </c:pt>
                <c:pt idx="46">
                  <c:v>180544</c:v>
                </c:pt>
                <c:pt idx="47">
                  <c:v>163795</c:v>
                </c:pt>
                <c:pt idx="48">
                  <c:v>174735</c:v>
                </c:pt>
                <c:pt idx="49">
                  <c:v>202490</c:v>
                </c:pt>
                <c:pt idx="50">
                  <c:v>209400</c:v>
                </c:pt>
                <c:pt idx="51">
                  <c:v>165173</c:v>
                </c:pt>
                <c:pt idx="52">
                  <c:v>167242</c:v>
                </c:pt>
                <c:pt idx="53">
                  <c:v>171979</c:v>
                </c:pt>
                <c:pt idx="54">
                  <c:v>224657</c:v>
                </c:pt>
                <c:pt idx="55">
                  <c:v>260328</c:v>
                </c:pt>
                <c:pt idx="56">
                  <c:v>267366</c:v>
                </c:pt>
                <c:pt idx="57">
                  <c:v>229778</c:v>
                </c:pt>
                <c:pt idx="58" formatCode="General">
                  <c:v>273545</c:v>
                </c:pt>
                <c:pt idx="59">
                  <c:v>289987</c:v>
                </c:pt>
                <c:pt idx="60">
                  <c:v>301188</c:v>
                </c:pt>
                <c:pt idx="61">
                  <c:v>333535</c:v>
                </c:pt>
                <c:pt idx="62" formatCode="General">
                  <c:v>373687</c:v>
                </c:pt>
                <c:pt idx="63" formatCode="General">
                  <c:v>362251</c:v>
                </c:pt>
                <c:pt idx="64" formatCode="General">
                  <c:v>235740</c:v>
                </c:pt>
              </c:numCache>
            </c:numRef>
          </c:val>
          <c:smooth val="0"/>
        </c:ser>
        <c:dLbls>
          <c:showLegendKey val="0"/>
          <c:showVal val="0"/>
          <c:showCatName val="0"/>
          <c:showSerName val="0"/>
          <c:showPercent val="0"/>
          <c:showBubbleSize val="0"/>
        </c:dLbls>
        <c:marker val="1"/>
        <c:smooth val="0"/>
        <c:axId val="65875328"/>
        <c:axId val="65909888"/>
      </c:lineChart>
      <c:catAx>
        <c:axId val="6587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909888"/>
        <c:crosses val="autoZero"/>
        <c:auto val="1"/>
        <c:lblAlgn val="ctr"/>
        <c:lblOffset val="100"/>
        <c:tickLblSkip val="1"/>
        <c:noMultiLvlLbl val="0"/>
      </c:catAx>
      <c:valAx>
        <c:axId val="65909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87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8DD69-B189-254F-BA75-DE41DB8C1794}" type="doc">
      <dgm:prSet loTypeId="urn:microsoft.com/office/officeart/2005/8/layout/radial3" loCatId="" qsTypeId="urn:microsoft.com/office/officeart/2005/8/quickstyle/simple1" qsCatId="simple" csTypeId="urn:microsoft.com/office/officeart/2005/8/colors/colorful4" csCatId="colorful" phldr="1"/>
      <dgm:spPr/>
      <dgm:t>
        <a:bodyPr/>
        <a:lstStyle/>
        <a:p>
          <a:endParaRPr lang="en-US"/>
        </a:p>
      </dgm:t>
    </dgm:pt>
    <dgm:pt modelId="{5C363EC2-8953-4D4D-84A2-7261A9FE16D4}">
      <dgm:prSet phldrT="[Text]"/>
      <dgm:spPr>
        <a:solidFill>
          <a:schemeClr val="accent5">
            <a:lumMod val="50000"/>
          </a:schemeClr>
        </a:solidFill>
      </dgm:spPr>
      <dgm:t>
        <a:bodyPr/>
        <a:lstStyle/>
        <a:p>
          <a:r>
            <a:rPr lang="en-US" b="1" dirty="0" smtClean="0">
              <a:solidFill>
                <a:srgbClr val="FFFFFF"/>
              </a:solidFill>
            </a:rPr>
            <a:t>Medical </a:t>
          </a:r>
          <a:r>
            <a:rPr lang="et-EE" b="1" dirty="0" err="1" smtClean="0">
              <a:solidFill>
                <a:srgbClr val="FFFFFF"/>
              </a:solidFill>
            </a:rPr>
            <a:t>statistics</a:t>
          </a:r>
          <a:endParaRPr lang="en-US" dirty="0">
            <a:solidFill>
              <a:srgbClr val="FFFFFF"/>
            </a:solidFill>
          </a:endParaRPr>
        </a:p>
      </dgm:t>
    </dgm:pt>
    <dgm:pt modelId="{2068DAB5-F47B-714A-9DCB-03269E926B79}" type="parTrans" cxnId="{F985FE1C-DA47-6846-A00B-5A9209D512BA}">
      <dgm:prSet/>
      <dgm:spPr/>
      <dgm:t>
        <a:bodyPr/>
        <a:lstStyle/>
        <a:p>
          <a:endParaRPr lang="en-US"/>
        </a:p>
      </dgm:t>
    </dgm:pt>
    <dgm:pt modelId="{36A605FE-9A08-C444-AAB5-79763CF77DD1}" type="sibTrans" cxnId="{F985FE1C-DA47-6846-A00B-5A9209D512BA}">
      <dgm:prSet/>
      <dgm:spPr/>
      <dgm:t>
        <a:bodyPr/>
        <a:lstStyle/>
        <a:p>
          <a:endParaRPr lang="en-US"/>
        </a:p>
      </dgm:t>
    </dgm:pt>
    <dgm:pt modelId="{51BB8566-2B70-264A-A174-904EE42EA597}">
      <dgm:prSet phldrT="[Text]"/>
      <dgm:spPr>
        <a:solidFill>
          <a:schemeClr val="accent5">
            <a:lumMod val="75000"/>
          </a:schemeClr>
        </a:solidFill>
      </dgm:spPr>
      <dgm:t>
        <a:bodyPr/>
        <a:lstStyle/>
        <a:p>
          <a:r>
            <a:rPr lang="en-US" b="1" dirty="0" smtClean="0">
              <a:solidFill>
                <a:srgbClr val="FFFFFF"/>
              </a:solidFill>
            </a:rPr>
            <a:t>Medical Registers</a:t>
          </a:r>
          <a:endParaRPr lang="en-US" dirty="0">
            <a:solidFill>
              <a:srgbClr val="FFFFFF"/>
            </a:solidFill>
          </a:endParaRPr>
        </a:p>
      </dgm:t>
    </dgm:pt>
    <dgm:pt modelId="{F5063741-52FB-1744-ABDF-01511261032E}" type="parTrans" cxnId="{73C1630D-D8AF-DF4D-A742-8C9DA101647B}">
      <dgm:prSet/>
      <dgm:spPr/>
      <dgm:t>
        <a:bodyPr/>
        <a:lstStyle/>
        <a:p>
          <a:endParaRPr lang="en-US"/>
        </a:p>
      </dgm:t>
    </dgm:pt>
    <dgm:pt modelId="{93FFEF1A-28C3-1540-B0D4-8431C61AEBC4}" type="sibTrans" cxnId="{73C1630D-D8AF-DF4D-A742-8C9DA101647B}">
      <dgm:prSet/>
      <dgm:spPr/>
      <dgm:t>
        <a:bodyPr/>
        <a:lstStyle/>
        <a:p>
          <a:endParaRPr lang="en-US"/>
        </a:p>
      </dgm:t>
    </dgm:pt>
    <dgm:pt modelId="{80F60D09-77F8-F34F-AA6C-5F2561532CB7}">
      <dgm:prSet phldrT="[Text]"/>
      <dgm:spPr>
        <a:solidFill>
          <a:schemeClr val="accent5">
            <a:lumMod val="75000"/>
          </a:schemeClr>
        </a:solidFill>
      </dgm:spPr>
      <dgm:t>
        <a:bodyPr/>
        <a:lstStyle/>
        <a:p>
          <a:r>
            <a:rPr lang="en-US" b="1" dirty="0" smtClean="0">
              <a:solidFill>
                <a:srgbClr val="FFFFFF"/>
              </a:solidFill>
            </a:rPr>
            <a:t>Emergency Medical Departments</a:t>
          </a:r>
          <a:endParaRPr lang="en-US" dirty="0">
            <a:solidFill>
              <a:srgbClr val="FFFFFF"/>
            </a:solidFill>
          </a:endParaRPr>
        </a:p>
      </dgm:t>
    </dgm:pt>
    <dgm:pt modelId="{D03B46B8-0B1F-2747-9F7C-B2B7320551DA}" type="parTrans" cxnId="{65160053-1B04-054B-8FD3-89019290DC14}">
      <dgm:prSet/>
      <dgm:spPr/>
      <dgm:t>
        <a:bodyPr/>
        <a:lstStyle/>
        <a:p>
          <a:endParaRPr lang="en-US"/>
        </a:p>
      </dgm:t>
    </dgm:pt>
    <dgm:pt modelId="{29BC941E-5AA7-1D4A-A350-351F27990ACD}" type="sibTrans" cxnId="{65160053-1B04-054B-8FD3-89019290DC14}">
      <dgm:prSet/>
      <dgm:spPr/>
      <dgm:t>
        <a:bodyPr/>
        <a:lstStyle/>
        <a:p>
          <a:endParaRPr lang="en-US"/>
        </a:p>
      </dgm:t>
    </dgm:pt>
    <dgm:pt modelId="{F7704258-3AFD-E04C-A1EC-7DD9B9BFEA1E}">
      <dgm:prSet/>
      <dgm:spPr>
        <a:solidFill>
          <a:schemeClr val="accent5">
            <a:lumMod val="75000"/>
          </a:schemeClr>
        </a:solidFill>
      </dgm:spPr>
      <dgm:t>
        <a:bodyPr/>
        <a:lstStyle/>
        <a:p>
          <a:r>
            <a:rPr lang="en-US" b="1" dirty="0" smtClean="0">
              <a:solidFill>
                <a:srgbClr val="FFFFFF"/>
              </a:solidFill>
            </a:rPr>
            <a:t>D</a:t>
          </a:r>
          <a:r>
            <a:rPr lang="et-EE" b="1" dirty="0" err="1" smtClean="0">
              <a:solidFill>
                <a:srgbClr val="FFFFFF"/>
              </a:solidFill>
            </a:rPr>
            <a:t>ental</a:t>
          </a:r>
          <a:r>
            <a:rPr lang="et-EE" b="1" dirty="0" smtClean="0">
              <a:solidFill>
                <a:srgbClr val="FFFFFF"/>
              </a:solidFill>
            </a:rPr>
            <a:t> </a:t>
          </a:r>
          <a:r>
            <a:rPr lang="et-EE" b="1" dirty="0" err="1" smtClean="0">
              <a:solidFill>
                <a:srgbClr val="FFFFFF"/>
              </a:solidFill>
            </a:rPr>
            <a:t>care</a:t>
          </a:r>
          <a:endParaRPr lang="en-US" dirty="0">
            <a:solidFill>
              <a:srgbClr val="FFFFFF"/>
            </a:solidFill>
          </a:endParaRPr>
        </a:p>
      </dgm:t>
    </dgm:pt>
    <dgm:pt modelId="{763F0ACA-C903-D046-A56A-250BF6C78B3F}" type="parTrans" cxnId="{231D1172-DC81-8747-8047-61FBBFAF00BE}">
      <dgm:prSet/>
      <dgm:spPr/>
      <dgm:t>
        <a:bodyPr/>
        <a:lstStyle/>
        <a:p>
          <a:endParaRPr lang="en-US"/>
        </a:p>
      </dgm:t>
    </dgm:pt>
    <dgm:pt modelId="{23687556-2ECB-FC49-88BE-EC54AD4005FE}" type="sibTrans" cxnId="{231D1172-DC81-8747-8047-61FBBFAF00BE}">
      <dgm:prSet/>
      <dgm:spPr/>
      <dgm:t>
        <a:bodyPr/>
        <a:lstStyle/>
        <a:p>
          <a:endParaRPr lang="en-US"/>
        </a:p>
      </dgm:t>
    </dgm:pt>
    <dgm:pt modelId="{678E2347-D695-4140-8986-06C4DEF4C2ED}">
      <dgm:prSet/>
      <dgm:spPr>
        <a:solidFill>
          <a:schemeClr val="accent5">
            <a:lumMod val="75000"/>
          </a:schemeClr>
        </a:solidFill>
      </dgm:spPr>
      <dgm:t>
        <a:bodyPr/>
        <a:lstStyle/>
        <a:p>
          <a:r>
            <a:rPr lang="en-US" b="1" dirty="0" smtClean="0">
              <a:solidFill>
                <a:srgbClr val="FFFFFF"/>
              </a:solidFill>
            </a:rPr>
            <a:t>B</a:t>
          </a:r>
          <a:r>
            <a:rPr lang="et-EE" b="1" dirty="0" smtClean="0">
              <a:solidFill>
                <a:srgbClr val="FFFFFF"/>
              </a:solidFill>
            </a:rPr>
            <a:t>lood center</a:t>
          </a:r>
          <a:endParaRPr lang="en-US" dirty="0">
            <a:solidFill>
              <a:srgbClr val="FFFFFF"/>
            </a:solidFill>
          </a:endParaRPr>
        </a:p>
      </dgm:t>
    </dgm:pt>
    <dgm:pt modelId="{EDB6B107-2A81-5B42-8947-D9AB570FFFB4}" type="parTrans" cxnId="{451B9111-068D-764D-9AC3-42128FB70DD6}">
      <dgm:prSet/>
      <dgm:spPr/>
      <dgm:t>
        <a:bodyPr/>
        <a:lstStyle/>
        <a:p>
          <a:endParaRPr lang="en-US"/>
        </a:p>
      </dgm:t>
    </dgm:pt>
    <dgm:pt modelId="{D9C074BB-9A07-9C4C-A2EC-7EF8B2D6C92D}" type="sibTrans" cxnId="{451B9111-068D-764D-9AC3-42128FB70DD6}">
      <dgm:prSet/>
      <dgm:spPr/>
      <dgm:t>
        <a:bodyPr/>
        <a:lstStyle/>
        <a:p>
          <a:endParaRPr lang="en-US"/>
        </a:p>
      </dgm:t>
    </dgm:pt>
    <dgm:pt modelId="{3EA05F88-6A7E-E943-8DA3-7C66C51AA8AA}">
      <dgm:prSet/>
      <dgm:spPr>
        <a:solidFill>
          <a:schemeClr val="accent5">
            <a:lumMod val="75000"/>
          </a:schemeClr>
        </a:solidFill>
      </dgm:spPr>
      <dgm:t>
        <a:bodyPr/>
        <a:lstStyle/>
        <a:p>
          <a:r>
            <a:rPr lang="en-US" b="1" dirty="0" smtClean="0">
              <a:solidFill>
                <a:srgbClr val="FFFFFF"/>
              </a:solidFill>
            </a:rPr>
            <a:t>Genome Center</a:t>
          </a:r>
          <a:endParaRPr lang="et-EE" b="1" dirty="0">
            <a:solidFill>
              <a:srgbClr val="FFFFFF"/>
            </a:solidFill>
          </a:endParaRPr>
        </a:p>
      </dgm:t>
    </dgm:pt>
    <dgm:pt modelId="{98C7FE4F-F4B1-FB4B-B44B-719AAF22A794}" type="parTrans" cxnId="{4F497827-5031-9C40-91C3-E997AFB13D47}">
      <dgm:prSet/>
      <dgm:spPr/>
      <dgm:t>
        <a:bodyPr/>
        <a:lstStyle/>
        <a:p>
          <a:endParaRPr lang="en-US"/>
        </a:p>
      </dgm:t>
    </dgm:pt>
    <dgm:pt modelId="{EA7CA6F4-753F-DC44-9330-9CE59D6C82BB}" type="sibTrans" cxnId="{4F497827-5031-9C40-91C3-E997AFB13D47}">
      <dgm:prSet/>
      <dgm:spPr/>
      <dgm:t>
        <a:bodyPr/>
        <a:lstStyle/>
        <a:p>
          <a:endParaRPr lang="en-US"/>
        </a:p>
      </dgm:t>
    </dgm:pt>
    <dgm:pt modelId="{EFFCECC0-15CF-D740-8960-259EC5E546FA}">
      <dgm:prSet/>
      <dgm:spPr>
        <a:solidFill>
          <a:schemeClr val="accent5">
            <a:lumMod val="75000"/>
          </a:schemeClr>
        </a:solidFill>
      </dgm:spPr>
      <dgm:t>
        <a:bodyPr/>
        <a:lstStyle/>
        <a:p>
          <a:r>
            <a:rPr lang="et-EE" b="1" dirty="0" err="1" smtClean="0">
              <a:solidFill>
                <a:srgbClr val="FFFFFF"/>
              </a:solidFill>
            </a:rPr>
            <a:t>eAmbulance</a:t>
          </a:r>
          <a:endParaRPr lang="en-US" dirty="0">
            <a:solidFill>
              <a:srgbClr val="FFFFFF"/>
            </a:solidFill>
          </a:endParaRPr>
        </a:p>
      </dgm:t>
    </dgm:pt>
    <dgm:pt modelId="{F1B0D22D-227B-8D40-B35E-784D128CAD27}" type="parTrans" cxnId="{A392BABA-9080-6F4C-9A41-4ED46EEF94E2}">
      <dgm:prSet/>
      <dgm:spPr/>
      <dgm:t>
        <a:bodyPr/>
        <a:lstStyle/>
        <a:p>
          <a:endParaRPr lang="en-US"/>
        </a:p>
      </dgm:t>
    </dgm:pt>
    <dgm:pt modelId="{2219C26D-BCB5-F247-9C5E-619C982B656C}" type="sibTrans" cxnId="{A392BABA-9080-6F4C-9A41-4ED46EEF94E2}">
      <dgm:prSet/>
      <dgm:spPr/>
      <dgm:t>
        <a:bodyPr/>
        <a:lstStyle/>
        <a:p>
          <a:endParaRPr lang="en-US"/>
        </a:p>
      </dgm:t>
    </dgm:pt>
    <dgm:pt modelId="{9355479C-3BAC-9043-8C36-773270BA97C0}">
      <dgm:prSet/>
      <dgm:spPr>
        <a:solidFill>
          <a:schemeClr val="accent5">
            <a:lumMod val="50000"/>
          </a:schemeClr>
        </a:solidFill>
      </dgm:spPr>
      <dgm:t>
        <a:bodyPr/>
        <a:lstStyle/>
        <a:p>
          <a:r>
            <a:rPr lang="en-US" b="1" dirty="0" smtClean="0">
              <a:solidFill>
                <a:srgbClr val="FFFFFF"/>
              </a:solidFill>
            </a:rPr>
            <a:t>Social Insurance Board</a:t>
          </a:r>
          <a:endParaRPr lang="en-US" dirty="0">
            <a:solidFill>
              <a:srgbClr val="FFFFFF"/>
            </a:solidFill>
          </a:endParaRPr>
        </a:p>
      </dgm:t>
    </dgm:pt>
    <dgm:pt modelId="{63D45EAA-67CA-B145-B87A-26F6AA171337}" type="parTrans" cxnId="{2B87D42C-676F-F84E-9431-D32E7E0EA574}">
      <dgm:prSet/>
      <dgm:spPr/>
      <dgm:t>
        <a:bodyPr/>
        <a:lstStyle/>
        <a:p>
          <a:endParaRPr lang="en-US"/>
        </a:p>
      </dgm:t>
    </dgm:pt>
    <dgm:pt modelId="{6F4AB906-4C0E-5A42-AB36-3686BA5F86F2}" type="sibTrans" cxnId="{2B87D42C-676F-F84E-9431-D32E7E0EA574}">
      <dgm:prSet/>
      <dgm:spPr/>
      <dgm:t>
        <a:bodyPr/>
        <a:lstStyle/>
        <a:p>
          <a:endParaRPr lang="en-US"/>
        </a:p>
      </dgm:t>
    </dgm:pt>
    <dgm:pt modelId="{CF72AA8F-2E77-D146-9CEE-A9840211F7C3}">
      <dgm:prSet/>
      <dgm:spPr>
        <a:solidFill>
          <a:schemeClr val="accent5">
            <a:lumMod val="75000"/>
          </a:schemeClr>
        </a:solidFill>
      </dgm:spPr>
      <dgm:t>
        <a:bodyPr/>
        <a:lstStyle/>
        <a:p>
          <a:r>
            <a:rPr lang="en-US" b="1" dirty="0" smtClean="0">
              <a:solidFill>
                <a:srgbClr val="FFFFFF"/>
              </a:solidFill>
            </a:rPr>
            <a:t>Health Care Board</a:t>
          </a:r>
          <a:endParaRPr lang="en-US" dirty="0">
            <a:solidFill>
              <a:srgbClr val="FFFFFF"/>
            </a:solidFill>
          </a:endParaRPr>
        </a:p>
      </dgm:t>
    </dgm:pt>
    <dgm:pt modelId="{A8280857-422D-5945-95AE-454274E9AA45}" type="parTrans" cxnId="{CD93BF38-C4E6-1649-9417-8E2BB6BF4DB4}">
      <dgm:prSet/>
      <dgm:spPr/>
      <dgm:t>
        <a:bodyPr/>
        <a:lstStyle/>
        <a:p>
          <a:endParaRPr lang="en-US"/>
        </a:p>
      </dgm:t>
    </dgm:pt>
    <dgm:pt modelId="{E75B6536-E2B5-EA47-8A67-D45C29202E3C}" type="sibTrans" cxnId="{CD93BF38-C4E6-1649-9417-8E2BB6BF4DB4}">
      <dgm:prSet/>
      <dgm:spPr/>
      <dgm:t>
        <a:bodyPr/>
        <a:lstStyle/>
        <a:p>
          <a:endParaRPr lang="en-US"/>
        </a:p>
      </dgm:t>
    </dgm:pt>
    <dgm:pt modelId="{7D80070D-1397-9746-8895-35670BE9FDE7}">
      <dgm:prSet/>
      <dgm:spPr>
        <a:solidFill>
          <a:schemeClr val="accent5">
            <a:lumMod val="50000"/>
          </a:schemeClr>
        </a:solidFill>
      </dgm:spPr>
      <dgm:t>
        <a:bodyPr/>
        <a:lstStyle/>
        <a:p>
          <a:r>
            <a:rPr lang="en-US" b="1" dirty="0" smtClean="0">
              <a:solidFill>
                <a:srgbClr val="FFFFFF"/>
              </a:solidFill>
            </a:rPr>
            <a:t>Family Doctors</a:t>
          </a:r>
          <a:endParaRPr lang="en-US" dirty="0">
            <a:solidFill>
              <a:srgbClr val="FFFFFF"/>
            </a:solidFill>
          </a:endParaRPr>
        </a:p>
      </dgm:t>
    </dgm:pt>
    <dgm:pt modelId="{0FB2A306-0BF6-BB4A-835E-902D0A0BA3DF}" type="sibTrans" cxnId="{787737D1-459C-914E-AD86-6A66F9AA3FEF}">
      <dgm:prSet/>
      <dgm:spPr/>
      <dgm:t>
        <a:bodyPr/>
        <a:lstStyle/>
        <a:p>
          <a:endParaRPr lang="en-US"/>
        </a:p>
      </dgm:t>
    </dgm:pt>
    <dgm:pt modelId="{67E5CDF2-DB7F-CC47-BB07-C16B2C274183}" type="parTrans" cxnId="{787737D1-459C-914E-AD86-6A66F9AA3FEF}">
      <dgm:prSet/>
      <dgm:spPr/>
      <dgm:t>
        <a:bodyPr/>
        <a:lstStyle/>
        <a:p>
          <a:endParaRPr lang="en-US"/>
        </a:p>
      </dgm:t>
    </dgm:pt>
    <dgm:pt modelId="{17C27173-72C0-4219-81A9-65511AED5FD6}">
      <dgm:prSet/>
      <dgm:spPr>
        <a:solidFill>
          <a:schemeClr val="accent5">
            <a:lumMod val="50000"/>
          </a:schemeClr>
        </a:solidFill>
      </dgm:spPr>
      <dgm:t>
        <a:bodyPr/>
        <a:lstStyle/>
        <a:p>
          <a:r>
            <a:rPr lang="en-US" b="1" dirty="0" smtClean="0">
              <a:solidFill>
                <a:srgbClr val="FFFFFF"/>
              </a:solidFill>
            </a:rPr>
            <a:t>Hospitals</a:t>
          </a:r>
          <a:endParaRPr lang="en-US" dirty="0">
            <a:solidFill>
              <a:srgbClr val="FFFFFF"/>
            </a:solidFill>
          </a:endParaRPr>
        </a:p>
      </dgm:t>
    </dgm:pt>
    <dgm:pt modelId="{AFEED238-C3AA-4EF3-811F-2A5640CA0A03}" type="parTrans" cxnId="{8A06DCD8-2D91-425F-A0F9-4F86F383F7CA}">
      <dgm:prSet/>
      <dgm:spPr/>
      <dgm:t>
        <a:bodyPr/>
        <a:lstStyle/>
        <a:p>
          <a:endParaRPr lang="en-US"/>
        </a:p>
      </dgm:t>
    </dgm:pt>
    <dgm:pt modelId="{1EDAA2AC-A179-4B49-9BDD-8B4C0D587DD0}" type="sibTrans" cxnId="{8A06DCD8-2D91-425F-A0F9-4F86F383F7CA}">
      <dgm:prSet/>
      <dgm:spPr/>
      <dgm:t>
        <a:bodyPr/>
        <a:lstStyle/>
        <a:p>
          <a:endParaRPr lang="en-US"/>
        </a:p>
      </dgm:t>
    </dgm:pt>
    <dgm:pt modelId="{88BB397A-539E-DB4D-8583-6C732A0F9210}">
      <dgm:prSet/>
      <dgm:spPr>
        <a:solidFill>
          <a:schemeClr val="accent5">
            <a:lumMod val="75000"/>
          </a:schemeClr>
        </a:solidFill>
      </dgm:spPr>
      <dgm:t>
        <a:bodyPr/>
        <a:lstStyle/>
        <a:p>
          <a:r>
            <a:rPr lang="en-US" b="1" dirty="0" smtClean="0">
              <a:solidFill>
                <a:srgbClr val="FFFFFF"/>
              </a:solidFill>
            </a:rPr>
            <a:t>Health Insurance </a:t>
          </a:r>
          <a:r>
            <a:rPr lang="en-US" b="1" dirty="0" err="1" smtClean="0">
              <a:solidFill>
                <a:srgbClr val="FFFFFF"/>
              </a:solidFill>
            </a:rPr>
            <a:t>Fondation</a:t>
          </a:r>
          <a:endParaRPr lang="en-US" dirty="0">
            <a:solidFill>
              <a:srgbClr val="FFFFFF"/>
            </a:solidFill>
          </a:endParaRPr>
        </a:p>
      </dgm:t>
    </dgm:pt>
    <dgm:pt modelId="{AC0D5F5A-AB40-6B46-A7C5-21E07F5AEB4F}" type="sibTrans" cxnId="{7E1B959C-2BB8-ED4B-BE97-FB5B92742D48}">
      <dgm:prSet/>
      <dgm:spPr/>
      <dgm:t>
        <a:bodyPr/>
        <a:lstStyle/>
        <a:p>
          <a:endParaRPr lang="en-US"/>
        </a:p>
      </dgm:t>
    </dgm:pt>
    <dgm:pt modelId="{F6F951D1-4B44-A245-BA27-7200952C318F}" type="parTrans" cxnId="{7E1B959C-2BB8-ED4B-BE97-FB5B92742D48}">
      <dgm:prSet/>
      <dgm:spPr/>
      <dgm:t>
        <a:bodyPr/>
        <a:lstStyle/>
        <a:p>
          <a:endParaRPr lang="en-US"/>
        </a:p>
      </dgm:t>
    </dgm:pt>
    <dgm:pt modelId="{883D957B-A982-A64B-88D9-2E0004BC989C}">
      <dgm:prSet/>
      <dgm:spPr>
        <a:solidFill>
          <a:schemeClr val="accent5">
            <a:lumMod val="75000"/>
          </a:schemeClr>
        </a:solidFill>
      </dgm:spPr>
      <dgm:t>
        <a:bodyPr/>
        <a:lstStyle/>
        <a:p>
          <a:r>
            <a:rPr lang="en-US" b="1" dirty="0" smtClean="0">
              <a:solidFill>
                <a:srgbClr val="FFFFFF"/>
              </a:solidFill>
            </a:rPr>
            <a:t>Military Forces</a:t>
          </a:r>
          <a:endParaRPr lang="en-US" dirty="0">
            <a:solidFill>
              <a:srgbClr val="FFFFFF"/>
            </a:solidFill>
          </a:endParaRPr>
        </a:p>
      </dgm:t>
    </dgm:pt>
    <dgm:pt modelId="{A704CB14-DD33-5F42-A3FF-FB943C370E43}" type="sibTrans" cxnId="{3E0307F1-F10E-C94E-B69B-0A8C724FCC80}">
      <dgm:prSet/>
      <dgm:spPr/>
      <dgm:t>
        <a:bodyPr/>
        <a:lstStyle/>
        <a:p>
          <a:endParaRPr lang="en-US"/>
        </a:p>
      </dgm:t>
    </dgm:pt>
    <dgm:pt modelId="{8FE930AB-FBF7-2C46-B612-93532B98178E}" type="parTrans" cxnId="{3E0307F1-F10E-C94E-B69B-0A8C724FCC80}">
      <dgm:prSet/>
      <dgm:spPr/>
      <dgm:t>
        <a:bodyPr/>
        <a:lstStyle/>
        <a:p>
          <a:endParaRPr lang="en-US"/>
        </a:p>
      </dgm:t>
    </dgm:pt>
    <dgm:pt modelId="{1C978611-348F-A54F-B228-927109E14E9B}">
      <dgm:prSet/>
      <dgm:spPr>
        <a:solidFill>
          <a:schemeClr val="accent5">
            <a:lumMod val="50000"/>
          </a:schemeClr>
        </a:solidFill>
      </dgm:spPr>
      <dgm:t>
        <a:bodyPr/>
        <a:lstStyle/>
        <a:p>
          <a:r>
            <a:rPr lang="en-US" b="1" dirty="0" smtClean="0">
              <a:solidFill>
                <a:srgbClr val="FFFFFF"/>
              </a:solidFill>
            </a:rPr>
            <a:t>Public Register</a:t>
          </a:r>
          <a:endParaRPr lang="en-US" dirty="0">
            <a:solidFill>
              <a:srgbClr val="FFFFFF"/>
            </a:solidFill>
          </a:endParaRPr>
        </a:p>
      </dgm:t>
    </dgm:pt>
    <dgm:pt modelId="{1751EC94-39DD-C046-82CF-532018BBD213}" type="sibTrans" cxnId="{15D81929-91AB-EB40-B865-8FB9430939EA}">
      <dgm:prSet/>
      <dgm:spPr/>
      <dgm:t>
        <a:bodyPr/>
        <a:lstStyle/>
        <a:p>
          <a:endParaRPr lang="en-US"/>
        </a:p>
      </dgm:t>
    </dgm:pt>
    <dgm:pt modelId="{08A943F6-A270-4A4C-B533-D1852105EE2B}" type="parTrans" cxnId="{15D81929-91AB-EB40-B865-8FB9430939EA}">
      <dgm:prSet/>
      <dgm:spPr/>
      <dgm:t>
        <a:bodyPr/>
        <a:lstStyle/>
        <a:p>
          <a:endParaRPr lang="en-US"/>
        </a:p>
      </dgm:t>
    </dgm:pt>
    <dgm:pt modelId="{D883DF55-0036-4ADB-8385-04F305C47552}">
      <dgm:prSet/>
      <dgm:spPr>
        <a:solidFill>
          <a:schemeClr val="accent5">
            <a:lumMod val="50000"/>
          </a:schemeClr>
        </a:solidFill>
      </dgm:spPr>
      <dgm:t>
        <a:bodyPr/>
        <a:lstStyle/>
        <a:p>
          <a:r>
            <a:rPr lang="en-US" b="1" dirty="0" smtClean="0">
              <a:solidFill>
                <a:srgbClr val="FFFFFF"/>
              </a:solidFill>
            </a:rPr>
            <a:t>Patients</a:t>
          </a:r>
          <a:endParaRPr lang="en-US" dirty="0">
            <a:solidFill>
              <a:srgbClr val="FFFFFF"/>
            </a:solidFill>
          </a:endParaRPr>
        </a:p>
      </dgm:t>
    </dgm:pt>
    <dgm:pt modelId="{56223C1F-8028-4878-AD8F-3F66DD4BEDE6}" type="sibTrans" cxnId="{FF9B6702-1DB5-403B-A4F9-3325AE3B4E9D}">
      <dgm:prSet/>
      <dgm:spPr/>
      <dgm:t>
        <a:bodyPr/>
        <a:lstStyle/>
        <a:p>
          <a:endParaRPr lang="en-US"/>
        </a:p>
      </dgm:t>
    </dgm:pt>
    <dgm:pt modelId="{54D14121-4D01-4776-A404-639C644233FF}" type="parTrans" cxnId="{FF9B6702-1DB5-403B-A4F9-3325AE3B4E9D}">
      <dgm:prSet/>
      <dgm:spPr/>
      <dgm:t>
        <a:bodyPr/>
        <a:lstStyle/>
        <a:p>
          <a:endParaRPr lang="en-US"/>
        </a:p>
      </dgm:t>
    </dgm:pt>
    <dgm:pt modelId="{B6219266-D3FF-5A48-8F80-72AC5F294247}">
      <dgm:prSet phldrT="[Text]" phldr="1"/>
      <dgm:spPr/>
      <dgm:t>
        <a:bodyPr/>
        <a:lstStyle/>
        <a:p>
          <a:endParaRPr lang="en-US" dirty="0">
            <a:solidFill>
              <a:srgbClr val="FFFFFF"/>
            </a:solidFill>
          </a:endParaRPr>
        </a:p>
      </dgm:t>
    </dgm:pt>
    <dgm:pt modelId="{B6763A27-CCCA-0749-B5F0-4BB3C9E8930B}" type="sibTrans" cxnId="{D0758BFA-BF17-3443-9295-E72C731FD570}">
      <dgm:prSet/>
      <dgm:spPr/>
      <dgm:t>
        <a:bodyPr/>
        <a:lstStyle/>
        <a:p>
          <a:endParaRPr lang="en-US"/>
        </a:p>
      </dgm:t>
    </dgm:pt>
    <dgm:pt modelId="{C5F6051E-A314-0E42-B646-63A228839BBE}" type="parTrans" cxnId="{D0758BFA-BF17-3443-9295-E72C731FD570}">
      <dgm:prSet/>
      <dgm:spPr/>
      <dgm:t>
        <a:bodyPr/>
        <a:lstStyle/>
        <a:p>
          <a:endParaRPr lang="en-US"/>
        </a:p>
      </dgm:t>
    </dgm:pt>
    <dgm:pt modelId="{379515B8-A17F-4ECF-9E63-1E9FB811F860}">
      <dgm:prSet/>
      <dgm:spPr>
        <a:solidFill>
          <a:schemeClr val="accent5">
            <a:lumMod val="75000"/>
          </a:schemeClr>
        </a:solidFill>
      </dgm:spPr>
      <dgm:t>
        <a:bodyPr/>
        <a:lstStyle/>
        <a:p>
          <a:r>
            <a:rPr lang="en-US" b="1" dirty="0" smtClean="0">
              <a:solidFill>
                <a:srgbClr val="FFFFFF"/>
              </a:solidFill>
            </a:rPr>
            <a:t>Nursing care</a:t>
          </a:r>
          <a:endParaRPr lang="et-EE" b="1" dirty="0">
            <a:solidFill>
              <a:srgbClr val="FFFFFF"/>
            </a:solidFill>
          </a:endParaRPr>
        </a:p>
      </dgm:t>
    </dgm:pt>
    <dgm:pt modelId="{C6B1B518-040E-4A0D-BE9D-B2DF4A84DC69}" type="parTrans" cxnId="{7C57DAEB-3B6A-452A-8638-52593C7CD059}">
      <dgm:prSet/>
      <dgm:spPr/>
      <dgm:t>
        <a:bodyPr/>
        <a:lstStyle/>
        <a:p>
          <a:endParaRPr lang="en-US"/>
        </a:p>
      </dgm:t>
    </dgm:pt>
    <dgm:pt modelId="{7A5961FC-4B5E-44AC-919A-6D72212D6E78}" type="sibTrans" cxnId="{7C57DAEB-3B6A-452A-8638-52593C7CD059}">
      <dgm:prSet/>
      <dgm:spPr/>
      <dgm:t>
        <a:bodyPr/>
        <a:lstStyle/>
        <a:p>
          <a:endParaRPr lang="en-US"/>
        </a:p>
      </dgm:t>
    </dgm:pt>
    <dgm:pt modelId="{FD4E71B4-4905-47AB-87D6-1955A4E20694}">
      <dgm:prSet/>
      <dgm:spPr>
        <a:solidFill>
          <a:schemeClr val="accent5">
            <a:lumMod val="75000"/>
          </a:schemeClr>
        </a:solidFill>
      </dgm:spPr>
      <dgm:t>
        <a:bodyPr/>
        <a:lstStyle/>
        <a:p>
          <a:r>
            <a:rPr lang="en-US" b="1" dirty="0" smtClean="0">
              <a:solidFill>
                <a:srgbClr val="FFFFFF"/>
              </a:solidFill>
            </a:rPr>
            <a:t>Homecare</a:t>
          </a:r>
          <a:endParaRPr lang="en-US" dirty="0">
            <a:solidFill>
              <a:srgbClr val="FFFFFF"/>
            </a:solidFill>
          </a:endParaRPr>
        </a:p>
      </dgm:t>
    </dgm:pt>
    <dgm:pt modelId="{11B8AA8F-E476-4F70-B890-BD76F8C4C07A}" type="parTrans" cxnId="{A4D6D4FC-ADAC-4F6E-9DFF-AE94B5CA4E29}">
      <dgm:prSet/>
      <dgm:spPr/>
      <dgm:t>
        <a:bodyPr/>
        <a:lstStyle/>
        <a:p>
          <a:endParaRPr lang="en-US"/>
        </a:p>
      </dgm:t>
    </dgm:pt>
    <dgm:pt modelId="{75975429-38FB-4128-B36E-EFA9507B38A8}" type="sibTrans" cxnId="{A4D6D4FC-ADAC-4F6E-9DFF-AE94B5CA4E29}">
      <dgm:prSet/>
      <dgm:spPr/>
      <dgm:t>
        <a:bodyPr/>
        <a:lstStyle/>
        <a:p>
          <a:endParaRPr lang="en-US"/>
        </a:p>
      </dgm:t>
    </dgm:pt>
    <dgm:pt modelId="{FE150F59-2820-4E31-8216-F04197DF846F}">
      <dgm:prSet/>
      <dgm:spPr>
        <a:solidFill>
          <a:schemeClr val="accent5">
            <a:lumMod val="50000"/>
          </a:schemeClr>
        </a:solidFill>
      </dgm:spPr>
      <dgm:t>
        <a:bodyPr/>
        <a:lstStyle/>
        <a:p>
          <a:r>
            <a:rPr lang="en-US" b="1" dirty="0" smtClean="0">
              <a:solidFill>
                <a:srgbClr val="FFFFFF"/>
              </a:solidFill>
            </a:rPr>
            <a:t>Business</a:t>
          </a:r>
        </a:p>
        <a:p>
          <a:r>
            <a:rPr lang="en-US" b="1" dirty="0" smtClean="0">
              <a:solidFill>
                <a:srgbClr val="FFFFFF"/>
              </a:solidFill>
            </a:rPr>
            <a:t>Register</a:t>
          </a:r>
          <a:endParaRPr lang="en-US" dirty="0">
            <a:solidFill>
              <a:srgbClr val="FFFFFF"/>
            </a:solidFill>
          </a:endParaRPr>
        </a:p>
      </dgm:t>
    </dgm:pt>
    <dgm:pt modelId="{EDDE0041-5F66-44E3-9852-DC7C29FB1801}" type="parTrans" cxnId="{8D781120-0326-4493-83C5-D921CA187DE4}">
      <dgm:prSet/>
      <dgm:spPr/>
      <dgm:t>
        <a:bodyPr/>
        <a:lstStyle/>
        <a:p>
          <a:endParaRPr lang="en-US"/>
        </a:p>
      </dgm:t>
    </dgm:pt>
    <dgm:pt modelId="{2F3CD02C-46B1-4B31-8526-A5A681E77BD9}" type="sibTrans" cxnId="{8D781120-0326-4493-83C5-D921CA187DE4}">
      <dgm:prSet/>
      <dgm:spPr/>
      <dgm:t>
        <a:bodyPr/>
        <a:lstStyle/>
        <a:p>
          <a:endParaRPr lang="en-US"/>
        </a:p>
      </dgm:t>
    </dgm:pt>
    <dgm:pt modelId="{842ADE02-BEA4-D54A-B310-9A4E5C065CE5}" type="pres">
      <dgm:prSet presAssocID="{80F8DD69-B189-254F-BA75-DE41DB8C1794}" presName="composite" presStyleCnt="0">
        <dgm:presLayoutVars>
          <dgm:chMax val="1"/>
          <dgm:dir/>
          <dgm:resizeHandles val="exact"/>
        </dgm:presLayoutVars>
      </dgm:prSet>
      <dgm:spPr/>
      <dgm:t>
        <a:bodyPr/>
        <a:lstStyle/>
        <a:p>
          <a:endParaRPr lang="en-US"/>
        </a:p>
      </dgm:t>
    </dgm:pt>
    <dgm:pt modelId="{15195B58-79DF-ED4C-BD17-935801238BF7}" type="pres">
      <dgm:prSet presAssocID="{80F8DD69-B189-254F-BA75-DE41DB8C1794}" presName="radial" presStyleCnt="0">
        <dgm:presLayoutVars>
          <dgm:animLvl val="ctr"/>
        </dgm:presLayoutVars>
      </dgm:prSet>
      <dgm:spPr/>
    </dgm:pt>
    <dgm:pt modelId="{DF966FB6-5BFE-1C4F-A573-EA34B6BBA2B6}" type="pres">
      <dgm:prSet presAssocID="{B6219266-D3FF-5A48-8F80-72AC5F294247}" presName="centerShape" presStyleLbl="vennNode1" presStyleIdx="0" presStyleCnt="19"/>
      <dgm:spPr/>
      <dgm:t>
        <a:bodyPr/>
        <a:lstStyle/>
        <a:p>
          <a:endParaRPr lang="en-US"/>
        </a:p>
      </dgm:t>
    </dgm:pt>
    <dgm:pt modelId="{B27E43A3-8C96-4E5D-ABD1-68454DEDC358}" type="pres">
      <dgm:prSet presAssocID="{D883DF55-0036-4ADB-8385-04F305C47552}" presName="node" presStyleLbl="vennNode1" presStyleIdx="1" presStyleCnt="19" custRadScaleRad="100407" custRadScaleInc="-2536">
        <dgm:presLayoutVars>
          <dgm:bulletEnabled val="1"/>
        </dgm:presLayoutVars>
      </dgm:prSet>
      <dgm:spPr/>
      <dgm:t>
        <a:bodyPr/>
        <a:lstStyle/>
        <a:p>
          <a:endParaRPr lang="en-US"/>
        </a:p>
      </dgm:t>
    </dgm:pt>
    <dgm:pt modelId="{B91ACD8E-D935-9F47-899F-939C494DC73F}" type="pres">
      <dgm:prSet presAssocID="{1C978611-348F-A54F-B228-927109E14E9B}" presName="node" presStyleLbl="vennNode1" presStyleIdx="2" presStyleCnt="19" custRadScaleRad="100398" custRadScaleInc="2803">
        <dgm:presLayoutVars>
          <dgm:bulletEnabled val="1"/>
        </dgm:presLayoutVars>
      </dgm:prSet>
      <dgm:spPr/>
      <dgm:t>
        <a:bodyPr/>
        <a:lstStyle/>
        <a:p>
          <a:endParaRPr lang="en-US"/>
        </a:p>
      </dgm:t>
    </dgm:pt>
    <dgm:pt modelId="{C3530BF5-84F0-45D6-8A61-AEEFE1F20DDE}" type="pres">
      <dgm:prSet presAssocID="{FE150F59-2820-4E31-8216-F04197DF846F}" presName="node" presStyleLbl="vennNode1" presStyleIdx="3" presStyleCnt="19" custRadScaleRad="100398" custRadScaleInc="2803">
        <dgm:presLayoutVars>
          <dgm:bulletEnabled val="1"/>
        </dgm:presLayoutVars>
      </dgm:prSet>
      <dgm:spPr/>
      <dgm:t>
        <a:bodyPr/>
        <a:lstStyle/>
        <a:p>
          <a:endParaRPr lang="en-US"/>
        </a:p>
      </dgm:t>
    </dgm:pt>
    <dgm:pt modelId="{B8FB58AC-AC43-A74A-996B-FF4C90214734}" type="pres">
      <dgm:prSet presAssocID="{F7704258-3AFD-E04C-A1EC-7DD9B9BFEA1E}" presName="node" presStyleLbl="vennNode1" presStyleIdx="4" presStyleCnt="19" custRadScaleRad="99706" custRadScaleInc="694">
        <dgm:presLayoutVars>
          <dgm:bulletEnabled val="1"/>
        </dgm:presLayoutVars>
      </dgm:prSet>
      <dgm:spPr/>
      <dgm:t>
        <a:bodyPr/>
        <a:lstStyle/>
        <a:p>
          <a:endParaRPr lang="en-US"/>
        </a:p>
      </dgm:t>
    </dgm:pt>
    <dgm:pt modelId="{F765F8C9-75C9-1341-BCB5-0B1E4C1C8DC0}" type="pres">
      <dgm:prSet presAssocID="{678E2347-D695-4140-8986-06C4DEF4C2ED}" presName="node" presStyleLbl="vennNode1" presStyleIdx="5" presStyleCnt="19">
        <dgm:presLayoutVars>
          <dgm:bulletEnabled val="1"/>
        </dgm:presLayoutVars>
      </dgm:prSet>
      <dgm:spPr/>
      <dgm:t>
        <a:bodyPr/>
        <a:lstStyle/>
        <a:p>
          <a:endParaRPr lang="en-US"/>
        </a:p>
      </dgm:t>
    </dgm:pt>
    <dgm:pt modelId="{615C5602-A44A-1C4A-B152-9041EDE3DF98}" type="pres">
      <dgm:prSet presAssocID="{883D957B-A982-A64B-88D9-2E0004BC989C}" presName="node" presStyleLbl="vennNode1" presStyleIdx="6" presStyleCnt="19">
        <dgm:presLayoutVars>
          <dgm:bulletEnabled val="1"/>
        </dgm:presLayoutVars>
      </dgm:prSet>
      <dgm:spPr/>
      <dgm:t>
        <a:bodyPr/>
        <a:lstStyle/>
        <a:p>
          <a:endParaRPr lang="en-US"/>
        </a:p>
      </dgm:t>
    </dgm:pt>
    <dgm:pt modelId="{28615050-1E15-4F1B-913E-D8804B398B04}" type="pres">
      <dgm:prSet presAssocID="{FD4E71B4-4905-47AB-87D6-1955A4E20694}" presName="node" presStyleLbl="vennNode1" presStyleIdx="7" presStyleCnt="19">
        <dgm:presLayoutVars>
          <dgm:bulletEnabled val="1"/>
        </dgm:presLayoutVars>
      </dgm:prSet>
      <dgm:spPr/>
      <dgm:t>
        <a:bodyPr/>
        <a:lstStyle/>
        <a:p>
          <a:endParaRPr lang="en-US"/>
        </a:p>
      </dgm:t>
    </dgm:pt>
    <dgm:pt modelId="{FE4A69E2-C5DD-4047-9C0E-1614ADAC9A6E}" type="pres">
      <dgm:prSet presAssocID="{3EA05F88-6A7E-E943-8DA3-7C66C51AA8AA}" presName="node" presStyleLbl="vennNode1" presStyleIdx="8" presStyleCnt="19">
        <dgm:presLayoutVars>
          <dgm:bulletEnabled val="1"/>
        </dgm:presLayoutVars>
      </dgm:prSet>
      <dgm:spPr/>
      <dgm:t>
        <a:bodyPr/>
        <a:lstStyle/>
        <a:p>
          <a:endParaRPr lang="en-US"/>
        </a:p>
      </dgm:t>
    </dgm:pt>
    <dgm:pt modelId="{01E506E6-1274-4276-8E1B-D9379968EEBE}" type="pres">
      <dgm:prSet presAssocID="{379515B8-A17F-4ECF-9E63-1E9FB811F860}" presName="node" presStyleLbl="vennNode1" presStyleIdx="9" presStyleCnt="19">
        <dgm:presLayoutVars>
          <dgm:bulletEnabled val="1"/>
        </dgm:presLayoutVars>
      </dgm:prSet>
      <dgm:spPr/>
      <dgm:t>
        <a:bodyPr/>
        <a:lstStyle/>
        <a:p>
          <a:endParaRPr lang="en-US"/>
        </a:p>
      </dgm:t>
    </dgm:pt>
    <dgm:pt modelId="{4C497C63-24EC-D349-93CB-34543C322EA3}" type="pres">
      <dgm:prSet presAssocID="{5C363EC2-8953-4D4D-84A2-7261A9FE16D4}" presName="node" presStyleLbl="vennNode1" presStyleIdx="10" presStyleCnt="19">
        <dgm:presLayoutVars>
          <dgm:bulletEnabled val="1"/>
        </dgm:presLayoutVars>
      </dgm:prSet>
      <dgm:spPr/>
      <dgm:t>
        <a:bodyPr/>
        <a:lstStyle/>
        <a:p>
          <a:endParaRPr lang="en-US"/>
        </a:p>
      </dgm:t>
    </dgm:pt>
    <dgm:pt modelId="{E9E474CE-A670-4C47-8FC2-F0FC31C60904}" type="pres">
      <dgm:prSet presAssocID="{51BB8566-2B70-264A-A174-904EE42EA597}" presName="node" presStyleLbl="vennNode1" presStyleIdx="11" presStyleCnt="19">
        <dgm:presLayoutVars>
          <dgm:bulletEnabled val="1"/>
        </dgm:presLayoutVars>
      </dgm:prSet>
      <dgm:spPr/>
      <dgm:t>
        <a:bodyPr/>
        <a:lstStyle/>
        <a:p>
          <a:endParaRPr lang="en-US"/>
        </a:p>
      </dgm:t>
    </dgm:pt>
    <dgm:pt modelId="{B6D428E7-2EAC-E84A-B6BE-BC053ECF5620}" type="pres">
      <dgm:prSet presAssocID="{80F60D09-77F8-F34F-AA6C-5F2561532CB7}" presName="node" presStyleLbl="vennNode1" presStyleIdx="12" presStyleCnt="19">
        <dgm:presLayoutVars>
          <dgm:bulletEnabled val="1"/>
        </dgm:presLayoutVars>
      </dgm:prSet>
      <dgm:spPr/>
      <dgm:t>
        <a:bodyPr/>
        <a:lstStyle/>
        <a:p>
          <a:endParaRPr lang="en-US"/>
        </a:p>
      </dgm:t>
    </dgm:pt>
    <dgm:pt modelId="{09F7A796-4A25-3E44-90CF-8C676A52A276}" type="pres">
      <dgm:prSet presAssocID="{EFFCECC0-15CF-D740-8960-259EC5E546FA}" presName="node" presStyleLbl="vennNode1" presStyleIdx="13" presStyleCnt="19">
        <dgm:presLayoutVars>
          <dgm:bulletEnabled val="1"/>
        </dgm:presLayoutVars>
      </dgm:prSet>
      <dgm:spPr/>
      <dgm:t>
        <a:bodyPr/>
        <a:lstStyle/>
        <a:p>
          <a:endParaRPr lang="en-US"/>
        </a:p>
      </dgm:t>
    </dgm:pt>
    <dgm:pt modelId="{914A8A30-0774-BF4A-9308-1EB22F4ACA2C}" type="pres">
      <dgm:prSet presAssocID="{9355479C-3BAC-9043-8C36-773270BA97C0}" presName="node" presStyleLbl="vennNode1" presStyleIdx="14" presStyleCnt="19">
        <dgm:presLayoutVars>
          <dgm:bulletEnabled val="1"/>
        </dgm:presLayoutVars>
      </dgm:prSet>
      <dgm:spPr/>
      <dgm:t>
        <a:bodyPr/>
        <a:lstStyle/>
        <a:p>
          <a:endParaRPr lang="en-US"/>
        </a:p>
      </dgm:t>
    </dgm:pt>
    <dgm:pt modelId="{982C7EDF-A6B4-2F48-8516-884AC76473B8}" type="pres">
      <dgm:prSet presAssocID="{88BB397A-539E-DB4D-8583-6C732A0F9210}" presName="node" presStyleLbl="vennNode1" presStyleIdx="15" presStyleCnt="19" custRadScaleRad="104578" custRadScaleInc="696">
        <dgm:presLayoutVars>
          <dgm:bulletEnabled val="1"/>
        </dgm:presLayoutVars>
      </dgm:prSet>
      <dgm:spPr/>
      <dgm:t>
        <a:bodyPr/>
        <a:lstStyle/>
        <a:p>
          <a:endParaRPr lang="en-US"/>
        </a:p>
      </dgm:t>
    </dgm:pt>
    <dgm:pt modelId="{40C816D8-35CD-8641-B0A1-BD5D1E884EFF}" type="pres">
      <dgm:prSet presAssocID="{7D80070D-1397-9746-8895-35670BE9FDE7}" presName="node" presStyleLbl="vennNode1" presStyleIdx="16" presStyleCnt="19" custRadScaleRad="101823" custRadScaleInc="196603">
        <dgm:presLayoutVars>
          <dgm:bulletEnabled val="1"/>
        </dgm:presLayoutVars>
      </dgm:prSet>
      <dgm:spPr/>
      <dgm:t>
        <a:bodyPr/>
        <a:lstStyle/>
        <a:p>
          <a:endParaRPr lang="en-US"/>
        </a:p>
      </dgm:t>
    </dgm:pt>
    <dgm:pt modelId="{E9B3E3D1-74F9-EF4E-B5C2-8431952A3FB7}" type="pres">
      <dgm:prSet presAssocID="{CF72AA8F-2E77-D146-9CEE-A9840211F7C3}" presName="node" presStyleLbl="vennNode1" presStyleIdx="17" presStyleCnt="19" custRadScaleRad="104586" custRadScaleInc="-100135">
        <dgm:presLayoutVars>
          <dgm:bulletEnabled val="1"/>
        </dgm:presLayoutVars>
      </dgm:prSet>
      <dgm:spPr/>
      <dgm:t>
        <a:bodyPr/>
        <a:lstStyle/>
        <a:p>
          <a:endParaRPr lang="en-US"/>
        </a:p>
      </dgm:t>
    </dgm:pt>
    <dgm:pt modelId="{DE9818D5-7C59-495E-AC4B-620799144064}" type="pres">
      <dgm:prSet presAssocID="{17C27173-72C0-4219-81A9-65511AED5FD6}" presName="node" presStyleLbl="vennNode1" presStyleIdx="18" presStyleCnt="19" custRadScaleRad="104684" custRadScaleInc="-100874">
        <dgm:presLayoutVars>
          <dgm:bulletEnabled val="1"/>
        </dgm:presLayoutVars>
      </dgm:prSet>
      <dgm:spPr/>
      <dgm:t>
        <a:bodyPr/>
        <a:lstStyle/>
        <a:p>
          <a:endParaRPr lang="en-US"/>
        </a:p>
      </dgm:t>
    </dgm:pt>
  </dgm:ptLst>
  <dgm:cxnLst>
    <dgm:cxn modelId="{8D781120-0326-4493-83C5-D921CA187DE4}" srcId="{B6219266-D3FF-5A48-8F80-72AC5F294247}" destId="{FE150F59-2820-4E31-8216-F04197DF846F}" srcOrd="2" destOrd="0" parTransId="{EDDE0041-5F66-44E3-9852-DC7C29FB1801}" sibTransId="{2F3CD02C-46B1-4B31-8526-A5A681E77BD9}"/>
    <dgm:cxn modelId="{15D81929-91AB-EB40-B865-8FB9430939EA}" srcId="{B6219266-D3FF-5A48-8F80-72AC5F294247}" destId="{1C978611-348F-A54F-B228-927109E14E9B}" srcOrd="1" destOrd="0" parTransId="{08A943F6-A270-4A4C-B533-D1852105EE2B}" sibTransId="{1751EC94-39DD-C046-82CF-532018BBD213}"/>
    <dgm:cxn modelId="{6B6CC3D1-3E2D-4DE7-B137-21EB5B3855A5}" type="presOf" srcId="{FD4E71B4-4905-47AB-87D6-1955A4E20694}" destId="{28615050-1E15-4F1B-913E-D8804B398B04}" srcOrd="0" destOrd="0" presId="urn:microsoft.com/office/officeart/2005/8/layout/radial3"/>
    <dgm:cxn modelId="{239233AA-07BB-463D-914B-3B6D412C6FDC}" type="presOf" srcId="{80F60D09-77F8-F34F-AA6C-5F2561532CB7}" destId="{B6D428E7-2EAC-E84A-B6BE-BC053ECF5620}" srcOrd="0" destOrd="0" presId="urn:microsoft.com/office/officeart/2005/8/layout/radial3"/>
    <dgm:cxn modelId="{87A01F15-CBCC-4D47-B70D-9DB9E02D0CA8}" type="presOf" srcId="{80F8DD69-B189-254F-BA75-DE41DB8C1794}" destId="{842ADE02-BEA4-D54A-B310-9A4E5C065CE5}" srcOrd="0" destOrd="0" presId="urn:microsoft.com/office/officeart/2005/8/layout/radial3"/>
    <dgm:cxn modelId="{E19F1308-CCEE-4A4F-9A7E-BBC225DD099E}" type="presOf" srcId="{5C363EC2-8953-4D4D-84A2-7261A9FE16D4}" destId="{4C497C63-24EC-D349-93CB-34543C322EA3}" srcOrd="0" destOrd="0" presId="urn:microsoft.com/office/officeart/2005/8/layout/radial3"/>
    <dgm:cxn modelId="{CD93BF38-C4E6-1649-9417-8E2BB6BF4DB4}" srcId="{B6219266-D3FF-5A48-8F80-72AC5F294247}" destId="{CF72AA8F-2E77-D146-9CEE-A9840211F7C3}" srcOrd="16" destOrd="0" parTransId="{A8280857-422D-5945-95AE-454274E9AA45}" sibTransId="{E75B6536-E2B5-EA47-8A67-D45C29202E3C}"/>
    <dgm:cxn modelId="{02EA8242-A090-43D1-9C6B-44EB85A1B3C5}" type="presOf" srcId="{17C27173-72C0-4219-81A9-65511AED5FD6}" destId="{DE9818D5-7C59-495E-AC4B-620799144064}" srcOrd="0" destOrd="0" presId="urn:microsoft.com/office/officeart/2005/8/layout/radial3"/>
    <dgm:cxn modelId="{196AF923-B12C-41B7-939E-4D8EFE0C9AB6}" type="presOf" srcId="{9355479C-3BAC-9043-8C36-773270BA97C0}" destId="{914A8A30-0774-BF4A-9308-1EB22F4ACA2C}" srcOrd="0" destOrd="0" presId="urn:microsoft.com/office/officeart/2005/8/layout/radial3"/>
    <dgm:cxn modelId="{73C1630D-D8AF-DF4D-A742-8C9DA101647B}" srcId="{B6219266-D3FF-5A48-8F80-72AC5F294247}" destId="{51BB8566-2B70-264A-A174-904EE42EA597}" srcOrd="10" destOrd="0" parTransId="{F5063741-52FB-1744-ABDF-01511261032E}" sibTransId="{93FFEF1A-28C3-1540-B0D4-8431C61AEBC4}"/>
    <dgm:cxn modelId="{F985FE1C-DA47-6846-A00B-5A9209D512BA}" srcId="{B6219266-D3FF-5A48-8F80-72AC5F294247}" destId="{5C363EC2-8953-4D4D-84A2-7261A9FE16D4}" srcOrd="9" destOrd="0" parTransId="{2068DAB5-F47B-714A-9DCB-03269E926B79}" sibTransId="{36A605FE-9A08-C444-AAB5-79763CF77DD1}"/>
    <dgm:cxn modelId="{FF9B6702-1DB5-403B-A4F9-3325AE3B4E9D}" srcId="{B6219266-D3FF-5A48-8F80-72AC5F294247}" destId="{D883DF55-0036-4ADB-8385-04F305C47552}" srcOrd="0" destOrd="0" parTransId="{54D14121-4D01-4776-A404-639C644233FF}" sibTransId="{56223C1F-8028-4878-AD8F-3F66DD4BEDE6}"/>
    <dgm:cxn modelId="{8A06DCD8-2D91-425F-A0F9-4F86F383F7CA}" srcId="{B6219266-D3FF-5A48-8F80-72AC5F294247}" destId="{17C27173-72C0-4219-81A9-65511AED5FD6}" srcOrd="17" destOrd="0" parTransId="{AFEED238-C3AA-4EF3-811F-2A5640CA0A03}" sibTransId="{1EDAA2AC-A179-4B49-9BDD-8B4C0D587DD0}"/>
    <dgm:cxn modelId="{787737D1-459C-914E-AD86-6A66F9AA3FEF}" srcId="{B6219266-D3FF-5A48-8F80-72AC5F294247}" destId="{7D80070D-1397-9746-8895-35670BE9FDE7}" srcOrd="15" destOrd="0" parTransId="{67E5CDF2-DB7F-CC47-BB07-C16B2C274183}" sibTransId="{0FB2A306-0BF6-BB4A-835E-902D0A0BA3DF}"/>
    <dgm:cxn modelId="{7C57DAEB-3B6A-452A-8638-52593C7CD059}" srcId="{B6219266-D3FF-5A48-8F80-72AC5F294247}" destId="{379515B8-A17F-4ECF-9E63-1E9FB811F860}" srcOrd="8" destOrd="0" parTransId="{C6B1B518-040E-4A0D-BE9D-B2DF4A84DC69}" sibTransId="{7A5961FC-4B5E-44AC-919A-6D72212D6E78}"/>
    <dgm:cxn modelId="{8CB2C6B7-E333-44C4-9001-9694ED89B7E6}" type="presOf" srcId="{7D80070D-1397-9746-8895-35670BE9FDE7}" destId="{40C816D8-35CD-8641-B0A1-BD5D1E884EFF}" srcOrd="0" destOrd="0" presId="urn:microsoft.com/office/officeart/2005/8/layout/radial3"/>
    <dgm:cxn modelId="{C4E64CB4-39FB-4C7A-9C4C-4AE3DFBBB238}" type="presOf" srcId="{88BB397A-539E-DB4D-8583-6C732A0F9210}" destId="{982C7EDF-A6B4-2F48-8516-884AC76473B8}" srcOrd="0" destOrd="0" presId="urn:microsoft.com/office/officeart/2005/8/layout/radial3"/>
    <dgm:cxn modelId="{3E0307F1-F10E-C94E-B69B-0A8C724FCC80}" srcId="{B6219266-D3FF-5A48-8F80-72AC5F294247}" destId="{883D957B-A982-A64B-88D9-2E0004BC989C}" srcOrd="5" destOrd="0" parTransId="{8FE930AB-FBF7-2C46-B612-93532B98178E}" sibTransId="{A704CB14-DD33-5F42-A3FF-FB943C370E43}"/>
    <dgm:cxn modelId="{DA2BFE7D-6BFC-496F-BC25-3A6AA5845912}" type="presOf" srcId="{1C978611-348F-A54F-B228-927109E14E9B}" destId="{B91ACD8E-D935-9F47-899F-939C494DC73F}" srcOrd="0" destOrd="0" presId="urn:microsoft.com/office/officeart/2005/8/layout/radial3"/>
    <dgm:cxn modelId="{F5DEB3B6-D407-497B-BB4C-0248639204CA}" type="presOf" srcId="{883D957B-A982-A64B-88D9-2E0004BC989C}" destId="{615C5602-A44A-1C4A-B152-9041EDE3DF98}" srcOrd="0" destOrd="0" presId="urn:microsoft.com/office/officeart/2005/8/layout/radial3"/>
    <dgm:cxn modelId="{7CDA5A22-6687-41F3-A631-F1F1FCFF34B2}" type="presOf" srcId="{51BB8566-2B70-264A-A174-904EE42EA597}" destId="{E9E474CE-A670-4C47-8FC2-F0FC31C60904}" srcOrd="0" destOrd="0" presId="urn:microsoft.com/office/officeart/2005/8/layout/radial3"/>
    <dgm:cxn modelId="{3B594037-1E0C-4C61-8A52-B59C656A5AB8}" type="presOf" srcId="{D883DF55-0036-4ADB-8385-04F305C47552}" destId="{B27E43A3-8C96-4E5D-ABD1-68454DEDC358}" srcOrd="0" destOrd="0" presId="urn:microsoft.com/office/officeart/2005/8/layout/radial3"/>
    <dgm:cxn modelId="{C5F1E4EB-9C3D-483C-8F8D-3F790E43B436}" type="presOf" srcId="{FE150F59-2820-4E31-8216-F04197DF846F}" destId="{C3530BF5-84F0-45D6-8A61-AEEFE1F20DDE}" srcOrd="0" destOrd="0" presId="urn:microsoft.com/office/officeart/2005/8/layout/radial3"/>
    <dgm:cxn modelId="{7E1B959C-2BB8-ED4B-BE97-FB5B92742D48}" srcId="{B6219266-D3FF-5A48-8F80-72AC5F294247}" destId="{88BB397A-539E-DB4D-8583-6C732A0F9210}" srcOrd="14" destOrd="0" parTransId="{F6F951D1-4B44-A245-BA27-7200952C318F}" sibTransId="{AC0D5F5A-AB40-6B46-A7C5-21E07F5AEB4F}"/>
    <dgm:cxn modelId="{451B9111-068D-764D-9AC3-42128FB70DD6}" srcId="{B6219266-D3FF-5A48-8F80-72AC5F294247}" destId="{678E2347-D695-4140-8986-06C4DEF4C2ED}" srcOrd="4" destOrd="0" parTransId="{EDB6B107-2A81-5B42-8947-D9AB570FFFB4}" sibTransId="{D9C074BB-9A07-9C4C-A2EC-7EF8B2D6C92D}"/>
    <dgm:cxn modelId="{D0758BFA-BF17-3443-9295-E72C731FD570}" srcId="{80F8DD69-B189-254F-BA75-DE41DB8C1794}" destId="{B6219266-D3FF-5A48-8F80-72AC5F294247}" srcOrd="0" destOrd="0" parTransId="{C5F6051E-A314-0E42-B646-63A228839BBE}" sibTransId="{B6763A27-CCCA-0749-B5F0-4BB3C9E8930B}"/>
    <dgm:cxn modelId="{A392BABA-9080-6F4C-9A41-4ED46EEF94E2}" srcId="{B6219266-D3FF-5A48-8F80-72AC5F294247}" destId="{EFFCECC0-15CF-D740-8960-259EC5E546FA}" srcOrd="12" destOrd="0" parTransId="{F1B0D22D-227B-8D40-B35E-784D128CAD27}" sibTransId="{2219C26D-BCB5-F247-9C5E-619C982B656C}"/>
    <dgm:cxn modelId="{65160053-1B04-054B-8FD3-89019290DC14}" srcId="{B6219266-D3FF-5A48-8F80-72AC5F294247}" destId="{80F60D09-77F8-F34F-AA6C-5F2561532CB7}" srcOrd="11" destOrd="0" parTransId="{D03B46B8-0B1F-2747-9F7C-B2B7320551DA}" sibTransId="{29BC941E-5AA7-1D4A-A350-351F27990ACD}"/>
    <dgm:cxn modelId="{F59A870F-7BFF-4EE9-8868-7182159B9BE9}" type="presOf" srcId="{EFFCECC0-15CF-D740-8960-259EC5E546FA}" destId="{09F7A796-4A25-3E44-90CF-8C676A52A276}" srcOrd="0" destOrd="0" presId="urn:microsoft.com/office/officeart/2005/8/layout/radial3"/>
    <dgm:cxn modelId="{231D1172-DC81-8747-8047-61FBBFAF00BE}" srcId="{B6219266-D3FF-5A48-8F80-72AC5F294247}" destId="{F7704258-3AFD-E04C-A1EC-7DD9B9BFEA1E}" srcOrd="3" destOrd="0" parTransId="{763F0ACA-C903-D046-A56A-250BF6C78B3F}" sibTransId="{23687556-2ECB-FC49-88BE-EC54AD4005FE}"/>
    <dgm:cxn modelId="{63282652-3A48-42DF-8125-A56BE4DCB37C}" type="presOf" srcId="{F7704258-3AFD-E04C-A1EC-7DD9B9BFEA1E}" destId="{B8FB58AC-AC43-A74A-996B-FF4C90214734}" srcOrd="0" destOrd="0" presId="urn:microsoft.com/office/officeart/2005/8/layout/radial3"/>
    <dgm:cxn modelId="{CAD745CC-D377-4599-B2EC-A8682B241D6E}" type="presOf" srcId="{3EA05F88-6A7E-E943-8DA3-7C66C51AA8AA}" destId="{FE4A69E2-C5DD-4047-9C0E-1614ADAC9A6E}" srcOrd="0" destOrd="0" presId="urn:microsoft.com/office/officeart/2005/8/layout/radial3"/>
    <dgm:cxn modelId="{0ABC09E4-9057-480C-AA53-9666F550C823}" type="presOf" srcId="{B6219266-D3FF-5A48-8F80-72AC5F294247}" destId="{DF966FB6-5BFE-1C4F-A573-EA34B6BBA2B6}" srcOrd="0" destOrd="0" presId="urn:microsoft.com/office/officeart/2005/8/layout/radial3"/>
    <dgm:cxn modelId="{F4B41936-D07F-410E-B97E-6AA7C6172CF1}" type="presOf" srcId="{379515B8-A17F-4ECF-9E63-1E9FB811F860}" destId="{01E506E6-1274-4276-8E1B-D9379968EEBE}" srcOrd="0" destOrd="0" presId="urn:microsoft.com/office/officeart/2005/8/layout/radial3"/>
    <dgm:cxn modelId="{4F497827-5031-9C40-91C3-E997AFB13D47}" srcId="{B6219266-D3FF-5A48-8F80-72AC5F294247}" destId="{3EA05F88-6A7E-E943-8DA3-7C66C51AA8AA}" srcOrd="7" destOrd="0" parTransId="{98C7FE4F-F4B1-FB4B-B44B-719AAF22A794}" sibTransId="{EA7CA6F4-753F-DC44-9330-9CE59D6C82BB}"/>
    <dgm:cxn modelId="{2B87D42C-676F-F84E-9431-D32E7E0EA574}" srcId="{B6219266-D3FF-5A48-8F80-72AC5F294247}" destId="{9355479C-3BAC-9043-8C36-773270BA97C0}" srcOrd="13" destOrd="0" parTransId="{63D45EAA-67CA-B145-B87A-26F6AA171337}" sibTransId="{6F4AB906-4C0E-5A42-AB36-3686BA5F86F2}"/>
    <dgm:cxn modelId="{346E41F2-AB76-4473-B6AA-3235476A44E4}" type="presOf" srcId="{678E2347-D695-4140-8986-06C4DEF4C2ED}" destId="{F765F8C9-75C9-1341-BCB5-0B1E4C1C8DC0}" srcOrd="0" destOrd="0" presId="urn:microsoft.com/office/officeart/2005/8/layout/radial3"/>
    <dgm:cxn modelId="{A4D6D4FC-ADAC-4F6E-9DFF-AE94B5CA4E29}" srcId="{B6219266-D3FF-5A48-8F80-72AC5F294247}" destId="{FD4E71B4-4905-47AB-87D6-1955A4E20694}" srcOrd="6" destOrd="0" parTransId="{11B8AA8F-E476-4F70-B890-BD76F8C4C07A}" sibTransId="{75975429-38FB-4128-B36E-EFA9507B38A8}"/>
    <dgm:cxn modelId="{D7A58771-90CF-4E9D-BA43-6017D2E5FE4F}" type="presOf" srcId="{CF72AA8F-2E77-D146-9CEE-A9840211F7C3}" destId="{E9B3E3D1-74F9-EF4E-B5C2-8431952A3FB7}" srcOrd="0" destOrd="0" presId="urn:microsoft.com/office/officeart/2005/8/layout/radial3"/>
    <dgm:cxn modelId="{F993854B-DF62-42DD-9DB3-17EF69AD7AF3}" type="presParOf" srcId="{842ADE02-BEA4-D54A-B310-9A4E5C065CE5}" destId="{15195B58-79DF-ED4C-BD17-935801238BF7}" srcOrd="0" destOrd="0" presId="urn:microsoft.com/office/officeart/2005/8/layout/radial3"/>
    <dgm:cxn modelId="{7859ADCC-1A8D-48C8-AB87-296AA64D0AF1}" type="presParOf" srcId="{15195B58-79DF-ED4C-BD17-935801238BF7}" destId="{DF966FB6-5BFE-1C4F-A573-EA34B6BBA2B6}" srcOrd="0" destOrd="0" presId="urn:microsoft.com/office/officeart/2005/8/layout/radial3"/>
    <dgm:cxn modelId="{C5E25896-CF95-4439-9814-B8C4D31FD53F}" type="presParOf" srcId="{15195B58-79DF-ED4C-BD17-935801238BF7}" destId="{B27E43A3-8C96-4E5D-ABD1-68454DEDC358}" srcOrd="1" destOrd="0" presId="urn:microsoft.com/office/officeart/2005/8/layout/radial3"/>
    <dgm:cxn modelId="{477B61DB-BE2E-4C51-B9F3-CC64DDE3E6BE}" type="presParOf" srcId="{15195B58-79DF-ED4C-BD17-935801238BF7}" destId="{B91ACD8E-D935-9F47-899F-939C494DC73F}" srcOrd="2" destOrd="0" presId="urn:microsoft.com/office/officeart/2005/8/layout/radial3"/>
    <dgm:cxn modelId="{6F6DBE39-3452-4E0C-BA3C-E69B757140A6}" type="presParOf" srcId="{15195B58-79DF-ED4C-BD17-935801238BF7}" destId="{C3530BF5-84F0-45D6-8A61-AEEFE1F20DDE}" srcOrd="3" destOrd="0" presId="urn:microsoft.com/office/officeart/2005/8/layout/radial3"/>
    <dgm:cxn modelId="{A92A5C86-6D12-463A-8BC6-6292B12AA7B2}" type="presParOf" srcId="{15195B58-79DF-ED4C-BD17-935801238BF7}" destId="{B8FB58AC-AC43-A74A-996B-FF4C90214734}" srcOrd="4" destOrd="0" presId="urn:microsoft.com/office/officeart/2005/8/layout/radial3"/>
    <dgm:cxn modelId="{61AE4944-8AAD-48CE-88D9-2AD1C4278CEB}" type="presParOf" srcId="{15195B58-79DF-ED4C-BD17-935801238BF7}" destId="{F765F8C9-75C9-1341-BCB5-0B1E4C1C8DC0}" srcOrd="5" destOrd="0" presId="urn:microsoft.com/office/officeart/2005/8/layout/radial3"/>
    <dgm:cxn modelId="{3B003F0B-0B51-498F-BBD7-9427F799EBD8}" type="presParOf" srcId="{15195B58-79DF-ED4C-BD17-935801238BF7}" destId="{615C5602-A44A-1C4A-B152-9041EDE3DF98}" srcOrd="6" destOrd="0" presId="urn:microsoft.com/office/officeart/2005/8/layout/radial3"/>
    <dgm:cxn modelId="{1D33AEDE-701F-462B-9E44-B2BA6ED1B352}" type="presParOf" srcId="{15195B58-79DF-ED4C-BD17-935801238BF7}" destId="{28615050-1E15-4F1B-913E-D8804B398B04}" srcOrd="7" destOrd="0" presId="urn:microsoft.com/office/officeart/2005/8/layout/radial3"/>
    <dgm:cxn modelId="{E50F691F-45F9-4606-8B74-5BA5643BE020}" type="presParOf" srcId="{15195B58-79DF-ED4C-BD17-935801238BF7}" destId="{FE4A69E2-C5DD-4047-9C0E-1614ADAC9A6E}" srcOrd="8" destOrd="0" presId="urn:microsoft.com/office/officeart/2005/8/layout/radial3"/>
    <dgm:cxn modelId="{244FD9E0-F54B-4DBD-995A-8BDDB8D8AEF7}" type="presParOf" srcId="{15195B58-79DF-ED4C-BD17-935801238BF7}" destId="{01E506E6-1274-4276-8E1B-D9379968EEBE}" srcOrd="9" destOrd="0" presId="urn:microsoft.com/office/officeart/2005/8/layout/radial3"/>
    <dgm:cxn modelId="{FAC5D16F-C046-4F05-948E-B5D928CA5149}" type="presParOf" srcId="{15195B58-79DF-ED4C-BD17-935801238BF7}" destId="{4C497C63-24EC-D349-93CB-34543C322EA3}" srcOrd="10" destOrd="0" presId="urn:microsoft.com/office/officeart/2005/8/layout/radial3"/>
    <dgm:cxn modelId="{5A6E540E-DCC2-44BC-A666-887E6B7302E5}" type="presParOf" srcId="{15195B58-79DF-ED4C-BD17-935801238BF7}" destId="{E9E474CE-A670-4C47-8FC2-F0FC31C60904}" srcOrd="11" destOrd="0" presId="urn:microsoft.com/office/officeart/2005/8/layout/radial3"/>
    <dgm:cxn modelId="{7064CF28-4E17-4BF8-AE80-ECA81EDE37D0}" type="presParOf" srcId="{15195B58-79DF-ED4C-BD17-935801238BF7}" destId="{B6D428E7-2EAC-E84A-B6BE-BC053ECF5620}" srcOrd="12" destOrd="0" presId="urn:microsoft.com/office/officeart/2005/8/layout/radial3"/>
    <dgm:cxn modelId="{ECA3E1A1-38C8-4612-9BF2-1EA8C58534C7}" type="presParOf" srcId="{15195B58-79DF-ED4C-BD17-935801238BF7}" destId="{09F7A796-4A25-3E44-90CF-8C676A52A276}" srcOrd="13" destOrd="0" presId="urn:microsoft.com/office/officeart/2005/8/layout/radial3"/>
    <dgm:cxn modelId="{16BEC154-0449-4C7A-A7BB-7457CC9DF449}" type="presParOf" srcId="{15195B58-79DF-ED4C-BD17-935801238BF7}" destId="{914A8A30-0774-BF4A-9308-1EB22F4ACA2C}" srcOrd="14" destOrd="0" presId="urn:microsoft.com/office/officeart/2005/8/layout/radial3"/>
    <dgm:cxn modelId="{1B82439F-51D6-4049-897A-200C6B262CF5}" type="presParOf" srcId="{15195B58-79DF-ED4C-BD17-935801238BF7}" destId="{982C7EDF-A6B4-2F48-8516-884AC76473B8}" srcOrd="15" destOrd="0" presId="urn:microsoft.com/office/officeart/2005/8/layout/radial3"/>
    <dgm:cxn modelId="{1EAFC19C-31D5-49F8-A10C-7ECC81A108A0}" type="presParOf" srcId="{15195B58-79DF-ED4C-BD17-935801238BF7}" destId="{40C816D8-35CD-8641-B0A1-BD5D1E884EFF}" srcOrd="16" destOrd="0" presId="urn:microsoft.com/office/officeart/2005/8/layout/radial3"/>
    <dgm:cxn modelId="{35E359D8-7D35-46D3-9DA2-900694EC671E}" type="presParOf" srcId="{15195B58-79DF-ED4C-BD17-935801238BF7}" destId="{E9B3E3D1-74F9-EF4E-B5C2-8431952A3FB7}" srcOrd="17" destOrd="0" presId="urn:microsoft.com/office/officeart/2005/8/layout/radial3"/>
    <dgm:cxn modelId="{E0DA7FFF-2EA7-411B-99A2-E90231A1C9F5}" type="presParOf" srcId="{15195B58-79DF-ED4C-BD17-935801238BF7}" destId="{DE9818D5-7C59-495E-AC4B-620799144064}" srcOrd="1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6FB6-5BFE-1C4F-A573-EA34B6BBA2B6}">
      <dsp:nvSpPr>
        <dsp:cNvPr id="0" name=""/>
        <dsp:cNvSpPr/>
      </dsp:nvSpPr>
      <dsp:spPr>
        <a:xfrm>
          <a:off x="2765915" y="1942258"/>
          <a:ext cx="2151515" cy="215151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n-US" sz="4800" kern="1200" dirty="0">
            <a:solidFill>
              <a:srgbClr val="FFFFFF"/>
            </a:solidFill>
          </a:endParaRPr>
        </a:p>
      </dsp:txBody>
      <dsp:txXfrm>
        <a:off x="3080997" y="2257340"/>
        <a:ext cx="1521351" cy="1521351"/>
      </dsp:txXfrm>
    </dsp:sp>
    <dsp:sp modelId="{B27E43A3-8C96-4E5D-ABD1-68454DEDC358}">
      <dsp:nvSpPr>
        <dsp:cNvPr id="0" name=""/>
        <dsp:cNvSpPr/>
      </dsp:nvSpPr>
      <dsp:spPr>
        <a:xfrm>
          <a:off x="3281763" y="0"/>
          <a:ext cx="1075757" cy="107575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Patients</a:t>
          </a:r>
          <a:endParaRPr lang="en-US" sz="1000" kern="1200" dirty="0">
            <a:solidFill>
              <a:srgbClr val="FFFFFF"/>
            </a:solidFill>
          </a:endParaRPr>
        </a:p>
      </dsp:txBody>
      <dsp:txXfrm>
        <a:off x="3439304" y="157541"/>
        <a:ext cx="760675" cy="760675"/>
      </dsp:txXfrm>
    </dsp:sp>
    <dsp:sp modelId="{B91ACD8E-D935-9F47-899F-939C494DC73F}">
      <dsp:nvSpPr>
        <dsp:cNvPr id="0" name=""/>
        <dsp:cNvSpPr/>
      </dsp:nvSpPr>
      <dsp:spPr>
        <a:xfrm>
          <a:off x="4177752" y="150145"/>
          <a:ext cx="1075757" cy="107575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Public Register</a:t>
          </a:r>
          <a:endParaRPr lang="en-US" sz="1000" kern="1200" dirty="0">
            <a:solidFill>
              <a:srgbClr val="FFFFFF"/>
            </a:solidFill>
          </a:endParaRPr>
        </a:p>
      </dsp:txBody>
      <dsp:txXfrm>
        <a:off x="4335293" y="307686"/>
        <a:ext cx="760675" cy="760675"/>
      </dsp:txXfrm>
    </dsp:sp>
    <dsp:sp modelId="{C3530BF5-84F0-45D6-8A61-AEEFE1F20DDE}">
      <dsp:nvSpPr>
        <dsp:cNvPr id="0" name=""/>
        <dsp:cNvSpPr/>
      </dsp:nvSpPr>
      <dsp:spPr>
        <a:xfrm>
          <a:off x="4921951" y="589572"/>
          <a:ext cx="1075757" cy="107575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Business</a:t>
          </a:r>
        </a:p>
        <a:p>
          <a:pPr lvl="0" algn="ctr" defTabSz="444500">
            <a:lnSpc>
              <a:spcPct val="90000"/>
            </a:lnSpc>
            <a:spcBef>
              <a:spcPct val="0"/>
            </a:spcBef>
            <a:spcAft>
              <a:spcPct val="35000"/>
            </a:spcAft>
          </a:pPr>
          <a:r>
            <a:rPr lang="en-US" sz="1000" b="1" kern="1200" dirty="0" smtClean="0">
              <a:solidFill>
                <a:srgbClr val="FFFFFF"/>
              </a:solidFill>
            </a:rPr>
            <a:t>Register</a:t>
          </a:r>
          <a:endParaRPr lang="en-US" sz="1000" kern="1200" dirty="0">
            <a:solidFill>
              <a:srgbClr val="FFFFFF"/>
            </a:solidFill>
          </a:endParaRPr>
        </a:p>
      </dsp:txBody>
      <dsp:txXfrm>
        <a:off x="5079492" y="747113"/>
        <a:ext cx="760675" cy="760675"/>
      </dsp:txXfrm>
    </dsp:sp>
    <dsp:sp modelId="{B8FB58AC-AC43-A74A-996B-FF4C90214734}">
      <dsp:nvSpPr>
        <dsp:cNvPr id="0" name=""/>
        <dsp:cNvSpPr/>
      </dsp:nvSpPr>
      <dsp:spPr>
        <a:xfrm>
          <a:off x="5447037" y="1249648"/>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D</a:t>
          </a:r>
          <a:r>
            <a:rPr lang="et-EE" sz="1000" b="1" kern="1200" dirty="0" err="1" smtClean="0">
              <a:solidFill>
                <a:srgbClr val="FFFFFF"/>
              </a:solidFill>
            </a:rPr>
            <a:t>ental</a:t>
          </a:r>
          <a:r>
            <a:rPr lang="et-EE" sz="1000" b="1" kern="1200" dirty="0" smtClean="0">
              <a:solidFill>
                <a:srgbClr val="FFFFFF"/>
              </a:solidFill>
            </a:rPr>
            <a:t> </a:t>
          </a:r>
          <a:r>
            <a:rPr lang="et-EE" sz="1000" b="1" kern="1200" dirty="0" err="1" smtClean="0">
              <a:solidFill>
                <a:srgbClr val="FFFFFF"/>
              </a:solidFill>
            </a:rPr>
            <a:t>care</a:t>
          </a:r>
          <a:endParaRPr lang="en-US" sz="1000" kern="1200" dirty="0">
            <a:solidFill>
              <a:srgbClr val="FFFFFF"/>
            </a:solidFill>
          </a:endParaRPr>
        </a:p>
      </dsp:txBody>
      <dsp:txXfrm>
        <a:off x="5604578" y="1407189"/>
        <a:ext cx="760675" cy="760675"/>
      </dsp:txXfrm>
    </dsp:sp>
    <dsp:sp modelId="{F765F8C9-75C9-1341-BCB5-0B1E4C1C8DC0}">
      <dsp:nvSpPr>
        <dsp:cNvPr id="0" name=""/>
        <dsp:cNvSpPr/>
      </dsp:nvSpPr>
      <dsp:spPr>
        <a:xfrm>
          <a:off x="5744780" y="2049725"/>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B</a:t>
          </a:r>
          <a:r>
            <a:rPr lang="et-EE" sz="1000" b="1" kern="1200" dirty="0" smtClean="0">
              <a:solidFill>
                <a:srgbClr val="FFFFFF"/>
              </a:solidFill>
            </a:rPr>
            <a:t>lood center</a:t>
          </a:r>
          <a:endParaRPr lang="en-US" sz="1000" kern="1200" dirty="0">
            <a:solidFill>
              <a:srgbClr val="FFFFFF"/>
            </a:solidFill>
          </a:endParaRPr>
        </a:p>
      </dsp:txBody>
      <dsp:txXfrm>
        <a:off x="5902321" y="2207266"/>
        <a:ext cx="760675" cy="760675"/>
      </dsp:txXfrm>
    </dsp:sp>
    <dsp:sp modelId="{615C5602-A44A-1C4A-B152-9041EDE3DF98}">
      <dsp:nvSpPr>
        <dsp:cNvPr id="0" name=""/>
        <dsp:cNvSpPr/>
      </dsp:nvSpPr>
      <dsp:spPr>
        <a:xfrm>
          <a:off x="5744780" y="2910549"/>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Military Forces</a:t>
          </a:r>
          <a:endParaRPr lang="en-US" sz="1000" kern="1200" dirty="0">
            <a:solidFill>
              <a:srgbClr val="FFFFFF"/>
            </a:solidFill>
          </a:endParaRPr>
        </a:p>
      </dsp:txBody>
      <dsp:txXfrm>
        <a:off x="5902321" y="3068090"/>
        <a:ext cx="760675" cy="760675"/>
      </dsp:txXfrm>
    </dsp:sp>
    <dsp:sp modelId="{28615050-1E15-4F1B-913E-D8804B398B04}">
      <dsp:nvSpPr>
        <dsp:cNvPr id="0" name=""/>
        <dsp:cNvSpPr/>
      </dsp:nvSpPr>
      <dsp:spPr>
        <a:xfrm>
          <a:off x="5450361" y="3719458"/>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Homecare</a:t>
          </a:r>
          <a:endParaRPr lang="en-US" sz="1000" kern="1200" dirty="0">
            <a:solidFill>
              <a:srgbClr val="FFFFFF"/>
            </a:solidFill>
          </a:endParaRPr>
        </a:p>
      </dsp:txBody>
      <dsp:txXfrm>
        <a:off x="5607902" y="3876999"/>
        <a:ext cx="760675" cy="760675"/>
      </dsp:txXfrm>
    </dsp:sp>
    <dsp:sp modelId="{FE4A69E2-C5DD-4047-9C0E-1614ADAC9A6E}">
      <dsp:nvSpPr>
        <dsp:cNvPr id="0" name=""/>
        <dsp:cNvSpPr/>
      </dsp:nvSpPr>
      <dsp:spPr>
        <a:xfrm>
          <a:off x="4897034" y="4378887"/>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Genome Center</a:t>
          </a:r>
          <a:endParaRPr lang="et-EE" sz="1000" b="1" kern="1200" dirty="0">
            <a:solidFill>
              <a:srgbClr val="FFFFFF"/>
            </a:solidFill>
          </a:endParaRPr>
        </a:p>
      </dsp:txBody>
      <dsp:txXfrm>
        <a:off x="5054575" y="4536428"/>
        <a:ext cx="760675" cy="760675"/>
      </dsp:txXfrm>
    </dsp:sp>
    <dsp:sp modelId="{01E506E6-1274-4276-8E1B-D9379968EEBE}">
      <dsp:nvSpPr>
        <dsp:cNvPr id="0" name=""/>
        <dsp:cNvSpPr/>
      </dsp:nvSpPr>
      <dsp:spPr>
        <a:xfrm>
          <a:off x="4151540" y="4809299"/>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Nursing care</a:t>
          </a:r>
          <a:endParaRPr lang="et-EE" sz="1000" b="1" kern="1200" dirty="0">
            <a:solidFill>
              <a:srgbClr val="FFFFFF"/>
            </a:solidFill>
          </a:endParaRPr>
        </a:p>
      </dsp:txBody>
      <dsp:txXfrm>
        <a:off x="4309081" y="4966840"/>
        <a:ext cx="760675" cy="760675"/>
      </dsp:txXfrm>
    </dsp:sp>
    <dsp:sp modelId="{4C497C63-24EC-D349-93CB-34543C322EA3}">
      <dsp:nvSpPr>
        <dsp:cNvPr id="0" name=""/>
        <dsp:cNvSpPr/>
      </dsp:nvSpPr>
      <dsp:spPr>
        <a:xfrm>
          <a:off x="3303794" y="4958779"/>
          <a:ext cx="1075757" cy="107575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Medical </a:t>
          </a:r>
          <a:r>
            <a:rPr lang="et-EE" sz="1000" b="1" kern="1200" dirty="0" err="1" smtClean="0">
              <a:solidFill>
                <a:srgbClr val="FFFFFF"/>
              </a:solidFill>
            </a:rPr>
            <a:t>statistics</a:t>
          </a:r>
          <a:endParaRPr lang="en-US" sz="1000" kern="1200" dirty="0">
            <a:solidFill>
              <a:srgbClr val="FFFFFF"/>
            </a:solidFill>
          </a:endParaRPr>
        </a:p>
      </dsp:txBody>
      <dsp:txXfrm>
        <a:off x="3461335" y="5116320"/>
        <a:ext cx="760675" cy="760675"/>
      </dsp:txXfrm>
    </dsp:sp>
    <dsp:sp modelId="{E9E474CE-A670-4C47-8FC2-F0FC31C60904}">
      <dsp:nvSpPr>
        <dsp:cNvPr id="0" name=""/>
        <dsp:cNvSpPr/>
      </dsp:nvSpPr>
      <dsp:spPr>
        <a:xfrm>
          <a:off x="2456049" y="4809299"/>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Medical Registers</a:t>
          </a:r>
          <a:endParaRPr lang="en-US" sz="1000" kern="1200" dirty="0">
            <a:solidFill>
              <a:srgbClr val="FFFFFF"/>
            </a:solidFill>
          </a:endParaRPr>
        </a:p>
      </dsp:txBody>
      <dsp:txXfrm>
        <a:off x="2613590" y="4966840"/>
        <a:ext cx="760675" cy="760675"/>
      </dsp:txXfrm>
    </dsp:sp>
    <dsp:sp modelId="{B6D428E7-2EAC-E84A-B6BE-BC053ECF5620}">
      <dsp:nvSpPr>
        <dsp:cNvPr id="0" name=""/>
        <dsp:cNvSpPr/>
      </dsp:nvSpPr>
      <dsp:spPr>
        <a:xfrm>
          <a:off x="1710554" y="4378887"/>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Emergency Medical Departments</a:t>
          </a:r>
          <a:endParaRPr lang="en-US" sz="1000" kern="1200" dirty="0">
            <a:solidFill>
              <a:srgbClr val="FFFFFF"/>
            </a:solidFill>
          </a:endParaRPr>
        </a:p>
      </dsp:txBody>
      <dsp:txXfrm>
        <a:off x="1868095" y="4536428"/>
        <a:ext cx="760675" cy="760675"/>
      </dsp:txXfrm>
    </dsp:sp>
    <dsp:sp modelId="{09F7A796-4A25-3E44-90CF-8C676A52A276}">
      <dsp:nvSpPr>
        <dsp:cNvPr id="0" name=""/>
        <dsp:cNvSpPr/>
      </dsp:nvSpPr>
      <dsp:spPr>
        <a:xfrm>
          <a:off x="1157227" y="3719458"/>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t-EE" sz="1000" b="1" kern="1200" dirty="0" err="1" smtClean="0">
              <a:solidFill>
                <a:srgbClr val="FFFFFF"/>
              </a:solidFill>
            </a:rPr>
            <a:t>eAmbulance</a:t>
          </a:r>
          <a:endParaRPr lang="en-US" sz="1000" kern="1200" dirty="0">
            <a:solidFill>
              <a:srgbClr val="FFFFFF"/>
            </a:solidFill>
          </a:endParaRPr>
        </a:p>
      </dsp:txBody>
      <dsp:txXfrm>
        <a:off x="1314768" y="3876999"/>
        <a:ext cx="760675" cy="760675"/>
      </dsp:txXfrm>
    </dsp:sp>
    <dsp:sp modelId="{914A8A30-0774-BF4A-9308-1EB22F4ACA2C}">
      <dsp:nvSpPr>
        <dsp:cNvPr id="0" name=""/>
        <dsp:cNvSpPr/>
      </dsp:nvSpPr>
      <dsp:spPr>
        <a:xfrm>
          <a:off x="862808" y="2910549"/>
          <a:ext cx="1075757" cy="107575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Social Insurance Board</a:t>
          </a:r>
          <a:endParaRPr lang="en-US" sz="1000" kern="1200" dirty="0">
            <a:solidFill>
              <a:srgbClr val="FFFFFF"/>
            </a:solidFill>
          </a:endParaRPr>
        </a:p>
      </dsp:txBody>
      <dsp:txXfrm>
        <a:off x="1020349" y="3068090"/>
        <a:ext cx="760675" cy="760675"/>
      </dsp:txXfrm>
    </dsp:sp>
    <dsp:sp modelId="{982C7EDF-A6B4-2F48-8516-884AC76473B8}">
      <dsp:nvSpPr>
        <dsp:cNvPr id="0" name=""/>
        <dsp:cNvSpPr/>
      </dsp:nvSpPr>
      <dsp:spPr>
        <a:xfrm>
          <a:off x="752161" y="2023821"/>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Health Insurance </a:t>
          </a:r>
          <a:r>
            <a:rPr lang="en-US" sz="1000" b="1" kern="1200" dirty="0" err="1" smtClean="0">
              <a:solidFill>
                <a:srgbClr val="FFFFFF"/>
              </a:solidFill>
            </a:rPr>
            <a:t>Fondation</a:t>
          </a:r>
          <a:endParaRPr lang="en-US" sz="1000" kern="1200" dirty="0">
            <a:solidFill>
              <a:srgbClr val="FFFFFF"/>
            </a:solidFill>
          </a:endParaRPr>
        </a:p>
      </dsp:txBody>
      <dsp:txXfrm>
        <a:off x="909702" y="2181362"/>
        <a:ext cx="760675" cy="760675"/>
      </dsp:txXfrm>
    </dsp:sp>
    <dsp:sp modelId="{40C816D8-35CD-8641-B0A1-BD5D1E884EFF}">
      <dsp:nvSpPr>
        <dsp:cNvPr id="0" name=""/>
        <dsp:cNvSpPr/>
      </dsp:nvSpPr>
      <dsp:spPr>
        <a:xfrm>
          <a:off x="2412533" y="118917"/>
          <a:ext cx="1075757" cy="107575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Family Doctors</a:t>
          </a:r>
          <a:endParaRPr lang="en-US" sz="1000" kern="1200" dirty="0">
            <a:solidFill>
              <a:srgbClr val="FFFFFF"/>
            </a:solidFill>
          </a:endParaRPr>
        </a:p>
      </dsp:txBody>
      <dsp:txXfrm>
        <a:off x="2570074" y="276458"/>
        <a:ext cx="760675" cy="760675"/>
      </dsp:txXfrm>
    </dsp:sp>
    <dsp:sp modelId="{E9B3E3D1-74F9-EF4E-B5C2-8431952A3FB7}">
      <dsp:nvSpPr>
        <dsp:cNvPr id="0" name=""/>
        <dsp:cNvSpPr/>
      </dsp:nvSpPr>
      <dsp:spPr>
        <a:xfrm>
          <a:off x="1058175" y="1185039"/>
          <a:ext cx="1075757" cy="107575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Health Care Board</a:t>
          </a:r>
          <a:endParaRPr lang="en-US" sz="1000" kern="1200" dirty="0">
            <a:solidFill>
              <a:srgbClr val="FFFFFF"/>
            </a:solidFill>
          </a:endParaRPr>
        </a:p>
      </dsp:txBody>
      <dsp:txXfrm>
        <a:off x="1215716" y="1342580"/>
        <a:ext cx="760675" cy="760675"/>
      </dsp:txXfrm>
    </dsp:sp>
    <dsp:sp modelId="{DE9818D5-7C59-495E-AC4B-620799144064}">
      <dsp:nvSpPr>
        <dsp:cNvPr id="0" name=""/>
        <dsp:cNvSpPr/>
      </dsp:nvSpPr>
      <dsp:spPr>
        <a:xfrm>
          <a:off x="1629870" y="497547"/>
          <a:ext cx="1075757" cy="107575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rPr>
            <a:t>Hospitals</a:t>
          </a:r>
          <a:endParaRPr lang="en-US" sz="1000" kern="1200" dirty="0">
            <a:solidFill>
              <a:srgbClr val="FFFFFF"/>
            </a:solidFill>
          </a:endParaRPr>
        </a:p>
      </dsp:txBody>
      <dsp:txXfrm>
        <a:off x="1787411" y="655088"/>
        <a:ext cx="760675" cy="7606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0.71357</cdr:x>
      <cdr:y>0.07557</cdr:y>
    </cdr:from>
    <cdr:to>
      <cdr:x>0.71429</cdr:x>
      <cdr:y>0.86341</cdr:y>
    </cdr:to>
    <cdr:cxnSp macro="">
      <cdr:nvCxnSpPr>
        <cdr:cNvPr id="4" name="Straight Connector 3"/>
        <cdr:cNvCxnSpPr/>
      </cdr:nvCxnSpPr>
      <cdr:spPr>
        <a:xfrm xmlns:a="http://schemas.openxmlformats.org/drawingml/2006/main" flipV="1">
          <a:off x="8541617" y="510639"/>
          <a:ext cx="8616" cy="5323461"/>
        </a:xfrm>
        <a:prstGeom xmlns:a="http://schemas.openxmlformats.org/drawingml/2006/main" prst="line">
          <a:avLst/>
        </a:prstGeom>
        <a:ln xmlns:a="http://schemas.openxmlformats.org/drawingml/2006/main">
          <a:solidFill>
            <a:schemeClr val="accent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0.8873</cdr:x>
      <cdr:y>0.07745</cdr:y>
    </cdr:from>
    <cdr:to>
      <cdr:x>0.88802</cdr:x>
      <cdr:y>0.86529</cdr:y>
    </cdr:to>
    <cdr:cxnSp macro="">
      <cdr:nvCxnSpPr>
        <cdr:cNvPr id="5" name="Straight Connector 4"/>
        <cdr:cNvCxnSpPr/>
      </cdr:nvCxnSpPr>
      <cdr:spPr>
        <a:xfrm xmlns:a="http://schemas.openxmlformats.org/drawingml/2006/main" flipV="1">
          <a:off x="10621291" y="523331"/>
          <a:ext cx="8619" cy="5323481"/>
        </a:xfrm>
        <a:prstGeom xmlns:a="http://schemas.openxmlformats.org/drawingml/2006/main" prst="line">
          <a:avLst/>
        </a:prstGeom>
        <a:ln xmlns:a="http://schemas.openxmlformats.org/drawingml/2006/main">
          <a:solidFill>
            <a:schemeClr val="accent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0.53904</cdr:x>
      <cdr:y>0.08215</cdr:y>
    </cdr:from>
    <cdr:to>
      <cdr:x>0.53976</cdr:x>
      <cdr:y>0.86999</cdr:y>
    </cdr:to>
    <cdr:cxnSp macro="">
      <cdr:nvCxnSpPr>
        <cdr:cNvPr id="6" name="Straight Connector 5"/>
        <cdr:cNvCxnSpPr/>
      </cdr:nvCxnSpPr>
      <cdr:spPr>
        <a:xfrm xmlns:a="http://schemas.openxmlformats.org/drawingml/2006/main" flipV="1">
          <a:off x="6452516" y="555081"/>
          <a:ext cx="8619" cy="5323481"/>
        </a:xfrm>
        <a:prstGeom xmlns:a="http://schemas.openxmlformats.org/drawingml/2006/main" prst="line">
          <a:avLst/>
        </a:prstGeom>
        <a:ln xmlns:a="http://schemas.openxmlformats.org/drawingml/2006/main">
          <a:solidFill>
            <a:schemeClr val="accent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0.36505</cdr:x>
      <cdr:y>0.0798</cdr:y>
    </cdr:from>
    <cdr:to>
      <cdr:x>0.36577</cdr:x>
      <cdr:y>0.86764</cdr:y>
    </cdr:to>
    <cdr:cxnSp macro="">
      <cdr:nvCxnSpPr>
        <cdr:cNvPr id="7" name="Straight Connector 6"/>
        <cdr:cNvCxnSpPr/>
      </cdr:nvCxnSpPr>
      <cdr:spPr>
        <a:xfrm xmlns:a="http://schemas.openxmlformats.org/drawingml/2006/main" flipV="1">
          <a:off x="4369716" y="539206"/>
          <a:ext cx="8619" cy="5323481"/>
        </a:xfrm>
        <a:prstGeom xmlns:a="http://schemas.openxmlformats.org/drawingml/2006/main" prst="line">
          <a:avLst/>
        </a:prstGeom>
        <a:ln xmlns:a="http://schemas.openxmlformats.org/drawingml/2006/main">
          <a:solidFill>
            <a:schemeClr val="accent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0.19184</cdr:x>
      <cdr:y>0.07745</cdr:y>
    </cdr:from>
    <cdr:to>
      <cdr:x>0.19256</cdr:x>
      <cdr:y>0.86529</cdr:y>
    </cdr:to>
    <cdr:cxnSp macro="">
      <cdr:nvCxnSpPr>
        <cdr:cNvPr id="8" name="Straight Connector 7"/>
        <cdr:cNvCxnSpPr/>
      </cdr:nvCxnSpPr>
      <cdr:spPr>
        <a:xfrm xmlns:a="http://schemas.openxmlformats.org/drawingml/2006/main" flipV="1">
          <a:off x="2296441" y="523331"/>
          <a:ext cx="8619" cy="5323481"/>
        </a:xfrm>
        <a:prstGeom xmlns:a="http://schemas.openxmlformats.org/drawingml/2006/main" prst="line">
          <a:avLst/>
        </a:prstGeom>
        <a:ln xmlns:a="http://schemas.openxmlformats.org/drawingml/2006/main">
          <a:solidFill>
            <a:schemeClr val="accent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n-US" dirty="0"/>
          </a:p>
        </p:txBody>
      </p:sp>
      <p:sp>
        <p:nvSpPr>
          <p:cNvPr id="4" name="Date Placeholder 3"/>
          <p:cNvSpPr>
            <a:spLocks noGrp="1"/>
          </p:cNvSpPr>
          <p:nvPr>
            <p:ph type="dt" sz="half" idx="10"/>
          </p:nvPr>
        </p:nvSpPr>
        <p:spPr/>
        <p:txBody>
          <a:bodyPr/>
          <a:lstStyle/>
          <a:p>
            <a:fld id="{205074B7-BCB9-4199-8438-52FFE53AA211}" type="datetimeFigureOut">
              <a:rPr lang="et-EE" smtClean="0"/>
              <a:t>30.09.2015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368430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205074B7-BCB9-4199-8438-52FFE53AA211}" type="datetimeFigureOut">
              <a:rPr lang="et-EE" smtClean="0"/>
              <a:t>30.09.2015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403047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t-EE" smtClean="0"/>
              <a:t>Muutke pealkirja laadi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205074B7-BCB9-4199-8438-52FFE53AA211}" type="datetimeFigureOut">
              <a:rPr lang="et-EE" smtClean="0"/>
              <a:t>30.09.2015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120165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205074B7-BCB9-4199-8438-52FFE53AA211}" type="datetimeFigureOut">
              <a:rPr lang="et-EE" smtClean="0"/>
              <a:t>30.09.2015</a:t>
            </a:fld>
            <a:endParaRPr lang="et-EE"/>
          </a:p>
        </p:txBody>
      </p:sp>
      <p:sp>
        <p:nvSpPr>
          <p:cNvPr id="5" name="Footer Placeholder 4"/>
          <p:cNvSpPr>
            <a:spLocks noGrp="1"/>
          </p:cNvSpPr>
          <p:nvPr>
            <p:ph type="ftr" sz="quarter" idx="11"/>
          </p:nvPr>
        </p:nvSpPr>
        <p:spPr/>
        <p:txBody>
          <a:bodyPr/>
          <a:lstStyle/>
          <a:p>
            <a:endParaRPr lang="et-EE" dirty="0"/>
          </a:p>
        </p:txBody>
      </p:sp>
      <p:sp>
        <p:nvSpPr>
          <p:cNvPr id="6" name="Slide Number Placeholder 5"/>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26392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205074B7-BCB9-4199-8438-52FFE53AA211}" type="datetimeFigureOut">
              <a:rPr lang="et-EE" smtClean="0"/>
              <a:t>30.09.2015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368674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205074B7-BCB9-4199-8438-52FFE53AA211}" type="datetimeFigureOut">
              <a:rPr lang="et-EE" smtClean="0"/>
              <a:t>30.09.2015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334672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t-EE" smtClean="0"/>
              <a:t>Muutke pealkirja laadi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Content Placeholder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Content Placeholder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205074B7-BCB9-4199-8438-52FFE53AA211}" type="datetimeFigureOut">
              <a:rPr lang="et-EE" smtClean="0"/>
              <a:t>30.09.2015</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220002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205074B7-BCB9-4199-8438-52FFE53AA211}" type="datetimeFigureOut">
              <a:rPr lang="et-EE" smtClean="0"/>
              <a:t>30.09.2015</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259267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074B7-BCB9-4199-8438-52FFE53AA211}" type="datetimeFigureOut">
              <a:rPr lang="et-EE" smtClean="0"/>
              <a:t>30.09.2015</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237946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Date Placeholder 4"/>
          <p:cNvSpPr>
            <a:spLocks noGrp="1"/>
          </p:cNvSpPr>
          <p:nvPr>
            <p:ph type="dt" sz="half" idx="10"/>
          </p:nvPr>
        </p:nvSpPr>
        <p:spPr/>
        <p:txBody>
          <a:bodyPr/>
          <a:lstStyle/>
          <a:p>
            <a:fld id="{205074B7-BCB9-4199-8438-52FFE53AA211}" type="datetimeFigureOut">
              <a:rPr lang="et-EE" smtClean="0"/>
              <a:t>30.09.2015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417322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Date Placeholder 4"/>
          <p:cNvSpPr>
            <a:spLocks noGrp="1"/>
          </p:cNvSpPr>
          <p:nvPr>
            <p:ph type="dt" sz="half" idx="10"/>
          </p:nvPr>
        </p:nvSpPr>
        <p:spPr/>
        <p:txBody>
          <a:bodyPr/>
          <a:lstStyle/>
          <a:p>
            <a:fld id="{205074B7-BCB9-4199-8438-52FFE53AA211}" type="datetimeFigureOut">
              <a:rPr lang="et-EE" smtClean="0"/>
              <a:t>30.09.2015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504F418-BF15-414E-B821-DC15098C0DD2}" type="slidenum">
              <a:rPr lang="et-EE" smtClean="0"/>
              <a:t>‹#›</a:t>
            </a:fld>
            <a:endParaRPr lang="et-EE"/>
          </a:p>
        </p:txBody>
      </p:sp>
    </p:spTree>
    <p:extLst>
      <p:ext uri="{BB962C8B-B14F-4D97-AF65-F5344CB8AC3E}">
        <p14:creationId xmlns:p14="http://schemas.microsoft.com/office/powerpoint/2010/main" val="212284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074B7-BCB9-4199-8438-52FFE53AA211}" type="datetimeFigureOut">
              <a:rPr lang="et-EE" smtClean="0"/>
              <a:t>30.09.2015</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4F418-BF15-414E-B821-DC15098C0DD2}" type="slidenum">
              <a:rPr lang="et-EE" smtClean="0"/>
              <a:t>‹#›</a:t>
            </a:fld>
            <a:endParaRPr lang="et-EE"/>
          </a:p>
        </p:txBody>
      </p:sp>
      <p:pic>
        <p:nvPicPr>
          <p:cNvPr id="7" name="Pilt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230188"/>
            <a:ext cx="3468925" cy="1383912"/>
          </a:xfrm>
          <a:prstGeom prst="rect">
            <a:avLst/>
          </a:prstGeom>
        </p:spPr>
      </p:pic>
    </p:spTree>
    <p:extLst>
      <p:ext uri="{BB962C8B-B14F-4D97-AF65-F5344CB8AC3E}">
        <p14:creationId xmlns:p14="http://schemas.microsoft.com/office/powerpoint/2010/main" val="1441586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825625"/>
            <a:ext cx="10515600" cy="1325563"/>
          </a:xfrm>
        </p:spPr>
        <p:txBody>
          <a:bodyPr/>
          <a:lstStyle/>
          <a:p>
            <a:r>
              <a:rPr lang="en-US" altLang="et-EE" dirty="0" smtClean="0">
                <a:solidFill>
                  <a:srgbClr val="0070C0"/>
                </a:solidFill>
                <a:latin typeface="Roboto Condensed"/>
                <a:ea typeface="Microsoft YaHei" panose="020B0503020204020204" pitchFamily="34" charset="-122"/>
                <a:cs typeface="Mangal" panose="02040503050203030202" pitchFamily="18" charset="0"/>
              </a:rPr>
              <a:t>Some E- Health developments in Estonia</a:t>
            </a:r>
            <a:endParaRPr lang="et-EE" dirty="0">
              <a:solidFill>
                <a:srgbClr val="0070C0"/>
              </a:solidFill>
            </a:endParaRPr>
          </a:p>
        </p:txBody>
      </p:sp>
      <p:sp>
        <p:nvSpPr>
          <p:cNvPr id="4" name="Ristkülik 3"/>
          <p:cNvSpPr/>
          <p:nvPr/>
        </p:nvSpPr>
        <p:spPr>
          <a:xfrm>
            <a:off x="3400269" y="4327453"/>
            <a:ext cx="5391462" cy="2062103"/>
          </a:xfrm>
          <a:prstGeom prst="rect">
            <a:avLst/>
          </a:prstGeom>
        </p:spPr>
        <p:txBody>
          <a:bodyPr wrap="square">
            <a:spAutoFit/>
          </a:bodyPr>
          <a:lstStyle/>
          <a:p>
            <a:pPr algn="ctr">
              <a:buSzPct val="45000"/>
            </a:pPr>
            <a:r>
              <a:rPr lang="en-US" altLang="et-EE" sz="2000" dirty="0" smtClean="0">
                <a:solidFill>
                  <a:srgbClr val="000000"/>
                </a:solidFill>
                <a:latin typeface="Roboto Condensed"/>
                <a:ea typeface="Microsoft YaHei" panose="020B0503020204020204" pitchFamily="34" charset="-122"/>
                <a:cs typeface="Mangal" panose="02040503050203030202" pitchFamily="18" charset="0"/>
              </a:rPr>
              <a:t>Mihhail Muzõtšin</a:t>
            </a:r>
          </a:p>
          <a:p>
            <a:pPr algn="ctr">
              <a:buSzPct val="45000"/>
            </a:pPr>
            <a:r>
              <a:rPr lang="en-US" altLang="et-EE" dirty="0" smtClean="0">
                <a:solidFill>
                  <a:srgbClr val="000000"/>
                </a:solidFill>
                <a:latin typeface="Roboto Condensed"/>
                <a:ea typeface="Microsoft YaHei" panose="020B0503020204020204" pitchFamily="34" charset="-122"/>
                <a:cs typeface="Mangal" panose="02040503050203030202" pitchFamily="18" charset="0"/>
              </a:rPr>
              <a:t>Deputy Director General</a:t>
            </a:r>
          </a:p>
          <a:p>
            <a:pPr algn="ctr">
              <a:buSzPct val="45000"/>
            </a:pPr>
            <a:r>
              <a:rPr lang="en-US" altLang="et-EE" dirty="0" smtClean="0">
                <a:solidFill>
                  <a:srgbClr val="000000"/>
                </a:solidFill>
                <a:latin typeface="Roboto Condensed"/>
                <a:ea typeface="Microsoft YaHei" panose="020B0503020204020204" pitchFamily="34" charset="-122"/>
                <a:cs typeface="Mangal" panose="02040503050203030202" pitchFamily="18" charset="0"/>
              </a:rPr>
              <a:t>Estonian Health Board</a:t>
            </a:r>
            <a:endParaRPr lang="et-EE" altLang="et-EE" dirty="0" smtClean="0">
              <a:solidFill>
                <a:srgbClr val="000000"/>
              </a:solidFill>
              <a:latin typeface="Roboto Condensed"/>
              <a:ea typeface="Microsoft YaHei" panose="020B0503020204020204" pitchFamily="34" charset="-122"/>
              <a:cs typeface="Mangal" panose="02040503050203030202" pitchFamily="18" charset="0"/>
            </a:endParaRPr>
          </a:p>
          <a:p>
            <a:pPr algn="ctr">
              <a:buSzPct val="45000"/>
            </a:pPr>
            <a:endParaRPr lang="et-EE" altLang="et-EE" dirty="0">
              <a:solidFill>
                <a:srgbClr val="000000"/>
              </a:solidFill>
              <a:latin typeface="Roboto Condensed"/>
              <a:ea typeface="Microsoft YaHei" panose="020B0503020204020204" pitchFamily="34" charset="-122"/>
              <a:cs typeface="Mangal" panose="02040503050203030202" pitchFamily="18" charset="0"/>
            </a:endParaRPr>
          </a:p>
          <a:p>
            <a:pPr algn="ctr">
              <a:buSzPct val="45000"/>
            </a:pPr>
            <a:endParaRPr lang="et-EE" altLang="et-EE" dirty="0" smtClean="0">
              <a:solidFill>
                <a:srgbClr val="000000"/>
              </a:solidFill>
              <a:latin typeface="Roboto Condensed"/>
              <a:ea typeface="Microsoft YaHei" panose="020B0503020204020204" pitchFamily="34" charset="-122"/>
              <a:cs typeface="Mangal" panose="02040503050203030202" pitchFamily="18" charset="0"/>
            </a:endParaRPr>
          </a:p>
          <a:p>
            <a:pPr algn="ctr">
              <a:buSzPct val="45000"/>
            </a:pPr>
            <a:endParaRPr lang="en-US" altLang="et-EE" dirty="0" smtClean="0">
              <a:solidFill>
                <a:srgbClr val="000000"/>
              </a:solidFill>
              <a:latin typeface="Roboto Condensed"/>
              <a:ea typeface="Microsoft YaHei" panose="020B0503020204020204" pitchFamily="34" charset="-122"/>
              <a:cs typeface="Mangal" panose="02040503050203030202" pitchFamily="18" charset="0"/>
            </a:endParaRPr>
          </a:p>
          <a:p>
            <a:pPr algn="ctr">
              <a:buSzPct val="45000"/>
            </a:pPr>
            <a:r>
              <a:rPr lang="en-US" altLang="et-EE" sz="1600" dirty="0" smtClean="0">
                <a:solidFill>
                  <a:srgbClr val="000000"/>
                </a:solidFill>
                <a:latin typeface="Roboto Condensed"/>
                <a:ea typeface="Microsoft YaHei" panose="020B0503020204020204" pitchFamily="34" charset="-122"/>
                <a:cs typeface="Mangal" panose="02040503050203030202" pitchFamily="18" charset="0"/>
              </a:rPr>
              <a:t>20th EPSO Conference</a:t>
            </a:r>
            <a:endParaRPr lang="en-US" altLang="et-EE" sz="1600" dirty="0">
              <a:solidFill>
                <a:srgbClr val="000000"/>
              </a:solidFill>
              <a:latin typeface="Roboto Condensed"/>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252331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p:cNvGraphicFramePr>
            <a:graphicFrameLocks/>
          </p:cNvGraphicFramePr>
          <p:nvPr>
            <p:extLst>
              <p:ext uri="{D42A27DB-BD31-4B8C-83A1-F6EECF244321}">
                <p14:modId xmlns:p14="http://schemas.microsoft.com/office/powerpoint/2010/main" val="2151246353"/>
              </p:ext>
            </p:extLst>
          </p:nvPr>
        </p:nvGraphicFramePr>
        <p:xfrm>
          <a:off x="845082" y="1201965"/>
          <a:ext cx="10322090" cy="5089657"/>
        </p:xfrm>
        <a:graphic>
          <a:graphicData uri="http://schemas.openxmlformats.org/drawingml/2006/chart">
            <c:chart xmlns:c="http://schemas.openxmlformats.org/drawingml/2006/chart" xmlns:r="http://schemas.openxmlformats.org/officeDocument/2006/relationships" r:id="rId2"/>
          </a:graphicData>
        </a:graphic>
      </p:graphicFrame>
      <p:sp>
        <p:nvSpPr>
          <p:cNvPr id="4" name="Ristkülik 3"/>
          <p:cNvSpPr/>
          <p:nvPr/>
        </p:nvSpPr>
        <p:spPr>
          <a:xfrm>
            <a:off x="8859480" y="6213144"/>
            <a:ext cx="3046411" cy="369332"/>
          </a:xfrm>
          <a:prstGeom prst="rect">
            <a:avLst/>
          </a:prstGeom>
        </p:spPr>
        <p:txBody>
          <a:bodyPr wrap="none">
            <a:spAutoFit/>
          </a:bodyPr>
          <a:lstStyle/>
          <a:p>
            <a:pPr marL="56393"/>
            <a:r>
              <a:rPr lang="et-EE" i="1" dirty="0"/>
              <a:t>Estonian </a:t>
            </a:r>
            <a:r>
              <a:rPr lang="et-EE" i="1" dirty="0" err="1"/>
              <a:t>eHealth</a:t>
            </a:r>
            <a:r>
              <a:rPr lang="et-EE" i="1" dirty="0"/>
              <a:t> </a:t>
            </a:r>
            <a:r>
              <a:rPr lang="et-EE" i="1" dirty="0" err="1"/>
              <a:t>Foundation</a:t>
            </a:r>
            <a:endParaRPr lang="et-EE" i="1" dirty="0"/>
          </a:p>
        </p:txBody>
      </p:sp>
    </p:spTree>
    <p:extLst>
      <p:ext uri="{BB962C8B-B14F-4D97-AF65-F5344CB8AC3E}">
        <p14:creationId xmlns:p14="http://schemas.microsoft.com/office/powerpoint/2010/main" val="57661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591814" y="1802921"/>
            <a:ext cx="10046346" cy="785004"/>
          </a:xfrm>
          <a:prstGeom prst="rect">
            <a:avLst/>
          </a:prstGeom>
        </p:spPr>
        <p:txBody>
          <a:bodyPr vert="horz" lIns="91440" tIns="45720" rIns="91440" bIns="45720" rtlCol="0" anchor="ctr">
            <a:normAutofit/>
          </a:bodyPr>
          <a:lstStyle>
            <a:defPPr>
              <a:defRPr lang="et-EE"/>
            </a:defPPr>
            <a:lvl1pPr>
              <a:lnSpc>
                <a:spcPct val="90000"/>
              </a:lnSpc>
              <a:spcBef>
                <a:spcPct val="0"/>
              </a:spcBef>
              <a:buNone/>
              <a:defRPr sz="3200">
                <a:solidFill>
                  <a:srgbClr val="0070C0"/>
                </a:solidFill>
                <a:latin typeface="Roboto Condensed"/>
                <a:ea typeface="Microsoft YaHei" panose="020B0503020204020204" pitchFamily="34" charset="-122"/>
                <a:cs typeface="Mangal" panose="02040503050203030202" pitchFamily="18" charset="0"/>
              </a:defRPr>
            </a:lvl1pPr>
          </a:lstStyle>
          <a:p>
            <a:r>
              <a:rPr lang="et-EE" altLang="et-EE" dirty="0"/>
              <a:t>The main benefits </a:t>
            </a:r>
            <a:r>
              <a:rPr lang="en-GB" altLang="et-EE" dirty="0" smtClean="0"/>
              <a:t>of E-Health</a:t>
            </a:r>
            <a:endParaRPr lang="et-EE" altLang="et-EE" dirty="0"/>
          </a:p>
        </p:txBody>
      </p:sp>
      <p:sp>
        <p:nvSpPr>
          <p:cNvPr id="3" name="Sisu kohatäide 2"/>
          <p:cNvSpPr txBox="1">
            <a:spLocks/>
          </p:cNvSpPr>
          <p:nvPr/>
        </p:nvSpPr>
        <p:spPr>
          <a:xfrm>
            <a:off x="591814" y="3037303"/>
            <a:ext cx="10995583" cy="3847207"/>
          </a:xfrm>
          <a:prstGeom prst="rect">
            <a:avLst/>
          </a:prstGeom>
        </p:spPr>
        <p:txBody>
          <a:bodyPr wrap="square">
            <a:spAutoFit/>
          </a:bodyPr>
          <a:lstStyle>
            <a:defPPr>
              <a:defRPr lang="et-EE"/>
            </a:defPPr>
            <a:lvl1pPr marL="457200" indent="-457200" defTabSz="375970">
              <a:buFont typeface="Arial" panose="020B0604020202020204" pitchFamily="34" charset="0"/>
              <a:buChar char="•"/>
              <a:defRPr sz="2400"/>
            </a:lvl1pPr>
          </a:lstStyle>
          <a:p>
            <a:r>
              <a:rPr lang="en-US" altLang="et-EE" sz="2800" dirty="0"/>
              <a:t>Patients who live in remote places (like small islands) can still access medical care via telemedicine</a:t>
            </a:r>
          </a:p>
          <a:p>
            <a:r>
              <a:rPr lang="en-US" altLang="et-EE" sz="2800" dirty="0"/>
              <a:t>All data on a single patient is theoretically contained in one </a:t>
            </a:r>
            <a:r>
              <a:rPr lang="en-US" altLang="et-EE" sz="2800" dirty="0" smtClean="0"/>
              <a:t>database</a:t>
            </a:r>
          </a:p>
          <a:p>
            <a:pPr marL="0" indent="0">
              <a:buNone/>
            </a:pPr>
            <a:r>
              <a:rPr lang="en-GB" altLang="et-EE" sz="2800" dirty="0"/>
              <a:t>    </a:t>
            </a:r>
            <a:r>
              <a:rPr lang="en-GB" altLang="et-EE" i="1" dirty="0" smtClean="0"/>
              <a:t>Patients </a:t>
            </a:r>
            <a:r>
              <a:rPr lang="en-GB" altLang="et-EE" i="1" dirty="0"/>
              <a:t>have access to their health data and all </a:t>
            </a:r>
            <a:r>
              <a:rPr lang="en-GB" altLang="et-EE" i="1" dirty="0" smtClean="0"/>
              <a:t>prescriptions</a:t>
            </a:r>
            <a:r>
              <a:rPr lang="en-GB" altLang="et-EE" sz="2800" dirty="0" smtClean="0"/>
              <a:t>. </a:t>
            </a:r>
            <a:r>
              <a:rPr lang="en-GB" altLang="et-EE" i="1" dirty="0" smtClean="0"/>
              <a:t>They may </a:t>
            </a:r>
            <a:r>
              <a:rPr lang="en-GB" altLang="et-EE" i="1" dirty="0"/>
              <a:t>put under </a:t>
            </a:r>
            <a:r>
              <a:rPr lang="en-GB" altLang="et-EE" i="1" dirty="0" smtClean="0"/>
              <a:t>   question </a:t>
            </a:r>
            <a:r>
              <a:rPr lang="en-GB" altLang="et-EE" i="1" dirty="0"/>
              <a:t>entries into their personal e-health data </a:t>
            </a:r>
            <a:r>
              <a:rPr lang="en-GB" altLang="et-EE" i="1" dirty="0" smtClean="0"/>
              <a:t>     and </a:t>
            </a:r>
            <a:r>
              <a:rPr lang="en-GB" altLang="et-EE" i="1" dirty="0"/>
              <a:t>sometimes also prescriptions to make sure relevance </a:t>
            </a:r>
            <a:r>
              <a:rPr lang="en-GB" altLang="et-EE" i="1" dirty="0" smtClean="0"/>
              <a:t>thereof</a:t>
            </a:r>
            <a:endParaRPr lang="en-US" altLang="et-EE" sz="2800" dirty="0"/>
          </a:p>
          <a:p>
            <a:r>
              <a:rPr lang="en-US" altLang="et-EE" sz="2800" dirty="0"/>
              <a:t>Number of procedures and medical images can be reduced</a:t>
            </a:r>
          </a:p>
          <a:p>
            <a:r>
              <a:rPr lang="en-US" altLang="et-EE" sz="2800" dirty="0"/>
              <a:t>Health care service providers, Ambulance and Social Insurance Board can use patients information </a:t>
            </a:r>
            <a:r>
              <a:rPr lang="en-US" altLang="et-EE" sz="2800" dirty="0" smtClean="0"/>
              <a:t>on-line</a:t>
            </a:r>
            <a:endParaRPr lang="en-US" altLang="et-EE" sz="2800" dirty="0"/>
          </a:p>
        </p:txBody>
      </p:sp>
    </p:spTree>
    <p:extLst>
      <p:ext uri="{BB962C8B-B14F-4D97-AF65-F5344CB8AC3E}">
        <p14:creationId xmlns:p14="http://schemas.microsoft.com/office/powerpoint/2010/main" val="3294320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402430" y="1395083"/>
            <a:ext cx="11566054" cy="702157"/>
          </a:xfrm>
          <a:prstGeom prst="rect">
            <a:avLst/>
          </a:prstGeom>
        </p:spPr>
        <p:txBody>
          <a:bodyPr vert="horz" lIns="91440" tIns="45720" rIns="91440" bIns="45720" rtlCol="0" anchor="ctr">
            <a:noAutofit/>
          </a:bodyPr>
          <a:lstStyle>
            <a:defPPr>
              <a:defRPr lang="et-EE"/>
            </a:defPPr>
            <a:lvl1pPr>
              <a:lnSpc>
                <a:spcPct val="90000"/>
              </a:lnSpc>
              <a:spcBef>
                <a:spcPct val="0"/>
              </a:spcBef>
              <a:buNone/>
              <a:defRPr sz="3200">
                <a:solidFill>
                  <a:srgbClr val="0070C0"/>
                </a:solidFill>
                <a:latin typeface="Roboto Condensed"/>
                <a:ea typeface="Microsoft YaHei" panose="020B0503020204020204" pitchFamily="34" charset="-122"/>
                <a:cs typeface="Mangal" panose="02040503050203030202" pitchFamily="18" charset="0"/>
              </a:defRPr>
            </a:lvl1pPr>
          </a:lstStyle>
          <a:p>
            <a:r>
              <a:rPr lang="en-US" altLang="et-EE" sz="2800" dirty="0"/>
              <a:t>The main risks  for the health care sector when implementing e-Health?</a:t>
            </a:r>
          </a:p>
        </p:txBody>
      </p:sp>
      <p:sp>
        <p:nvSpPr>
          <p:cNvPr id="3" name="Sisu kohatäide 2"/>
          <p:cNvSpPr txBox="1">
            <a:spLocks/>
          </p:cNvSpPr>
          <p:nvPr/>
        </p:nvSpPr>
        <p:spPr>
          <a:xfrm>
            <a:off x="402430" y="2274521"/>
            <a:ext cx="11063777" cy="4708981"/>
          </a:xfrm>
          <a:prstGeom prst="rect">
            <a:avLst/>
          </a:prstGeom>
        </p:spPr>
        <p:txBody>
          <a:bodyPr wrap="square">
            <a:spAutoFit/>
          </a:bodyPr>
          <a:lstStyle>
            <a:defPPr>
              <a:defRPr lang="et-EE"/>
            </a:defPPr>
            <a:lvl1pPr marL="457200" indent="-457200" defTabSz="375970">
              <a:buFont typeface="Arial" panose="020B0604020202020204" pitchFamily="34" charset="0"/>
              <a:buChar char="•"/>
              <a:defRPr sz="2800"/>
            </a:lvl1pPr>
          </a:lstStyle>
          <a:p>
            <a:r>
              <a:rPr lang="en-US" altLang="et-EE" sz="2000" dirty="0" smtClean="0"/>
              <a:t>the </a:t>
            </a:r>
            <a:r>
              <a:rPr lang="en-US" altLang="et-EE" sz="2000" dirty="0"/>
              <a:t>quality of data is low (either too much or too little, the data is not structured and machine readable);</a:t>
            </a:r>
          </a:p>
          <a:p>
            <a:r>
              <a:rPr lang="en-US" altLang="et-EE" sz="2000" dirty="0" smtClean="0"/>
              <a:t>service </a:t>
            </a:r>
            <a:r>
              <a:rPr lang="en-US" altLang="et-EE" sz="2000" dirty="0"/>
              <a:t>providers use different types of software programs that sometimes do not align with software used by E-health Information System that causes delays in sending information or the information is not sent at all, i.e. the data is not available;</a:t>
            </a:r>
          </a:p>
          <a:p>
            <a:r>
              <a:rPr lang="en-US" altLang="et-EE" sz="2000" dirty="0" smtClean="0"/>
              <a:t>service </a:t>
            </a:r>
            <a:r>
              <a:rPr lang="en-US" altLang="et-EE" sz="2000" dirty="0"/>
              <a:t>providers make use of the fact that they can access the data base in any place (for example prescribe using mobile telephone and not show up in their practice during the reception hours, allowing to use their ID cards by colleagues who are not qualified to write prescriptions);</a:t>
            </a:r>
          </a:p>
          <a:p>
            <a:r>
              <a:rPr lang="en-US" altLang="et-EE" sz="2000" dirty="0" smtClean="0"/>
              <a:t>failure </a:t>
            </a:r>
            <a:r>
              <a:rPr lang="en-US" altLang="et-EE" sz="2000" dirty="0"/>
              <a:t>of technics (and sometimes development of IT programs) or disability to make proper use thereof;</a:t>
            </a:r>
          </a:p>
          <a:p>
            <a:r>
              <a:rPr lang="en-US" altLang="et-EE" sz="2000" dirty="0" smtClean="0"/>
              <a:t>high </a:t>
            </a:r>
            <a:r>
              <a:rPr lang="en-US" altLang="et-EE" sz="2000" dirty="0"/>
              <a:t>costs and rapid development of new knowledge which brings to rapid deterioration of older programs;</a:t>
            </a:r>
          </a:p>
          <a:p>
            <a:r>
              <a:rPr lang="en-US" altLang="et-EE" sz="2000" dirty="0"/>
              <a:t> </a:t>
            </a:r>
            <a:r>
              <a:rPr lang="en-US" altLang="et-EE" sz="2000" b="1" dirty="0" smtClean="0"/>
              <a:t>when </a:t>
            </a:r>
            <a:r>
              <a:rPr lang="en-US" altLang="et-EE" sz="2000" b="1" dirty="0"/>
              <a:t>too many organizations have direct access to the E-health information system then many patients may close their information</a:t>
            </a:r>
            <a:r>
              <a:rPr lang="en-US" altLang="et-EE" sz="2000" dirty="0"/>
              <a:t>.</a:t>
            </a:r>
          </a:p>
          <a:p>
            <a:endParaRPr lang="en-US" altLang="et-EE" sz="2000" dirty="0"/>
          </a:p>
        </p:txBody>
      </p:sp>
    </p:spTree>
    <p:extLst>
      <p:ext uri="{BB962C8B-B14F-4D97-AF65-F5344CB8AC3E}">
        <p14:creationId xmlns:p14="http://schemas.microsoft.com/office/powerpoint/2010/main" val="2570600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smtClean="0"/>
              <a:t>                     </a:t>
            </a:r>
            <a:r>
              <a:rPr lang="en-GB" sz="2800" b="1" dirty="0" smtClean="0"/>
              <a:t>The </a:t>
            </a:r>
            <a:r>
              <a:rPr lang="en-GB" sz="2800" b="1" dirty="0"/>
              <a:t>opinion </a:t>
            </a:r>
            <a:r>
              <a:rPr lang="en-GB" sz="2800" b="1" dirty="0" smtClean="0"/>
              <a:t>  of the National Audit Office      </a:t>
            </a:r>
            <a:r>
              <a:rPr lang="en-GB" sz="3200" b="1" dirty="0" smtClean="0"/>
              <a:t>(2014)</a:t>
            </a:r>
            <a:endParaRPr lang="en-GB" sz="3200" b="1" dirty="0"/>
          </a:p>
        </p:txBody>
      </p:sp>
      <p:sp>
        <p:nvSpPr>
          <p:cNvPr id="3" name="Content Placeholder 2"/>
          <p:cNvSpPr>
            <a:spLocks noGrp="1"/>
          </p:cNvSpPr>
          <p:nvPr>
            <p:ph idx="1"/>
          </p:nvPr>
        </p:nvSpPr>
        <p:spPr/>
        <p:txBody>
          <a:bodyPr>
            <a:normAutofit/>
          </a:bodyPr>
          <a:lstStyle/>
          <a:p>
            <a:endParaRPr lang="en-GB" sz="2400" dirty="0" smtClean="0"/>
          </a:p>
          <a:p>
            <a:r>
              <a:rPr lang="en-GB" sz="2400" dirty="0" smtClean="0"/>
              <a:t>The </a:t>
            </a:r>
            <a:r>
              <a:rPr lang="en-GB" sz="2400" dirty="0"/>
              <a:t>Ministry of Social Affairs should deal with the development of the e-health system more forcefully, as the initially planned objectives have still not been achieved. </a:t>
            </a:r>
            <a:endParaRPr lang="en-GB" sz="2400" dirty="0" smtClean="0"/>
          </a:p>
          <a:p>
            <a:r>
              <a:rPr lang="en-GB" sz="2400" dirty="0" smtClean="0"/>
              <a:t>Despite </a:t>
            </a:r>
            <a:r>
              <a:rPr lang="en-GB" sz="2400" dirty="0"/>
              <a:t>the initial plans, data in the e-health system cannot yet be fully used for treatment purposes, national statistics, registry-keeping or supervision. </a:t>
            </a:r>
            <a:endParaRPr lang="en-GB" sz="2400" dirty="0" smtClean="0"/>
          </a:p>
          <a:p>
            <a:r>
              <a:rPr lang="en-GB" sz="2400" dirty="0" smtClean="0"/>
              <a:t>Digital </a:t>
            </a:r>
            <a:r>
              <a:rPr lang="en-GB" sz="2400" dirty="0"/>
              <a:t>Prescription is the only e-solution created by the state that is actively used. </a:t>
            </a:r>
            <a:endParaRPr lang="en-GB" sz="2400" dirty="0" smtClean="0"/>
          </a:p>
          <a:p>
            <a:r>
              <a:rPr lang="en-GB" sz="2400" dirty="0" smtClean="0"/>
              <a:t>E-health </a:t>
            </a:r>
            <a:r>
              <a:rPr lang="en-GB" sz="2400" dirty="0"/>
              <a:t>could be implemented in full in the future, but only if it is developed on the basis of the interests of the state and </a:t>
            </a:r>
            <a:r>
              <a:rPr lang="en-GB" sz="2400" dirty="0" smtClean="0"/>
              <a:t>society.</a:t>
            </a:r>
            <a:endParaRPr lang="en-GB" sz="2400" dirty="0"/>
          </a:p>
        </p:txBody>
      </p:sp>
    </p:spTree>
    <p:extLst>
      <p:ext uri="{BB962C8B-B14F-4D97-AF65-F5344CB8AC3E}">
        <p14:creationId xmlns:p14="http://schemas.microsoft.com/office/powerpoint/2010/main" val="398730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680191" y="1642923"/>
            <a:ext cx="8266524" cy="1265285"/>
          </a:xfrm>
          <a:prstGeom prst="rect">
            <a:avLst/>
          </a:prstGeom>
        </p:spPr>
        <p:txBody>
          <a:bodyPr vert="horz" lIns="91440" tIns="45720" rIns="91440" bIns="45720" rtlCol="0" anchor="ctr">
            <a:normAutofit/>
          </a:bodyPr>
          <a:lstStyle>
            <a:defPPr>
              <a:defRPr lang="et-EE"/>
            </a:defPPr>
            <a:lvl1pPr>
              <a:lnSpc>
                <a:spcPct val="90000"/>
              </a:lnSpc>
              <a:spcBef>
                <a:spcPct val="0"/>
              </a:spcBef>
              <a:buNone/>
              <a:defRPr sz="3200">
                <a:solidFill>
                  <a:srgbClr val="0070C0"/>
                </a:solidFill>
                <a:latin typeface="Roboto Condensed"/>
                <a:ea typeface="Microsoft YaHei" panose="020B0503020204020204" pitchFamily="34" charset="-122"/>
                <a:cs typeface="Mangal" panose="02040503050203030202" pitchFamily="18" charset="0"/>
              </a:defRPr>
            </a:lvl1pPr>
          </a:lstStyle>
          <a:p>
            <a:r>
              <a:rPr lang="en-US" altLang="et-EE" dirty="0"/>
              <a:t>Supervision on e-health based on section 60 of Health Services Organization Act</a:t>
            </a:r>
          </a:p>
        </p:txBody>
      </p:sp>
      <p:sp>
        <p:nvSpPr>
          <p:cNvPr id="3" name="Sisu kohatäide 2"/>
          <p:cNvSpPr txBox="1">
            <a:spLocks/>
          </p:cNvSpPr>
          <p:nvPr/>
        </p:nvSpPr>
        <p:spPr>
          <a:xfrm>
            <a:off x="680191" y="2908208"/>
            <a:ext cx="10427520" cy="3046988"/>
          </a:xfrm>
          <a:prstGeom prst="rect">
            <a:avLst/>
          </a:prstGeom>
        </p:spPr>
        <p:txBody>
          <a:bodyPr wrap="square">
            <a:spAutoFit/>
          </a:bodyPr>
          <a:lstStyle>
            <a:defPPr>
              <a:defRPr lang="et-EE"/>
            </a:defPPr>
            <a:lvl1pPr defTabSz="375970">
              <a:defRPr sz="2400"/>
            </a:lvl1pPr>
          </a:lstStyle>
          <a:p>
            <a:r>
              <a:rPr lang="en-US" altLang="et-EE" sz="3200" dirty="0"/>
              <a:t>an administrative authority shall process personal data only in the course of performance of public duties in order to perform obligations prescribed by law, an international agreement or directly applicable legislation of the Council of the European Union or the European Commission. (https://www.riigiteataja.ee/en/eli/529012015008/consolide) </a:t>
            </a:r>
          </a:p>
        </p:txBody>
      </p:sp>
    </p:spTree>
    <p:extLst>
      <p:ext uri="{BB962C8B-B14F-4D97-AF65-F5344CB8AC3E}">
        <p14:creationId xmlns:p14="http://schemas.microsoft.com/office/powerpoint/2010/main" val="3129908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696746" y="1486616"/>
            <a:ext cx="12290928" cy="1265285"/>
          </a:xfrm>
          <a:prstGeom prst="rect">
            <a:avLst/>
          </a:prstGeom>
        </p:spPr>
        <p:txBody>
          <a:bodyPr vert="horz" lIns="91440" tIns="45720" rIns="91440" bIns="45720" rtlCol="0" anchor="ctr">
            <a:normAutofit/>
          </a:bodyPr>
          <a:lstStyle>
            <a:defPPr>
              <a:defRPr lang="et-EE"/>
            </a:defPPr>
            <a:lvl1pPr>
              <a:lnSpc>
                <a:spcPct val="90000"/>
              </a:lnSpc>
              <a:spcBef>
                <a:spcPct val="0"/>
              </a:spcBef>
              <a:buNone/>
              <a:defRPr sz="3200">
                <a:solidFill>
                  <a:srgbClr val="0070C0"/>
                </a:solidFill>
                <a:latin typeface="Roboto Condensed"/>
                <a:ea typeface="Microsoft YaHei" panose="020B0503020204020204" pitchFamily="34" charset="-122"/>
                <a:cs typeface="Mangal" panose="02040503050203030202" pitchFamily="18" charset="0"/>
              </a:defRPr>
            </a:lvl1pPr>
          </a:lstStyle>
          <a:p>
            <a:r>
              <a:rPr lang="en-US" altLang="et-EE" dirty="0"/>
              <a:t>Our main areas of supervision</a:t>
            </a:r>
          </a:p>
        </p:txBody>
      </p:sp>
      <p:sp>
        <p:nvSpPr>
          <p:cNvPr id="3" name="Sisu kohatäide 2"/>
          <p:cNvSpPr txBox="1">
            <a:spLocks/>
          </p:cNvSpPr>
          <p:nvPr/>
        </p:nvSpPr>
        <p:spPr>
          <a:xfrm>
            <a:off x="696746" y="2751901"/>
            <a:ext cx="10935621" cy="3539430"/>
          </a:xfrm>
          <a:prstGeom prst="rect">
            <a:avLst/>
          </a:prstGeom>
        </p:spPr>
        <p:txBody>
          <a:bodyPr wrap="square">
            <a:spAutoFit/>
          </a:bodyPr>
          <a:lstStyle>
            <a:defPPr>
              <a:defRPr lang="et-EE"/>
            </a:defPPr>
            <a:lvl1pPr defTabSz="375970">
              <a:defRPr sz="3200"/>
            </a:lvl1pPr>
          </a:lstStyle>
          <a:p>
            <a:pPr marL="457200" indent="-457200">
              <a:buFont typeface="Arial" panose="020B0604020202020204" pitchFamily="34" charset="0"/>
              <a:buChar char="•"/>
            </a:pPr>
            <a:r>
              <a:rPr lang="en-US" altLang="et-EE" sz="2800" dirty="0"/>
              <a:t> </a:t>
            </a:r>
            <a:r>
              <a:rPr lang="en-US" altLang="et-EE" sz="2800" dirty="0" smtClean="0"/>
              <a:t>issuing </a:t>
            </a:r>
            <a:r>
              <a:rPr lang="en-US" altLang="et-EE" sz="2800" dirty="0"/>
              <a:t>medical e-prescriptions (either by computer or m-phone) by doctors (and starting from the Oct 01, 2015  by nurses) </a:t>
            </a:r>
          </a:p>
          <a:p>
            <a:pPr marL="457200" indent="-457200">
              <a:buFont typeface="Arial" panose="020B0604020202020204" pitchFamily="34" charset="0"/>
              <a:buChar char="•"/>
            </a:pPr>
            <a:r>
              <a:rPr lang="en-US" altLang="et-EE" sz="2800" dirty="0" smtClean="0"/>
              <a:t>making </a:t>
            </a:r>
            <a:r>
              <a:rPr lang="en-US" altLang="et-EE" sz="2800" dirty="0"/>
              <a:t>sure that medical service providers send medical </a:t>
            </a:r>
            <a:r>
              <a:rPr lang="et-EE" altLang="et-EE" sz="2800" dirty="0" err="1" smtClean="0"/>
              <a:t>case</a:t>
            </a:r>
            <a:r>
              <a:rPr lang="et-EE" altLang="et-EE" sz="2800" dirty="0" smtClean="0"/>
              <a:t> </a:t>
            </a:r>
            <a:r>
              <a:rPr lang="et-EE" altLang="et-EE" sz="2800" dirty="0" err="1" smtClean="0"/>
              <a:t>summaries</a:t>
            </a:r>
            <a:r>
              <a:rPr lang="en-US" altLang="et-EE" sz="2800" dirty="0" smtClean="0"/>
              <a:t> </a:t>
            </a:r>
            <a:r>
              <a:rPr lang="en-US" altLang="et-EE" sz="2800" dirty="0"/>
              <a:t>to E-health information system . </a:t>
            </a:r>
            <a:endParaRPr lang="et-EE" altLang="et-EE" sz="2800" dirty="0" smtClean="0"/>
          </a:p>
          <a:p>
            <a:endParaRPr lang="en-US" altLang="et-EE" sz="2800" dirty="0"/>
          </a:p>
          <a:p>
            <a:r>
              <a:rPr lang="en-US" altLang="et-EE" sz="2800" dirty="0"/>
              <a:t>The subjects of our supervision are licensed health care providers in hospitals and outpatient care  and  in social care homes. We are not entitled to supervise the substantial quality of e-health services.</a:t>
            </a:r>
          </a:p>
        </p:txBody>
      </p:sp>
    </p:spTree>
    <p:extLst>
      <p:ext uri="{BB962C8B-B14F-4D97-AF65-F5344CB8AC3E}">
        <p14:creationId xmlns:p14="http://schemas.microsoft.com/office/powerpoint/2010/main" val="2321439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837816" y="1495317"/>
            <a:ext cx="10973625" cy="1265285"/>
          </a:xfrm>
          <a:prstGeom prst="rect">
            <a:avLst/>
          </a:prstGeom>
        </p:spPr>
        <p:txBody>
          <a:bodyPr vert="horz" lIns="91440" tIns="45720" rIns="91440" bIns="45720" rtlCol="0" anchor="ctr">
            <a:normAutofit/>
          </a:bodyPr>
          <a:lstStyle>
            <a:defPPr>
              <a:defRPr lang="et-EE"/>
            </a:defPPr>
            <a:lvl1pPr>
              <a:lnSpc>
                <a:spcPct val="90000"/>
              </a:lnSpc>
              <a:spcBef>
                <a:spcPct val="0"/>
              </a:spcBef>
              <a:buNone/>
              <a:defRPr sz="3200">
                <a:solidFill>
                  <a:srgbClr val="0070C0"/>
                </a:solidFill>
                <a:latin typeface="Roboto Condensed"/>
                <a:ea typeface="Microsoft YaHei" panose="020B0503020204020204" pitchFamily="34" charset="-122"/>
                <a:cs typeface="Mangal" panose="02040503050203030202" pitchFamily="18" charset="0"/>
              </a:defRPr>
            </a:lvl1pPr>
          </a:lstStyle>
          <a:p>
            <a:r>
              <a:rPr lang="et-EE" dirty="0" err="1"/>
              <a:t>Supervisory</a:t>
            </a:r>
            <a:r>
              <a:rPr lang="et-EE" dirty="0"/>
              <a:t> </a:t>
            </a:r>
            <a:r>
              <a:rPr lang="et-EE" dirty="0" err="1"/>
              <a:t>activities</a:t>
            </a:r>
            <a:r>
              <a:rPr lang="et-EE" dirty="0"/>
              <a:t> in 2014</a:t>
            </a:r>
          </a:p>
        </p:txBody>
      </p:sp>
      <p:sp>
        <p:nvSpPr>
          <p:cNvPr id="3" name="Sisu kohatäide 3"/>
          <p:cNvSpPr txBox="1">
            <a:spLocks/>
          </p:cNvSpPr>
          <p:nvPr/>
        </p:nvSpPr>
        <p:spPr>
          <a:xfrm>
            <a:off x="5962265" y="2333685"/>
            <a:ext cx="5640947" cy="4893647"/>
          </a:xfrm>
          <a:prstGeom prst="rect">
            <a:avLst/>
          </a:prstGeom>
        </p:spPr>
        <p:txBody>
          <a:bodyPr wrap="square">
            <a:spAutoFit/>
          </a:bodyPr>
          <a:lstStyle>
            <a:defPPr>
              <a:defRPr lang="et-EE"/>
            </a:defPPr>
            <a:lvl1pPr marL="457200" indent="-457200" defTabSz="375970">
              <a:buFont typeface="Arial" panose="020B0604020202020204" pitchFamily="34" charset="0"/>
              <a:buChar char="•"/>
              <a:defRPr sz="2800"/>
            </a:lvl1pPr>
          </a:lstStyle>
          <a:p>
            <a:endParaRPr lang="et-EE" sz="2400" dirty="0"/>
          </a:p>
          <a:p>
            <a:r>
              <a:rPr lang="en-US" sz="2400" dirty="0"/>
              <a:t>Jointly with Data Protection Inspectorate and Social Insurance Board supervision on forwarding </a:t>
            </a:r>
            <a:r>
              <a:rPr lang="et-EE" sz="2400" dirty="0" err="1" smtClean="0"/>
              <a:t>case</a:t>
            </a:r>
            <a:r>
              <a:rPr lang="et-EE" sz="2400" dirty="0" smtClean="0"/>
              <a:t> </a:t>
            </a:r>
            <a:r>
              <a:rPr lang="et-EE" sz="2400" dirty="0" err="1" smtClean="0"/>
              <a:t>summaries</a:t>
            </a:r>
            <a:r>
              <a:rPr lang="en-US" sz="2400" dirty="0" smtClean="0"/>
              <a:t> </a:t>
            </a:r>
            <a:r>
              <a:rPr lang="en-US" sz="2400" dirty="0"/>
              <a:t>to e-Health Information System (EHIS) to ensure timely nomination or review of disability pensions</a:t>
            </a:r>
          </a:p>
          <a:p>
            <a:r>
              <a:rPr lang="en-US" sz="2400" dirty="0"/>
              <a:t>The quality of information in EHIS jointly with Data Protection Inspectorate</a:t>
            </a:r>
          </a:p>
          <a:p>
            <a:r>
              <a:rPr lang="en-US" sz="2400" dirty="0"/>
              <a:t>Supervision on using psychoactive medicines </a:t>
            </a:r>
          </a:p>
          <a:p>
            <a:endParaRPr lang="et-EE" sz="2400" dirty="0"/>
          </a:p>
        </p:txBody>
      </p:sp>
      <p:pic>
        <p:nvPicPr>
          <p:cNvPr id="4" name="Sisu kohatäide 4"/>
          <p:cNvPicPr>
            <a:picLocks noChangeAspect="1"/>
          </p:cNvPicPr>
          <p:nvPr/>
        </p:nvPicPr>
        <p:blipFill>
          <a:blip r:embed="rId2"/>
          <a:stretch>
            <a:fillRect/>
          </a:stretch>
        </p:blipFill>
        <p:spPr>
          <a:xfrm>
            <a:off x="837816" y="2760602"/>
            <a:ext cx="4916221" cy="3670479"/>
          </a:xfrm>
          <a:prstGeom prst="rect">
            <a:avLst/>
          </a:prstGeom>
        </p:spPr>
      </p:pic>
    </p:spTree>
    <p:extLst>
      <p:ext uri="{BB962C8B-B14F-4D97-AF65-F5344CB8AC3E}">
        <p14:creationId xmlns:p14="http://schemas.microsoft.com/office/powerpoint/2010/main" val="1514732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496825" y="1123398"/>
            <a:ext cx="8488003" cy="1265285"/>
          </a:xfrm>
          <a:prstGeom prst="rect">
            <a:avLst/>
          </a:prstGeom>
        </p:spPr>
        <p:txBody>
          <a:bodyPr vert="horz" lIns="91440" tIns="45720" rIns="91440" bIns="45720" rtlCol="0" anchor="ctr">
            <a:noAutofit/>
          </a:bodyPr>
          <a:lstStyle>
            <a:defPPr>
              <a:defRPr lang="et-EE"/>
            </a:defPPr>
            <a:lvl1pPr>
              <a:lnSpc>
                <a:spcPct val="90000"/>
              </a:lnSpc>
              <a:spcBef>
                <a:spcPct val="0"/>
              </a:spcBef>
              <a:buNone/>
              <a:defRPr sz="2800">
                <a:solidFill>
                  <a:srgbClr val="0070C0"/>
                </a:solidFill>
                <a:latin typeface="Roboto Condensed"/>
                <a:ea typeface="Microsoft YaHei" panose="020B0503020204020204" pitchFamily="34" charset="-122"/>
                <a:cs typeface="Mangal" panose="02040503050203030202" pitchFamily="18" charset="0"/>
              </a:defRPr>
            </a:lvl1pPr>
          </a:lstStyle>
          <a:p>
            <a:r>
              <a:rPr lang="et-EE" altLang="et-EE" dirty="0" err="1"/>
              <a:t>Examples</a:t>
            </a:r>
            <a:r>
              <a:rPr lang="et-EE" altLang="et-EE" dirty="0"/>
              <a:t> of (</a:t>
            </a:r>
            <a:r>
              <a:rPr lang="et-EE" altLang="et-EE" dirty="0" err="1"/>
              <a:t>supervising</a:t>
            </a:r>
            <a:r>
              <a:rPr lang="et-EE" altLang="et-EE" dirty="0"/>
              <a:t>) e-</a:t>
            </a:r>
            <a:r>
              <a:rPr lang="et-EE" altLang="et-EE" dirty="0" err="1"/>
              <a:t>Health</a:t>
            </a:r>
            <a:r>
              <a:rPr lang="et-EE" altLang="et-EE" dirty="0"/>
              <a:t>?</a:t>
            </a:r>
          </a:p>
        </p:txBody>
      </p:sp>
      <p:sp>
        <p:nvSpPr>
          <p:cNvPr id="3" name="Sisu kohatäide 2"/>
          <p:cNvSpPr txBox="1">
            <a:spLocks/>
          </p:cNvSpPr>
          <p:nvPr/>
        </p:nvSpPr>
        <p:spPr>
          <a:xfrm>
            <a:off x="576824" y="2149240"/>
            <a:ext cx="11063777" cy="4524315"/>
          </a:xfrm>
          <a:prstGeom prst="rect">
            <a:avLst/>
          </a:prstGeom>
        </p:spPr>
        <p:txBody>
          <a:bodyPr wrap="square">
            <a:spAutoFit/>
          </a:bodyPr>
          <a:lstStyle>
            <a:defPPr>
              <a:defRPr lang="et-EE"/>
            </a:defPPr>
            <a:lvl1pPr indent="0" defTabSz="375970">
              <a:buFont typeface="Arial" panose="020B0604020202020204" pitchFamily="34" charset="0"/>
              <a:buNone/>
              <a:defRPr sz="2800"/>
            </a:lvl1pPr>
          </a:lstStyle>
          <a:p>
            <a:r>
              <a:rPr lang="en-US" altLang="et-EE" sz="2400" dirty="0"/>
              <a:t>Based on information that we received from the Estonian Road Administration we made an inquiry to e-prescriptions data based on the usage of psychotropic drugs by professional drivers. </a:t>
            </a:r>
            <a:endParaRPr lang="et-EE" altLang="et-EE" sz="2400" dirty="0" smtClean="0"/>
          </a:p>
          <a:p>
            <a:endParaRPr lang="en-US" altLang="et-EE" sz="2400" dirty="0"/>
          </a:p>
          <a:p>
            <a:r>
              <a:rPr lang="en-US" altLang="et-EE" sz="2400" dirty="0"/>
              <a:t>The result was that 17,6 % of professional drivers aged between 40-65 have been prescribed psychotropic drugs. As according to Estonian law (contrary to the EU legislation) using of psychotropic drugs is an absolute contraindication for having a valid driver`s health certificate. </a:t>
            </a:r>
            <a:endParaRPr lang="et-EE" altLang="et-EE" sz="2400" dirty="0" smtClean="0"/>
          </a:p>
          <a:p>
            <a:endParaRPr lang="en-US" altLang="et-EE" sz="2400" dirty="0"/>
          </a:p>
          <a:p>
            <a:r>
              <a:rPr lang="en-US" altLang="et-EE" sz="2400" dirty="0"/>
              <a:t>Based on this information we made a proposal to the Ministry of Social Affairs to consider to change the law and consider using of psychotropic drugs as a relative contraindication where the doctors have a say about their patient.</a:t>
            </a:r>
          </a:p>
        </p:txBody>
      </p:sp>
    </p:spTree>
    <p:extLst>
      <p:ext uri="{BB962C8B-B14F-4D97-AF65-F5344CB8AC3E}">
        <p14:creationId xmlns:p14="http://schemas.microsoft.com/office/powerpoint/2010/main" val="3821032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591814" y="1936018"/>
            <a:ext cx="11179687" cy="921098"/>
          </a:xfrm>
          <a:prstGeom prst="rect">
            <a:avLst/>
          </a:prstGeom>
        </p:spPr>
        <p:txBody>
          <a:bodyPr vert="horz" lIns="91440" tIns="45720" rIns="91440" bIns="45720" rtlCol="0" anchor="ctr">
            <a:noAutofit/>
          </a:bodyPr>
          <a:lstStyle>
            <a:defPPr>
              <a:defRPr lang="et-EE"/>
            </a:defPPr>
            <a:lvl1pPr>
              <a:lnSpc>
                <a:spcPct val="90000"/>
              </a:lnSpc>
              <a:spcBef>
                <a:spcPct val="0"/>
              </a:spcBef>
              <a:buNone/>
              <a:defRPr sz="2800">
                <a:solidFill>
                  <a:srgbClr val="0070C0"/>
                </a:solidFill>
                <a:latin typeface="Roboto Condensed"/>
                <a:ea typeface="Microsoft YaHei" panose="020B0503020204020204" pitchFamily="34" charset="-122"/>
                <a:cs typeface="Mangal" panose="02040503050203030202" pitchFamily="18" charset="0"/>
              </a:defRPr>
            </a:lvl1pPr>
          </a:lstStyle>
          <a:p>
            <a:r>
              <a:rPr lang="en-US" altLang="et-EE" dirty="0"/>
              <a:t>The main challenges for our organization concerning supervising e-Health?</a:t>
            </a:r>
          </a:p>
        </p:txBody>
      </p:sp>
      <p:sp>
        <p:nvSpPr>
          <p:cNvPr id="3" name="Sisu kohatäide 2"/>
          <p:cNvSpPr txBox="1">
            <a:spLocks/>
          </p:cNvSpPr>
          <p:nvPr/>
        </p:nvSpPr>
        <p:spPr>
          <a:xfrm>
            <a:off x="591814" y="3227037"/>
            <a:ext cx="11235425" cy="2677656"/>
          </a:xfrm>
          <a:prstGeom prst="rect">
            <a:avLst/>
          </a:prstGeom>
        </p:spPr>
        <p:txBody>
          <a:bodyPr wrap="square">
            <a:spAutoFit/>
          </a:bodyPr>
          <a:lstStyle>
            <a:defPPr>
              <a:defRPr lang="et-EE"/>
            </a:defPPr>
            <a:lvl1pPr marL="457200" indent="-457200" defTabSz="375970">
              <a:buFont typeface="Arial" panose="020B0604020202020204" pitchFamily="34" charset="0"/>
              <a:buChar char="•"/>
              <a:defRPr sz="2000"/>
            </a:lvl1pPr>
          </a:lstStyle>
          <a:p>
            <a:pPr marL="0" indent="0">
              <a:buNone/>
            </a:pPr>
            <a:r>
              <a:rPr lang="en-US" altLang="et-EE" sz="2800" dirty="0"/>
              <a:t>Our main challenge is that we do not have a direct access to E-Health Information System as the Ministry of Social </a:t>
            </a:r>
            <a:r>
              <a:rPr lang="et-EE" altLang="et-EE" sz="2800" dirty="0" smtClean="0"/>
              <a:t>A</a:t>
            </a:r>
            <a:r>
              <a:rPr lang="en-US" altLang="et-EE" sz="2800" dirty="0" err="1" smtClean="0"/>
              <a:t>ffairs</a:t>
            </a:r>
            <a:r>
              <a:rPr lang="en-US" altLang="et-EE" sz="2800" dirty="0" smtClean="0"/>
              <a:t> </a:t>
            </a:r>
            <a:r>
              <a:rPr lang="en-US" altLang="et-EE" sz="2800" dirty="0"/>
              <a:t>considers the privacy of delicate personal data the topmost value over other possible benefits pursued by supervision. In every case we have to ask for an extra permission from Ministry of Social Affairs based on what the E-Health Foundation is allowed to deliver us the needed information (or sometimes not).</a:t>
            </a:r>
          </a:p>
        </p:txBody>
      </p:sp>
    </p:spTree>
    <p:extLst>
      <p:ext uri="{BB962C8B-B14F-4D97-AF65-F5344CB8AC3E}">
        <p14:creationId xmlns:p14="http://schemas.microsoft.com/office/powerpoint/2010/main" val="3089821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2690055" y="2177983"/>
            <a:ext cx="6811890" cy="1146759"/>
          </a:xfrm>
          <a:prstGeom prst="rect">
            <a:avLst/>
          </a:prstGeom>
        </p:spPr>
        <p:txBody>
          <a:bodyPr vert="horz" lIns="91440" tIns="45720" rIns="91440" bIns="45720" rtlCol="0" anchor="ctr">
            <a:noAutofit/>
          </a:bodyPr>
          <a:lstStyle>
            <a:defPPr>
              <a:defRPr lang="et-EE"/>
            </a:defPPr>
            <a:lvl1pPr>
              <a:lnSpc>
                <a:spcPct val="90000"/>
              </a:lnSpc>
              <a:spcBef>
                <a:spcPct val="0"/>
              </a:spcBef>
              <a:buNone/>
              <a:defRPr sz="2800">
                <a:solidFill>
                  <a:srgbClr val="0070C0"/>
                </a:solidFill>
                <a:latin typeface="Roboto Condensed"/>
                <a:ea typeface="Microsoft YaHei" panose="020B0503020204020204" pitchFamily="34" charset="-122"/>
                <a:cs typeface="Mangal" panose="02040503050203030202" pitchFamily="18" charset="0"/>
              </a:defRPr>
            </a:lvl1pPr>
          </a:lstStyle>
          <a:p>
            <a:pPr algn="just"/>
            <a:r>
              <a:rPr lang="en-US" altLang="et-EE" dirty="0"/>
              <a:t>Thank You  for Your Attention!</a:t>
            </a:r>
          </a:p>
        </p:txBody>
      </p:sp>
      <p:sp>
        <p:nvSpPr>
          <p:cNvPr id="3" name="Alapealkiri 2"/>
          <p:cNvSpPr txBox="1">
            <a:spLocks/>
          </p:cNvSpPr>
          <p:nvPr/>
        </p:nvSpPr>
        <p:spPr>
          <a:xfrm>
            <a:off x="536615" y="4217436"/>
            <a:ext cx="7179802" cy="494523"/>
          </a:xfrm>
          <a:prstGeom prst="rect">
            <a:avLst/>
          </a:prstGeom>
        </p:spPr>
        <p:txBody>
          <a:bodyPr vert="horz" lIns="91440" tIns="45720" rIns="91440" bIns="45720" rtlCol="0" anchor="ctr">
            <a:noAutofit/>
          </a:bodyPr>
          <a:lstStyle>
            <a:defPPr>
              <a:defRPr lang="et-EE"/>
            </a:defPPr>
            <a:lvl1pPr>
              <a:lnSpc>
                <a:spcPct val="90000"/>
              </a:lnSpc>
              <a:spcBef>
                <a:spcPct val="0"/>
              </a:spcBef>
              <a:buNone/>
              <a:defRPr sz="2800">
                <a:solidFill>
                  <a:srgbClr val="0070C0"/>
                </a:solidFill>
                <a:latin typeface="Roboto Condensed"/>
                <a:ea typeface="Microsoft YaHei" panose="020B0503020204020204" pitchFamily="34" charset="-122"/>
                <a:cs typeface="Mangal" panose="02040503050203030202" pitchFamily="18" charset="0"/>
              </a:defRPr>
            </a:lvl1pPr>
          </a:lstStyle>
          <a:p>
            <a:endParaRPr lang="et-EE" dirty="0"/>
          </a:p>
          <a:p>
            <a:r>
              <a:rPr lang="et-EE" dirty="0"/>
              <a:t>      </a:t>
            </a:r>
          </a:p>
          <a:p>
            <a:r>
              <a:rPr lang="et-EE" dirty="0"/>
              <a:t>                        </a:t>
            </a:r>
          </a:p>
        </p:txBody>
      </p:sp>
      <p:sp>
        <p:nvSpPr>
          <p:cNvPr id="4" name="Ristkülik 3"/>
          <p:cNvSpPr/>
          <p:nvPr/>
        </p:nvSpPr>
        <p:spPr>
          <a:xfrm>
            <a:off x="5909093" y="5106838"/>
            <a:ext cx="5055081" cy="232912"/>
          </a:xfrm>
          <a:prstGeom prst="rect">
            <a:avLst/>
          </a:prstGeom>
        </p:spPr>
        <p:txBody>
          <a:bodyPr vert="horz" lIns="91440" tIns="45720" rIns="91440" bIns="45720" rtlCol="0" anchor="ctr">
            <a:noAutofit/>
          </a:bodyPr>
          <a:lstStyle/>
          <a:p>
            <a:pPr algn="just">
              <a:lnSpc>
                <a:spcPct val="90000"/>
              </a:lnSpc>
              <a:spcBef>
                <a:spcPct val="0"/>
              </a:spcBef>
            </a:pPr>
            <a:r>
              <a:rPr lang="et-EE" sz="2800" dirty="0" smtClean="0">
                <a:solidFill>
                  <a:srgbClr val="0070C0"/>
                </a:solidFill>
                <a:latin typeface="Roboto Condensed"/>
                <a:ea typeface="Microsoft YaHei" panose="020B0503020204020204" pitchFamily="34" charset="-122"/>
                <a:cs typeface="Mangal" panose="02040503050203030202" pitchFamily="18" charset="0"/>
              </a:rPr>
              <a:t>Any    </a:t>
            </a:r>
            <a:r>
              <a:rPr lang="et-EE" sz="2800" dirty="0">
                <a:solidFill>
                  <a:srgbClr val="0070C0"/>
                </a:solidFill>
                <a:latin typeface="Roboto Condensed"/>
                <a:ea typeface="Microsoft YaHei" panose="020B0503020204020204" pitchFamily="34" charset="-122"/>
                <a:cs typeface="Mangal" panose="02040503050203030202" pitchFamily="18" charset="0"/>
              </a:rPr>
              <a:t>questions</a:t>
            </a:r>
            <a:r>
              <a:rPr lang="et-EE" sz="2800" dirty="0" smtClean="0">
                <a:solidFill>
                  <a:srgbClr val="0070C0"/>
                </a:solidFill>
                <a:latin typeface="Roboto Condensed"/>
                <a:ea typeface="Microsoft YaHei" panose="020B0503020204020204" pitchFamily="34" charset="-122"/>
                <a:cs typeface="Mangal" panose="02040503050203030202" pitchFamily="18" charset="0"/>
              </a:rPr>
              <a:t>?</a:t>
            </a:r>
            <a:endParaRPr lang="en-GB" sz="2800" dirty="0" smtClean="0">
              <a:solidFill>
                <a:srgbClr val="0070C0"/>
              </a:solidFill>
              <a:latin typeface="Roboto Condensed"/>
              <a:ea typeface="Microsoft YaHei" panose="020B0503020204020204" pitchFamily="34" charset="-122"/>
              <a:cs typeface="Mangal" panose="02040503050203030202" pitchFamily="18" charset="0"/>
            </a:endParaRPr>
          </a:p>
          <a:p>
            <a:pPr algn="just">
              <a:lnSpc>
                <a:spcPct val="90000"/>
              </a:lnSpc>
              <a:spcBef>
                <a:spcPct val="0"/>
              </a:spcBef>
            </a:pPr>
            <a:endParaRPr lang="en-GB" sz="2800" dirty="0">
              <a:solidFill>
                <a:srgbClr val="0070C0"/>
              </a:solidFill>
              <a:latin typeface="Roboto Condensed"/>
              <a:ea typeface="Microsoft YaHei" panose="020B0503020204020204" pitchFamily="34" charset="-122"/>
              <a:cs typeface="Mangal" panose="02040503050203030202" pitchFamily="18" charset="0"/>
            </a:endParaRPr>
          </a:p>
          <a:p>
            <a:pPr algn="just">
              <a:lnSpc>
                <a:spcPct val="90000"/>
              </a:lnSpc>
              <a:spcBef>
                <a:spcPct val="0"/>
              </a:spcBef>
            </a:pPr>
            <a:endParaRPr lang="en-GB" sz="2800" dirty="0" smtClean="0">
              <a:solidFill>
                <a:srgbClr val="0070C0"/>
              </a:solidFill>
              <a:latin typeface="Roboto Condensed"/>
              <a:ea typeface="Microsoft YaHei" panose="020B0503020204020204" pitchFamily="34" charset="-122"/>
              <a:cs typeface="Mangal" panose="02040503050203030202" pitchFamily="18" charset="0"/>
            </a:endParaRPr>
          </a:p>
          <a:p>
            <a:pPr algn="just">
              <a:lnSpc>
                <a:spcPct val="90000"/>
              </a:lnSpc>
              <a:spcBef>
                <a:spcPct val="0"/>
              </a:spcBef>
            </a:pPr>
            <a:endParaRPr lang="en-GB" sz="2800" dirty="0">
              <a:solidFill>
                <a:srgbClr val="0070C0"/>
              </a:solidFill>
              <a:latin typeface="Roboto Condensed"/>
              <a:ea typeface="Microsoft YaHei" panose="020B0503020204020204" pitchFamily="34" charset="-122"/>
              <a:cs typeface="Mangal" panose="02040503050203030202" pitchFamily="18" charset="0"/>
            </a:endParaRPr>
          </a:p>
          <a:p>
            <a:pPr algn="just">
              <a:lnSpc>
                <a:spcPct val="90000"/>
              </a:lnSpc>
              <a:spcBef>
                <a:spcPct val="0"/>
              </a:spcBef>
            </a:pPr>
            <a:r>
              <a:rPr lang="en-GB" sz="2000" dirty="0" err="1" smtClean="0">
                <a:solidFill>
                  <a:srgbClr val="0070C0"/>
                </a:solidFill>
                <a:latin typeface="Roboto Condensed"/>
                <a:ea typeface="Microsoft YaHei" panose="020B0503020204020204" pitchFamily="34" charset="-122"/>
                <a:cs typeface="Mangal" panose="02040503050203030202" pitchFamily="18" charset="0"/>
              </a:rPr>
              <a:t>mihhail.muzotsin</a:t>
            </a:r>
            <a:r>
              <a:rPr lang="en-GB" sz="2000" dirty="0" smtClean="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a:t>
            </a:r>
            <a:r>
              <a:rPr lang="en-GB" sz="2000" dirty="0" smtClean="0">
                <a:solidFill>
                  <a:srgbClr val="0070C0"/>
                </a:solidFill>
                <a:latin typeface="Roboto Condensed"/>
                <a:ea typeface="Microsoft YaHei" panose="020B0503020204020204" pitchFamily="34" charset="-122"/>
                <a:cs typeface="Mangal" panose="02040503050203030202" pitchFamily="18" charset="0"/>
              </a:rPr>
              <a:t> terviseamet.ee</a:t>
            </a:r>
            <a:endParaRPr lang="et-EE" sz="2000" dirty="0">
              <a:solidFill>
                <a:srgbClr val="0070C0"/>
              </a:solidFill>
              <a:latin typeface="Roboto Condensed"/>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3591569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537637"/>
            <a:ext cx="10515600" cy="1325563"/>
          </a:xfrm>
        </p:spPr>
        <p:txBody>
          <a:bodyPr vert="horz" lIns="91440" tIns="45720" rIns="91440" bIns="45720" rtlCol="0" anchor="ctr">
            <a:normAutofit/>
          </a:bodyPr>
          <a:lstStyle/>
          <a:p>
            <a:r>
              <a:rPr lang="et-EE" altLang="et-EE" sz="3600" dirty="0">
                <a:solidFill>
                  <a:srgbClr val="0070C0"/>
                </a:solidFill>
                <a:latin typeface="Roboto Condensed"/>
                <a:ea typeface="Microsoft YaHei" panose="020B0503020204020204" pitchFamily="34" charset="-122"/>
                <a:cs typeface="Mangal" panose="02040503050203030202" pitchFamily="18" charset="0"/>
              </a:rPr>
              <a:t>Estonian </a:t>
            </a:r>
            <a:r>
              <a:rPr lang="et-EE" altLang="et-EE" sz="3600" dirty="0" err="1">
                <a:solidFill>
                  <a:srgbClr val="0070C0"/>
                </a:solidFill>
                <a:latin typeface="Roboto Condensed"/>
                <a:ea typeface="Microsoft YaHei" panose="020B0503020204020204" pitchFamily="34" charset="-122"/>
                <a:cs typeface="Mangal" panose="02040503050203030202" pitchFamily="18" charset="0"/>
              </a:rPr>
              <a:t>health</a:t>
            </a:r>
            <a:r>
              <a:rPr lang="et-EE" altLang="et-EE" sz="3600" dirty="0">
                <a:solidFill>
                  <a:srgbClr val="0070C0"/>
                </a:solidFill>
                <a:latin typeface="Roboto Condensed"/>
                <a:ea typeface="Microsoft YaHei" panose="020B0503020204020204" pitchFamily="34" charset="-122"/>
                <a:cs typeface="Mangal" panose="02040503050203030202" pitchFamily="18" charset="0"/>
              </a:rPr>
              <a:t> </a:t>
            </a:r>
            <a:r>
              <a:rPr lang="et-EE" altLang="et-EE" sz="3600" dirty="0" err="1">
                <a:solidFill>
                  <a:srgbClr val="0070C0"/>
                </a:solidFill>
                <a:latin typeface="Roboto Condensed"/>
                <a:ea typeface="Microsoft YaHei" panose="020B0503020204020204" pitchFamily="34" charset="-122"/>
                <a:cs typeface="Mangal" panose="02040503050203030202" pitchFamily="18" charset="0"/>
              </a:rPr>
              <a:t>care</a:t>
            </a:r>
            <a:r>
              <a:rPr lang="et-EE" altLang="et-EE" sz="3600" dirty="0">
                <a:solidFill>
                  <a:srgbClr val="0070C0"/>
                </a:solidFill>
                <a:latin typeface="Roboto Condensed"/>
                <a:ea typeface="Microsoft YaHei" panose="020B0503020204020204" pitchFamily="34" charset="-122"/>
                <a:cs typeface="Mangal" panose="02040503050203030202" pitchFamily="18" charset="0"/>
              </a:rPr>
              <a:t> </a:t>
            </a:r>
            <a:r>
              <a:rPr lang="et-EE" altLang="et-EE" sz="3600" dirty="0" err="1">
                <a:solidFill>
                  <a:srgbClr val="0070C0"/>
                </a:solidFill>
                <a:latin typeface="Roboto Condensed"/>
                <a:ea typeface="Microsoft YaHei" panose="020B0503020204020204" pitchFamily="34" charset="-122"/>
                <a:cs typeface="Mangal" panose="02040503050203030202" pitchFamily="18" charset="0"/>
              </a:rPr>
              <a:t>system</a:t>
            </a:r>
            <a:endParaRPr lang="et-EE" sz="3600" dirty="0">
              <a:solidFill>
                <a:srgbClr val="0070C0"/>
              </a:solidFill>
              <a:latin typeface="Roboto Condensed"/>
              <a:ea typeface="Microsoft YaHei" panose="020B0503020204020204" pitchFamily="34" charset="-122"/>
              <a:cs typeface="Mangal" panose="02040503050203030202" pitchFamily="18" charset="0"/>
            </a:endParaRPr>
          </a:p>
        </p:txBody>
      </p:sp>
      <p:sp>
        <p:nvSpPr>
          <p:cNvPr id="3" name="Sisu kohatäide 2"/>
          <p:cNvSpPr>
            <a:spLocks noGrp="1"/>
          </p:cNvSpPr>
          <p:nvPr>
            <p:ph idx="1"/>
          </p:nvPr>
        </p:nvSpPr>
        <p:spPr>
          <a:xfrm>
            <a:off x="838200" y="2863200"/>
            <a:ext cx="10241280" cy="3705240"/>
          </a:xfrm>
        </p:spPr>
        <p:txBody>
          <a:bodyPr>
            <a:normAutofit lnSpcReduction="10000"/>
          </a:bodyPr>
          <a:lstStyle/>
          <a:p>
            <a:pPr marL="338359" indent="-338359">
              <a:buFont typeface="Arial" charset="0"/>
              <a:buChar char="•"/>
              <a:defRPr/>
            </a:pPr>
            <a:r>
              <a:rPr lang="en-US" sz="2961" dirty="0"/>
              <a:t>95% of population are covered by health insurance</a:t>
            </a:r>
          </a:p>
          <a:p>
            <a:pPr marL="338359" lvl="1" indent="-338359">
              <a:buFont typeface="Arial" charset="0"/>
              <a:buChar char="•"/>
              <a:defRPr/>
            </a:pPr>
            <a:r>
              <a:rPr lang="en-US" sz="2961" dirty="0"/>
              <a:t>More than 800 family practitioners – private entrepreneurs</a:t>
            </a:r>
          </a:p>
          <a:p>
            <a:pPr marL="338359" indent="-338359">
              <a:buFont typeface="Arial" charset="0"/>
              <a:buChar char="•"/>
              <a:defRPr/>
            </a:pPr>
            <a:r>
              <a:rPr lang="en-US" sz="2961" dirty="0"/>
              <a:t>Care providers, owned  by local authorities:</a:t>
            </a:r>
          </a:p>
          <a:p>
            <a:pPr marL="733112" lvl="1" indent="-281966">
              <a:buFont typeface="Arial" charset="0"/>
              <a:buChar char="–"/>
              <a:defRPr/>
            </a:pPr>
            <a:r>
              <a:rPr lang="en-US" sz="2763" dirty="0"/>
              <a:t>3 tertiary care hospitals, </a:t>
            </a:r>
            <a:r>
              <a:rPr lang="en-US" sz="1973" dirty="0" err="1"/>
              <a:t>incl</a:t>
            </a:r>
            <a:r>
              <a:rPr lang="en-US" sz="1973" dirty="0"/>
              <a:t> University Hospital in Tartu</a:t>
            </a:r>
          </a:p>
          <a:p>
            <a:pPr marL="733112" lvl="1" indent="-281966">
              <a:buFont typeface="Arial" charset="0"/>
              <a:buChar char="–"/>
              <a:defRPr/>
            </a:pPr>
            <a:r>
              <a:rPr lang="en-US" sz="2763" dirty="0"/>
              <a:t>4 central care hospitals</a:t>
            </a:r>
          </a:p>
          <a:p>
            <a:pPr marL="733112" lvl="1" indent="-281966">
              <a:buFont typeface="Arial" charset="0"/>
              <a:buChar char="–"/>
              <a:defRPr/>
            </a:pPr>
            <a:r>
              <a:rPr lang="en-US" sz="2763" dirty="0"/>
              <a:t>11 general hospitals</a:t>
            </a:r>
          </a:p>
          <a:p>
            <a:pPr marL="733112" lvl="1" indent="-281966">
              <a:buFont typeface="Arial" charset="0"/>
              <a:buChar char="–"/>
              <a:defRPr/>
            </a:pPr>
            <a:r>
              <a:rPr lang="en-US" sz="2763" dirty="0"/>
              <a:t>specialized and nursing care hospitals, out-patient care providers</a:t>
            </a:r>
          </a:p>
          <a:p>
            <a:pPr marL="507539" indent="-451146">
              <a:buFont typeface="Arial" charset="0"/>
              <a:buChar char="•"/>
              <a:defRPr/>
            </a:pPr>
            <a:r>
              <a:rPr lang="et-EE" sz="2961" dirty="0"/>
              <a:t>S</a:t>
            </a:r>
            <a:r>
              <a:rPr lang="en-US" sz="2961" dirty="0" err="1"/>
              <a:t>pecialized</a:t>
            </a:r>
            <a:r>
              <a:rPr lang="et-EE" sz="2961" dirty="0"/>
              <a:t> p</a:t>
            </a:r>
            <a:r>
              <a:rPr lang="en-US" sz="2961" dirty="0" err="1"/>
              <a:t>rivate</a:t>
            </a:r>
            <a:r>
              <a:rPr lang="en-US" sz="2961" dirty="0"/>
              <a:t> </a:t>
            </a:r>
            <a:r>
              <a:rPr lang="et-EE" sz="2961" dirty="0" err="1"/>
              <a:t>healthcare</a:t>
            </a:r>
            <a:r>
              <a:rPr lang="et-EE" sz="2961" dirty="0"/>
              <a:t> </a:t>
            </a:r>
            <a:r>
              <a:rPr lang="en-US" sz="2961" dirty="0"/>
              <a:t>and dental care providers</a:t>
            </a:r>
            <a:endParaRPr lang="et-EE" dirty="0"/>
          </a:p>
        </p:txBody>
      </p:sp>
      <p:sp>
        <p:nvSpPr>
          <p:cNvPr id="4" name="Ristkülik 3"/>
          <p:cNvSpPr/>
          <p:nvPr/>
        </p:nvSpPr>
        <p:spPr>
          <a:xfrm>
            <a:off x="7738964" y="6383774"/>
            <a:ext cx="3614836" cy="369332"/>
          </a:xfrm>
          <a:prstGeom prst="rect">
            <a:avLst/>
          </a:prstGeom>
        </p:spPr>
        <p:txBody>
          <a:bodyPr wrap="none">
            <a:spAutoFit/>
          </a:bodyPr>
          <a:lstStyle/>
          <a:p>
            <a:pPr marL="56393" indent="0">
              <a:buNone/>
              <a:defRPr/>
            </a:pPr>
            <a:r>
              <a:rPr lang="et-EE" i="1" dirty="0"/>
              <a:t>EHK, 2014  https://haigekassa.ee/ru</a:t>
            </a:r>
            <a:endParaRPr lang="en-US" i="1" dirty="0"/>
          </a:p>
        </p:txBody>
      </p:sp>
    </p:spTree>
    <p:extLst>
      <p:ext uri="{BB962C8B-B14F-4D97-AF65-F5344CB8AC3E}">
        <p14:creationId xmlns:p14="http://schemas.microsoft.com/office/powerpoint/2010/main" val="4112013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txBox="1">
            <a:spLocks/>
          </p:cNvSpPr>
          <p:nvPr/>
        </p:nvSpPr>
        <p:spPr>
          <a:xfrm>
            <a:off x="683584" y="1346698"/>
            <a:ext cx="11096936" cy="609506"/>
          </a:xfrm>
          <a:prstGeom prst="rect">
            <a:avLst/>
          </a:prstGeom>
        </p:spPr>
        <p:txBody>
          <a:bodyPr vert="horz" lIns="91440" tIns="45720" rIns="91440" bIns="45720" rtlCol="0" anchor="ctr">
            <a:normAutofit/>
          </a:bodyPr>
          <a:lstStyle>
            <a:lvl1pPr>
              <a:lnSpc>
                <a:spcPct val="90000"/>
              </a:lnSpc>
              <a:spcBef>
                <a:spcPct val="0"/>
              </a:spcBef>
              <a:buNone/>
              <a:defRPr sz="3600">
                <a:solidFill>
                  <a:srgbClr val="0070C0"/>
                </a:solidFill>
                <a:latin typeface="Roboto Condensed"/>
                <a:ea typeface="Microsoft YaHei" panose="020B0503020204020204" pitchFamily="34" charset="-122"/>
                <a:cs typeface="Mangal" panose="02040503050203030202" pitchFamily="18" charset="0"/>
              </a:defRPr>
            </a:lvl1pPr>
          </a:lstStyle>
          <a:p>
            <a:r>
              <a:rPr lang="et-EE" sz="2400" dirty="0"/>
              <a:t>Estonian </a:t>
            </a:r>
            <a:r>
              <a:rPr lang="et-EE" sz="2400" dirty="0" err="1"/>
              <a:t>eHealth</a:t>
            </a:r>
            <a:r>
              <a:rPr lang="et-EE" sz="2400" dirty="0"/>
              <a:t> </a:t>
            </a:r>
            <a:r>
              <a:rPr lang="et-EE" sz="2400" dirty="0" err="1" smtClean="0"/>
              <a:t>Foundation</a:t>
            </a:r>
            <a:r>
              <a:rPr lang="et-EE" sz="2400" dirty="0" smtClean="0"/>
              <a:t> http</a:t>
            </a:r>
            <a:r>
              <a:rPr lang="et-EE" sz="2400" dirty="0"/>
              <a:t>://www.e-tervis.ee/index.php/en/</a:t>
            </a:r>
          </a:p>
        </p:txBody>
      </p:sp>
      <p:sp>
        <p:nvSpPr>
          <p:cNvPr id="3" name="Sisu kohatäide 2"/>
          <p:cNvSpPr txBox="1">
            <a:spLocks/>
          </p:cNvSpPr>
          <p:nvPr/>
        </p:nvSpPr>
        <p:spPr>
          <a:xfrm>
            <a:off x="683584" y="1956204"/>
            <a:ext cx="10594016" cy="38594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Estonia has been an early adopter in terms of offering its citizens digital services of all kinds. The country has established an ID card-based infrastructure that allows secure access and digital signatures for all citizens.</a:t>
            </a:r>
            <a:endParaRPr lang="et-EE" sz="2400" dirty="0" smtClean="0"/>
          </a:p>
          <a:p>
            <a:r>
              <a:rPr lang="en-US" sz="2400" dirty="0" smtClean="0"/>
              <a:t> Healthcare was added in 2009 with the establishment of a national electronic health record (EHR) that can be accessed both by medical professionals and patients</a:t>
            </a:r>
            <a:endParaRPr lang="et-EE" sz="2400" dirty="0" smtClean="0"/>
          </a:p>
          <a:p>
            <a:r>
              <a:rPr lang="en-US" sz="2400" dirty="0" smtClean="0"/>
              <a:t>The health information system is a database that is a part of the state information system. The health care related data is processed in this database in order to conclude and execute the health care services provision contract, ensure patients’ rights, protect public health and quality of health care services, to maintain the registers of health conditions as well as to manage health care (The Health Services Organization Act and Associated Acts Amendment Act, §59¹ section 1).</a:t>
            </a:r>
            <a:endParaRPr lang="et-EE" sz="2400" dirty="0" smtClean="0"/>
          </a:p>
          <a:p>
            <a:pPr marL="0" indent="0">
              <a:buNone/>
            </a:pPr>
            <a:endParaRPr lang="et-EE" sz="2400" dirty="0" smtClean="0"/>
          </a:p>
        </p:txBody>
      </p:sp>
      <p:sp>
        <p:nvSpPr>
          <p:cNvPr id="4" name="Ristkülik 3"/>
          <p:cNvSpPr/>
          <p:nvPr/>
        </p:nvSpPr>
        <p:spPr>
          <a:xfrm>
            <a:off x="8820543" y="6240507"/>
            <a:ext cx="2959977" cy="369332"/>
          </a:xfrm>
          <a:prstGeom prst="rect">
            <a:avLst/>
          </a:prstGeom>
        </p:spPr>
        <p:txBody>
          <a:bodyPr wrap="none">
            <a:spAutoFit/>
          </a:bodyPr>
          <a:lstStyle/>
          <a:p>
            <a:pPr marL="56393"/>
            <a:r>
              <a:rPr lang="et-EE" i="1" dirty="0"/>
              <a:t>Estonian </a:t>
            </a:r>
            <a:r>
              <a:rPr lang="et-EE" i="1" dirty="0" err="1"/>
              <a:t>eHealth</a:t>
            </a:r>
            <a:r>
              <a:rPr lang="et-EE" i="1" dirty="0"/>
              <a:t> </a:t>
            </a:r>
            <a:r>
              <a:rPr lang="et-EE" i="1" dirty="0" err="1"/>
              <a:t>Foundation</a:t>
            </a:r>
            <a:endParaRPr lang="et-EE" i="1" dirty="0"/>
          </a:p>
        </p:txBody>
      </p:sp>
    </p:spTree>
    <p:extLst>
      <p:ext uri="{BB962C8B-B14F-4D97-AF65-F5344CB8AC3E}">
        <p14:creationId xmlns:p14="http://schemas.microsoft.com/office/powerpoint/2010/main" val="227972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l="16571" t="5809" r="8714" b="10889"/>
          <a:stretch>
            <a:fillRect/>
          </a:stretch>
        </p:blipFill>
        <p:spPr bwMode="auto">
          <a:xfrm>
            <a:off x="1856863" y="1236080"/>
            <a:ext cx="8113891" cy="521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stkülik 2"/>
          <p:cNvSpPr/>
          <p:nvPr/>
        </p:nvSpPr>
        <p:spPr>
          <a:xfrm>
            <a:off x="8905200" y="6380784"/>
            <a:ext cx="3046411" cy="369332"/>
          </a:xfrm>
          <a:prstGeom prst="rect">
            <a:avLst/>
          </a:prstGeom>
        </p:spPr>
        <p:txBody>
          <a:bodyPr wrap="none">
            <a:spAutoFit/>
          </a:bodyPr>
          <a:lstStyle/>
          <a:p>
            <a:pPr marL="56393"/>
            <a:r>
              <a:rPr lang="et-EE" i="1" dirty="0"/>
              <a:t>Estonian </a:t>
            </a:r>
            <a:r>
              <a:rPr lang="et-EE" i="1" dirty="0" err="1"/>
              <a:t>eHealth</a:t>
            </a:r>
            <a:r>
              <a:rPr lang="et-EE" i="1" dirty="0"/>
              <a:t> </a:t>
            </a:r>
            <a:r>
              <a:rPr lang="et-EE" i="1" dirty="0" err="1"/>
              <a:t>Foundation</a:t>
            </a:r>
            <a:endParaRPr lang="et-EE" i="1" dirty="0"/>
          </a:p>
        </p:txBody>
      </p:sp>
    </p:spTree>
    <p:extLst>
      <p:ext uri="{BB962C8B-B14F-4D97-AF65-F5344CB8AC3E}">
        <p14:creationId xmlns:p14="http://schemas.microsoft.com/office/powerpoint/2010/main" val="1824499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256" y="1195211"/>
            <a:ext cx="3854740" cy="1920526"/>
          </a:xfrm>
          <a:prstGeom prst="rect">
            <a:avLst/>
          </a:prstGeom>
        </p:spPr>
        <p:txBody>
          <a:bodyPr vert="horz" lIns="91440" tIns="45720" rIns="91440" bIns="45720" rtlCol="0" anchor="ctr">
            <a:normAutofit/>
          </a:bodyPr>
          <a:lstStyle>
            <a:lvl1pPr>
              <a:lnSpc>
                <a:spcPct val="90000"/>
              </a:lnSpc>
              <a:spcBef>
                <a:spcPct val="0"/>
              </a:spcBef>
              <a:buNone/>
              <a:defRPr sz="4400">
                <a:solidFill>
                  <a:srgbClr val="0070C0"/>
                </a:solidFill>
                <a:latin typeface="Roboto Condensed"/>
                <a:ea typeface="Microsoft YaHei" panose="020B0503020204020204" pitchFamily="34" charset="-122"/>
                <a:cs typeface="Mangal" panose="02040503050203030202" pitchFamily="18" charset="0"/>
              </a:defRPr>
            </a:lvl1pPr>
          </a:lstStyle>
          <a:p>
            <a:r>
              <a:rPr lang="et-EE" sz="2800" dirty="0"/>
              <a:t>Main</a:t>
            </a:r>
            <a:r>
              <a:rPr lang="en-US" sz="2800" dirty="0"/>
              <a:t> </a:t>
            </a:r>
            <a:r>
              <a:rPr lang="et-EE" sz="2800" dirty="0"/>
              <a:t>e-</a:t>
            </a:r>
            <a:r>
              <a:rPr lang="et-EE" sz="2800" dirty="0" err="1"/>
              <a:t>health</a:t>
            </a:r>
            <a:r>
              <a:rPr lang="en-US" sz="2800" dirty="0"/>
              <a:t> participants</a:t>
            </a:r>
            <a:r>
              <a:rPr lang="et-EE" sz="2800" dirty="0"/>
              <a:t> </a:t>
            </a:r>
            <a:endParaRPr lang="en-US" sz="2800" dirty="0"/>
          </a:p>
          <a:p>
            <a:r>
              <a:rPr lang="en-US" sz="2800" dirty="0"/>
              <a:t>on the x-road</a:t>
            </a:r>
            <a:endParaRPr lang="et-EE" sz="2800" dirty="0"/>
          </a:p>
        </p:txBody>
      </p:sp>
      <p:grpSp>
        <p:nvGrpSpPr>
          <p:cNvPr id="13" name="Rühm 12"/>
          <p:cNvGrpSpPr/>
          <p:nvPr/>
        </p:nvGrpSpPr>
        <p:grpSpPr>
          <a:xfrm>
            <a:off x="1227588" y="579485"/>
            <a:ext cx="10050925" cy="6036033"/>
            <a:chOff x="1227588" y="579485"/>
            <a:chExt cx="10050925" cy="6036033"/>
          </a:xfrm>
        </p:grpSpPr>
        <p:graphicFrame>
          <p:nvGraphicFramePr>
            <p:cNvPr id="5" name="Diagram 1"/>
            <p:cNvGraphicFramePr/>
            <p:nvPr>
              <p:extLst>
                <p:ext uri="{D42A27DB-BD31-4B8C-83A1-F6EECF244321}">
                  <p14:modId xmlns:p14="http://schemas.microsoft.com/office/powerpoint/2010/main" val="705386389"/>
                </p:ext>
              </p:extLst>
            </p:nvPr>
          </p:nvGraphicFramePr>
          <p:xfrm>
            <a:off x="3595166" y="579485"/>
            <a:ext cx="7683347" cy="603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33"/>
            <p:cNvSpPr/>
            <p:nvPr/>
          </p:nvSpPr>
          <p:spPr>
            <a:xfrm>
              <a:off x="6044460" y="2266631"/>
              <a:ext cx="2328441" cy="2282286"/>
            </a:xfrm>
            <a:prstGeom prst="ellipse">
              <a:avLst/>
            </a:prstGeom>
            <a:solidFill>
              <a:srgbClr val="31859C"/>
            </a:solidFill>
          </p:spPr>
          <p:style>
            <a:lnRef idx="1">
              <a:schemeClr val="accent1"/>
            </a:lnRef>
            <a:fillRef idx="3">
              <a:schemeClr val="accent1"/>
            </a:fillRef>
            <a:effectRef idx="2">
              <a:schemeClr val="accent1"/>
            </a:effectRef>
            <a:fontRef idx="minor">
              <a:schemeClr val="lt1"/>
            </a:fontRef>
          </p:style>
          <p:txBody>
            <a:bodyPr anchor="ctr"/>
            <a:lstStyle/>
            <a:p>
              <a:pPr algn="ctr" defTabSz="375970">
                <a:defRPr/>
              </a:pPr>
              <a:r>
                <a:rPr lang="et-EE" sz="1805" b="1" dirty="0">
                  <a:solidFill>
                    <a:srgbClr val="FFFFFF"/>
                  </a:solidFill>
                </a:rPr>
                <a:t>Infrastructure services </a:t>
              </a:r>
            </a:p>
            <a:p>
              <a:pPr algn="ctr" defTabSz="375970">
                <a:defRPr/>
              </a:pPr>
              <a:r>
                <a:rPr lang="et-EE" sz="1805" b="1" dirty="0">
                  <a:solidFill>
                    <a:srgbClr val="FFFFFF"/>
                  </a:solidFill>
                </a:rPr>
                <a:t>External services</a:t>
              </a:r>
              <a:endParaRPr lang="en-US" sz="1805" dirty="0">
                <a:solidFill>
                  <a:srgbClr val="FFFFFF"/>
                </a:solidFill>
              </a:endParaRPr>
            </a:p>
          </p:txBody>
        </p:sp>
        <p:pic>
          <p:nvPicPr>
            <p:cNvPr id="7" name="Picture 36" descr="ETIS_3K-mude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51369" y="2474328"/>
              <a:ext cx="3856332" cy="217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49122" y="3806691"/>
              <a:ext cx="2599006" cy="345366"/>
            </a:xfrm>
            <a:prstGeom prst="rect">
              <a:avLst/>
            </a:prstGeom>
            <a:noFill/>
            <a:ln>
              <a:noFill/>
            </a:ln>
          </p:spPr>
          <p:txBody>
            <a:bodyPr>
              <a:spAutoFit/>
            </a:bodyPr>
            <a:lstStyle/>
            <a:p>
              <a:pPr algn="ctr" defTabSz="375970">
                <a:defRPr/>
              </a:pPr>
              <a:r>
                <a:rPr lang="et-EE" sz="822" b="1" dirty="0">
                  <a:solidFill>
                    <a:srgbClr val="FFFFFF"/>
                  </a:solidFill>
                  <a:cs typeface="Arial" panose="020B0604020202020204" pitchFamily="34" charset="0"/>
                </a:rPr>
                <a:t>Central System– Database</a:t>
              </a:r>
            </a:p>
            <a:p>
              <a:pPr algn="ctr" defTabSz="375970">
                <a:defRPr/>
              </a:pPr>
              <a:r>
                <a:rPr lang="et-EE" sz="822" b="1" dirty="0">
                  <a:solidFill>
                    <a:srgbClr val="FFFFFF"/>
                  </a:solidFill>
                  <a:cs typeface="Arial" panose="020B0604020202020204" pitchFamily="34" charset="0"/>
                </a:rPr>
                <a:t> and related services</a:t>
              </a:r>
            </a:p>
          </p:txBody>
        </p:sp>
        <p:sp>
          <p:nvSpPr>
            <p:cNvPr id="9" name="TextBox 8"/>
            <p:cNvSpPr txBox="1"/>
            <p:nvPr/>
          </p:nvSpPr>
          <p:spPr>
            <a:xfrm>
              <a:off x="1227588" y="3431156"/>
              <a:ext cx="3000077" cy="345366"/>
            </a:xfrm>
            <a:prstGeom prst="rect">
              <a:avLst/>
            </a:prstGeom>
            <a:noFill/>
            <a:ln>
              <a:noFill/>
            </a:ln>
          </p:spPr>
          <p:txBody>
            <a:bodyPr>
              <a:spAutoFit/>
            </a:bodyPr>
            <a:lstStyle/>
            <a:p>
              <a:pPr algn="ctr" defTabSz="375970">
                <a:defRPr/>
              </a:pPr>
              <a:r>
                <a:rPr lang="et-EE" sz="822" b="1" dirty="0">
                  <a:solidFill>
                    <a:srgbClr val="FFFFFF"/>
                  </a:solidFill>
                  <a:cs typeface="Arial" panose="020B0604020202020204" pitchFamily="34" charset="0"/>
                </a:rPr>
                <a:t>Data Exchange level</a:t>
              </a:r>
            </a:p>
            <a:p>
              <a:pPr algn="ctr" defTabSz="375970">
                <a:defRPr/>
              </a:pPr>
              <a:r>
                <a:rPr lang="et-EE" sz="822" b="1" dirty="0">
                  <a:solidFill>
                    <a:srgbClr val="FFFFFF"/>
                  </a:solidFill>
                  <a:cs typeface="Arial" panose="020B0604020202020204" pitchFamily="34" charset="0"/>
                </a:rPr>
                <a:t> different e-services</a:t>
              </a:r>
            </a:p>
          </p:txBody>
        </p:sp>
        <p:sp>
          <p:nvSpPr>
            <p:cNvPr id="10" name="TextBox 9"/>
            <p:cNvSpPr txBox="1"/>
            <p:nvPr/>
          </p:nvSpPr>
          <p:spPr>
            <a:xfrm>
              <a:off x="2385084" y="2951946"/>
              <a:ext cx="2704047" cy="346958"/>
            </a:xfrm>
            <a:prstGeom prst="rect">
              <a:avLst/>
            </a:prstGeom>
            <a:noFill/>
            <a:ln>
              <a:noFill/>
            </a:ln>
          </p:spPr>
          <p:txBody>
            <a:bodyPr>
              <a:spAutoFit/>
            </a:bodyPr>
            <a:lstStyle/>
            <a:p>
              <a:pPr defTabSz="375970">
                <a:defRPr/>
              </a:pPr>
              <a:r>
                <a:rPr lang="en-GB" sz="822" b="1" dirty="0">
                  <a:solidFill>
                    <a:prstClr val="white"/>
                  </a:solidFill>
                  <a:cs typeface="Arial" panose="020B0604020202020204" pitchFamily="34" charset="0"/>
                </a:rPr>
                <a:t>      Institutional level– </a:t>
              </a:r>
            </a:p>
            <a:p>
              <a:pPr defTabSz="375970">
                <a:defRPr/>
              </a:pPr>
              <a:r>
                <a:rPr lang="en-GB" sz="822" b="1" dirty="0">
                  <a:solidFill>
                    <a:prstClr val="white"/>
                  </a:solidFill>
                  <a:cs typeface="Arial" panose="020B0604020202020204" pitchFamily="34" charset="0"/>
                </a:rPr>
                <a:t>users cooperation model</a:t>
              </a:r>
            </a:p>
          </p:txBody>
        </p:sp>
        <p:sp>
          <p:nvSpPr>
            <p:cNvPr id="11" name="Oval 2"/>
            <p:cNvSpPr/>
            <p:nvPr/>
          </p:nvSpPr>
          <p:spPr>
            <a:xfrm>
              <a:off x="6388236" y="1399234"/>
              <a:ext cx="1524707" cy="1515158"/>
            </a:xfrm>
            <a:prstGeom prst="ellipse">
              <a:avLst/>
            </a:prstGeom>
            <a:solidFill>
              <a:schemeClr val="accent5">
                <a:lumMod val="75000"/>
                <a:alpha val="86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375970">
                <a:defRPr/>
              </a:pPr>
              <a:r>
                <a:rPr lang="et-EE" sz="1805" b="1" dirty="0">
                  <a:solidFill>
                    <a:srgbClr val="FFFFFF"/>
                  </a:solidFill>
                </a:rPr>
                <a:t>Supporting services</a:t>
              </a:r>
              <a:endParaRPr lang="en-US" sz="1805" dirty="0">
                <a:solidFill>
                  <a:srgbClr val="FFFFFF"/>
                </a:solidFill>
              </a:endParaRPr>
            </a:p>
          </p:txBody>
        </p:sp>
        <p:sp>
          <p:nvSpPr>
            <p:cNvPr id="12" name="Oval 14"/>
            <p:cNvSpPr/>
            <p:nvPr/>
          </p:nvSpPr>
          <p:spPr>
            <a:xfrm>
              <a:off x="6458265" y="3862957"/>
              <a:ext cx="1524707" cy="1515158"/>
            </a:xfrm>
            <a:prstGeom prst="ellipse">
              <a:avLst/>
            </a:prstGeom>
            <a:solidFill>
              <a:schemeClr val="accent5">
                <a:lumMod val="75000"/>
                <a:alpha val="86000"/>
              </a:schemeClr>
            </a:solidFill>
          </p:spPr>
          <p:style>
            <a:lnRef idx="1">
              <a:schemeClr val="accent1"/>
            </a:lnRef>
            <a:fillRef idx="3">
              <a:schemeClr val="accent1"/>
            </a:fillRef>
            <a:effectRef idx="2">
              <a:schemeClr val="accent1"/>
            </a:effectRef>
            <a:fontRef idx="minor">
              <a:schemeClr val="lt1"/>
            </a:fontRef>
          </p:style>
          <p:txBody>
            <a:bodyPr anchor="ctr"/>
            <a:lstStyle/>
            <a:p>
              <a:pPr defTabSz="375970">
                <a:defRPr/>
              </a:pPr>
              <a:r>
                <a:rPr lang="et-EE" sz="1805" b="1" dirty="0">
                  <a:solidFill>
                    <a:srgbClr val="FFFFFF"/>
                  </a:solidFill>
                </a:rPr>
                <a:t>Subservices</a:t>
              </a:r>
              <a:endParaRPr lang="en-US" sz="1805" dirty="0">
                <a:solidFill>
                  <a:prstClr val="white"/>
                </a:solidFill>
              </a:endParaRPr>
            </a:p>
          </p:txBody>
        </p:sp>
      </p:grpSp>
      <p:sp>
        <p:nvSpPr>
          <p:cNvPr id="14" name="Ristkülik 13"/>
          <p:cNvSpPr/>
          <p:nvPr/>
        </p:nvSpPr>
        <p:spPr>
          <a:xfrm>
            <a:off x="8829000" y="6246614"/>
            <a:ext cx="3046411" cy="369332"/>
          </a:xfrm>
          <a:prstGeom prst="rect">
            <a:avLst/>
          </a:prstGeom>
        </p:spPr>
        <p:txBody>
          <a:bodyPr wrap="none">
            <a:spAutoFit/>
          </a:bodyPr>
          <a:lstStyle/>
          <a:p>
            <a:pPr marL="56393"/>
            <a:r>
              <a:rPr lang="en-US" i="1" dirty="0"/>
              <a:t>Estonian </a:t>
            </a:r>
            <a:r>
              <a:rPr lang="en-US" i="1" dirty="0" err="1"/>
              <a:t>eHealth</a:t>
            </a:r>
            <a:r>
              <a:rPr lang="en-US" i="1" dirty="0"/>
              <a:t> Foundation</a:t>
            </a:r>
          </a:p>
        </p:txBody>
      </p:sp>
    </p:spTree>
    <p:extLst>
      <p:ext uri="{BB962C8B-B14F-4D97-AF65-F5344CB8AC3E}">
        <p14:creationId xmlns:p14="http://schemas.microsoft.com/office/powerpoint/2010/main" val="3482301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49980" y="1588407"/>
            <a:ext cx="7166762" cy="1115678"/>
          </a:xfrm>
          <a:prstGeom prst="rect">
            <a:avLst/>
          </a:prstGeom>
        </p:spPr>
        <p:txBody>
          <a:bodyPr vert="horz" lIns="91440" tIns="45720" rIns="91440" bIns="45720" rtlCol="0" anchor="ctr">
            <a:normAutofit/>
          </a:bodyPr>
          <a:lstStyle>
            <a:defPPr>
              <a:defRPr lang="et-EE"/>
            </a:defPPr>
            <a:lvl1pPr>
              <a:lnSpc>
                <a:spcPct val="90000"/>
              </a:lnSpc>
              <a:spcBef>
                <a:spcPct val="0"/>
              </a:spcBef>
              <a:buNone/>
              <a:defRPr sz="2800">
                <a:solidFill>
                  <a:srgbClr val="0070C0"/>
                </a:solidFill>
                <a:latin typeface="Roboto Condensed"/>
                <a:ea typeface="Microsoft YaHei" panose="020B0503020204020204" pitchFamily="34" charset="-122"/>
                <a:cs typeface="Mangal" panose="02040503050203030202" pitchFamily="18" charset="0"/>
              </a:defRPr>
            </a:lvl1pPr>
          </a:lstStyle>
          <a:p>
            <a:r>
              <a:rPr lang="en-US" dirty="0"/>
              <a:t>The main principles </a:t>
            </a:r>
            <a:r>
              <a:rPr lang="en-US" altLang="ja-JP" dirty="0"/>
              <a:t>of security of Estonian </a:t>
            </a:r>
            <a:r>
              <a:rPr lang="et-EE" altLang="ja-JP" dirty="0"/>
              <a:t>e</a:t>
            </a:r>
            <a:r>
              <a:rPr lang="en-US" altLang="ja-JP" dirty="0"/>
              <a:t>Health system – Opt Out</a:t>
            </a:r>
            <a:endParaRPr lang="en-US" dirty="0"/>
          </a:p>
        </p:txBody>
      </p:sp>
      <p:sp>
        <p:nvSpPr>
          <p:cNvPr id="3" name="Rectangle 3"/>
          <p:cNvSpPr txBox="1">
            <a:spLocks noChangeArrowheads="1"/>
          </p:cNvSpPr>
          <p:nvPr/>
        </p:nvSpPr>
        <p:spPr>
          <a:xfrm>
            <a:off x="549980" y="2823576"/>
            <a:ext cx="10169059" cy="37117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defRPr/>
            </a:pPr>
            <a:r>
              <a:rPr lang="en-GB" altLang="et-EE" sz="2800" dirty="0"/>
              <a:t>Access only to licensed medical professionals</a:t>
            </a:r>
            <a:r>
              <a:rPr lang="et-EE" altLang="et-EE" sz="2800" dirty="0"/>
              <a:t>. A</a:t>
            </a:r>
            <a:r>
              <a:rPr lang="en-GB" altLang="et-EE" sz="2800" dirty="0" err="1"/>
              <a:t>ttending</a:t>
            </a:r>
            <a:r>
              <a:rPr lang="en-GB" altLang="et-EE" sz="2800" dirty="0"/>
              <a:t> doctor concept</a:t>
            </a:r>
          </a:p>
          <a:p>
            <a:pPr>
              <a:lnSpc>
                <a:spcPct val="80000"/>
              </a:lnSpc>
              <a:defRPr/>
            </a:pPr>
            <a:r>
              <a:rPr lang="en-GB" altLang="et-EE" sz="2800" dirty="0"/>
              <a:t>Patient has the right to close his/her own data collected </a:t>
            </a:r>
            <a:r>
              <a:rPr lang="et-EE" altLang="et-EE" sz="2800" dirty="0"/>
              <a:t>in </a:t>
            </a:r>
            <a:r>
              <a:rPr lang="en-GB" altLang="et-EE" sz="2800" dirty="0"/>
              <a:t> the central database (opt out)</a:t>
            </a:r>
          </a:p>
          <a:p>
            <a:pPr>
              <a:defRPr/>
            </a:pPr>
            <a:r>
              <a:rPr lang="en-GB" sz="2800" dirty="0"/>
              <a:t>A secure authentication of all users with ID-card or Mobile ID</a:t>
            </a:r>
          </a:p>
          <a:p>
            <a:pPr>
              <a:defRPr/>
            </a:pPr>
            <a:r>
              <a:rPr lang="en-GB" sz="2800" dirty="0"/>
              <a:t>Digital signing or stamping of all medical documents</a:t>
            </a:r>
          </a:p>
          <a:p>
            <a:pPr>
              <a:defRPr/>
            </a:pPr>
            <a:r>
              <a:rPr lang="en-GB" sz="2800" dirty="0"/>
              <a:t>A maximum accountability (transparency): all actions will leave an unchangeable (and </a:t>
            </a:r>
            <a:r>
              <a:rPr lang="en-GB" sz="2800" dirty="0" err="1"/>
              <a:t>unremovable</a:t>
            </a:r>
            <a:r>
              <a:rPr lang="en-GB" sz="2800" dirty="0"/>
              <a:t>) secure </a:t>
            </a:r>
            <a:r>
              <a:rPr lang="en-GB" sz="2800" dirty="0" smtClean="0"/>
              <a:t>trail</a:t>
            </a:r>
            <a:endParaRPr lang="et-EE" sz="2800" dirty="0"/>
          </a:p>
        </p:txBody>
      </p:sp>
      <p:sp>
        <p:nvSpPr>
          <p:cNvPr id="4" name="Ristkülik 3"/>
          <p:cNvSpPr/>
          <p:nvPr/>
        </p:nvSpPr>
        <p:spPr>
          <a:xfrm>
            <a:off x="8975359" y="6350615"/>
            <a:ext cx="2943563" cy="369332"/>
          </a:xfrm>
          <a:prstGeom prst="rect">
            <a:avLst/>
          </a:prstGeom>
        </p:spPr>
        <p:txBody>
          <a:bodyPr wrap="none">
            <a:spAutoFit/>
          </a:bodyPr>
          <a:lstStyle/>
          <a:p>
            <a:pPr marL="56393"/>
            <a:r>
              <a:rPr lang="en-GB" i="1" dirty="0"/>
              <a:t>Estonian </a:t>
            </a:r>
            <a:r>
              <a:rPr lang="en-GB" i="1" dirty="0" err="1"/>
              <a:t>eHealth</a:t>
            </a:r>
            <a:r>
              <a:rPr lang="en-GB" i="1" dirty="0"/>
              <a:t> Foundation</a:t>
            </a:r>
          </a:p>
        </p:txBody>
      </p:sp>
    </p:spTree>
    <p:extLst>
      <p:ext uri="{BB962C8B-B14F-4D97-AF65-F5344CB8AC3E}">
        <p14:creationId xmlns:p14="http://schemas.microsoft.com/office/powerpoint/2010/main" val="2513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827522" y="1274938"/>
            <a:ext cx="10974734" cy="1142735"/>
          </a:xfrm>
          <a:prstGeom prst="rect">
            <a:avLst/>
          </a:prstGeom>
        </p:spPr>
        <p:txBody>
          <a:bodyPr vert="horz" lIns="91440" tIns="45720" rIns="91440" bIns="45720" rtlCol="0" anchor="ctr">
            <a:normAutofit/>
          </a:bodyPr>
          <a:lstStyle>
            <a:defPPr>
              <a:defRPr lang="et-EE"/>
            </a:defPPr>
            <a:lvl1pPr>
              <a:lnSpc>
                <a:spcPct val="90000"/>
              </a:lnSpc>
              <a:spcBef>
                <a:spcPct val="0"/>
              </a:spcBef>
              <a:buNone/>
              <a:defRPr sz="2800">
                <a:solidFill>
                  <a:srgbClr val="0070C0"/>
                </a:solidFill>
                <a:latin typeface="Roboto Condensed"/>
                <a:ea typeface="Microsoft YaHei" panose="020B0503020204020204" pitchFamily="34" charset="-122"/>
                <a:cs typeface="Mangal" panose="02040503050203030202" pitchFamily="18" charset="0"/>
              </a:defRPr>
            </a:lvl1pPr>
          </a:lstStyle>
          <a:p>
            <a:r>
              <a:rPr lang="et-EE" sz="3200" dirty="0"/>
              <a:t>P</a:t>
            </a:r>
            <a:r>
              <a:rPr lang="en-MY" sz="3200" dirty="0" err="1"/>
              <a:t>atient</a:t>
            </a:r>
            <a:r>
              <a:rPr lang="en-MY" sz="3200" dirty="0"/>
              <a:t> portal</a:t>
            </a:r>
            <a:endParaRPr lang="et-EE" sz="3200" dirty="0"/>
          </a:p>
        </p:txBody>
      </p:sp>
      <p:sp>
        <p:nvSpPr>
          <p:cNvPr id="3" name="Rectangle 4"/>
          <p:cNvSpPr/>
          <p:nvPr/>
        </p:nvSpPr>
        <p:spPr>
          <a:xfrm>
            <a:off x="827522" y="2225801"/>
            <a:ext cx="10974734" cy="4524315"/>
          </a:xfrm>
          <a:prstGeom prst="rect">
            <a:avLst/>
          </a:prstGeom>
        </p:spPr>
        <p:txBody>
          <a:bodyPr wrap="square">
            <a:spAutoFit/>
          </a:bodyPr>
          <a:lstStyle/>
          <a:p>
            <a:pPr defTabSz="375970">
              <a:defRPr/>
            </a:pPr>
            <a:r>
              <a:rPr lang="en-GB" sz="2400" dirty="0"/>
              <a:t>Patient can</a:t>
            </a:r>
            <a:r>
              <a:rPr lang="et-EE" sz="2400" dirty="0"/>
              <a:t>: </a:t>
            </a:r>
            <a:endParaRPr lang="en-MY" sz="2400" dirty="0"/>
          </a:p>
          <a:p>
            <a:pPr marL="281978" indent="-281978" defTabSz="375970">
              <a:buFont typeface="Arial" panose="020B0604020202020204" pitchFamily="34" charset="0"/>
              <a:buChar char="•"/>
              <a:defRPr/>
            </a:pPr>
            <a:r>
              <a:rPr lang="en-MY" sz="2400" dirty="0"/>
              <a:t>view and print out medical documents sent by health care providers to the central system;</a:t>
            </a:r>
            <a:endParaRPr lang="et-EE" sz="2400" dirty="0"/>
          </a:p>
          <a:p>
            <a:pPr marL="281978" indent="-281978" defTabSz="375970">
              <a:buFont typeface="Arial" panose="020B0604020202020204" pitchFamily="34" charset="0"/>
              <a:buChar char="•"/>
              <a:defRPr/>
            </a:pPr>
            <a:r>
              <a:rPr lang="en-MY" sz="2400" dirty="0"/>
              <a:t>view information about their general practitioners and validity of health insurance;</a:t>
            </a:r>
            <a:endParaRPr lang="et-EE" sz="2400" dirty="0"/>
          </a:p>
          <a:p>
            <a:pPr marL="281978" indent="-281978" defTabSz="375970">
              <a:buFont typeface="Arial" panose="020B0604020202020204" pitchFamily="34" charset="0"/>
              <a:buChar char="•"/>
              <a:defRPr/>
            </a:pPr>
            <a:r>
              <a:rPr lang="en-ID" sz="2400" dirty="0"/>
              <a:t>provide general information about themselves for health care providers</a:t>
            </a:r>
            <a:r>
              <a:rPr lang="et-EE" sz="2400" dirty="0"/>
              <a:t>;</a:t>
            </a:r>
          </a:p>
          <a:p>
            <a:pPr marL="281978" indent="-281978" defTabSz="375970">
              <a:buFont typeface="Arial" panose="020B0604020202020204" pitchFamily="34" charset="0"/>
              <a:buChar char="•"/>
              <a:defRPr/>
            </a:pPr>
            <a:r>
              <a:rPr lang="en-GB" sz="2400" dirty="0"/>
              <a:t>express his or her wish</a:t>
            </a:r>
            <a:r>
              <a:rPr lang="et-EE" sz="2400" dirty="0"/>
              <a:t>:</a:t>
            </a:r>
            <a:r>
              <a:rPr lang="en-GB" sz="2400" dirty="0"/>
              <a:t/>
            </a:r>
            <a:br>
              <a:rPr lang="en-GB" sz="2400" dirty="0"/>
            </a:br>
            <a:r>
              <a:rPr lang="en-GB" sz="2400" dirty="0"/>
              <a:t>to donate cells, tissues or organs for transplantation after his or her death</a:t>
            </a:r>
            <a:br>
              <a:rPr lang="en-GB" sz="2400" dirty="0"/>
            </a:br>
            <a:r>
              <a:rPr lang="en-GB" sz="2400" dirty="0"/>
              <a:t>to donate his or her dead body for academic work</a:t>
            </a:r>
            <a:br>
              <a:rPr lang="en-GB" sz="2400" dirty="0"/>
            </a:br>
            <a:r>
              <a:rPr lang="en-GB" sz="2400" dirty="0"/>
              <a:t>about blood transfusions</a:t>
            </a:r>
            <a:br>
              <a:rPr lang="en-GB" sz="2400" dirty="0"/>
            </a:br>
            <a:r>
              <a:rPr lang="en-GB" sz="2400" dirty="0"/>
              <a:t>to name contact person</a:t>
            </a:r>
            <a:br>
              <a:rPr lang="en-GB" sz="2400" dirty="0"/>
            </a:br>
            <a:r>
              <a:rPr lang="en-GB" sz="2400" dirty="0"/>
              <a:t>to name a person who is authorized to purchase medication on behalf of the patient</a:t>
            </a:r>
          </a:p>
          <a:p>
            <a:pPr marL="281978" indent="-281978" defTabSz="375970">
              <a:buFont typeface="Arial" panose="020B0604020202020204" pitchFamily="34" charset="0"/>
              <a:buChar char="•"/>
              <a:defRPr/>
            </a:pPr>
            <a:r>
              <a:rPr lang="en-MY" sz="2400" dirty="0" smtClean="0"/>
              <a:t>monitor logs</a:t>
            </a:r>
            <a:endParaRPr lang="et-EE" sz="2400" dirty="0"/>
          </a:p>
        </p:txBody>
      </p:sp>
      <p:sp>
        <p:nvSpPr>
          <p:cNvPr id="4" name="Ristkülik 3"/>
          <p:cNvSpPr/>
          <p:nvPr/>
        </p:nvSpPr>
        <p:spPr>
          <a:xfrm>
            <a:off x="8905200" y="6380784"/>
            <a:ext cx="3046411" cy="369332"/>
          </a:xfrm>
          <a:prstGeom prst="rect">
            <a:avLst/>
          </a:prstGeom>
        </p:spPr>
        <p:txBody>
          <a:bodyPr wrap="none">
            <a:spAutoFit/>
          </a:bodyPr>
          <a:lstStyle/>
          <a:p>
            <a:pPr marL="56393"/>
            <a:r>
              <a:rPr lang="et-EE" i="1" dirty="0"/>
              <a:t>Estonian </a:t>
            </a:r>
            <a:r>
              <a:rPr lang="et-EE" i="1" dirty="0" err="1"/>
              <a:t>eHealth</a:t>
            </a:r>
            <a:r>
              <a:rPr lang="et-EE" i="1" dirty="0"/>
              <a:t> </a:t>
            </a:r>
            <a:r>
              <a:rPr lang="et-EE" i="1" dirty="0" err="1"/>
              <a:t>Foundation</a:t>
            </a:r>
            <a:endParaRPr lang="et-EE" i="1" dirty="0"/>
          </a:p>
        </p:txBody>
      </p:sp>
    </p:spTree>
    <p:extLst>
      <p:ext uri="{BB962C8B-B14F-4D97-AF65-F5344CB8AC3E}">
        <p14:creationId xmlns:p14="http://schemas.microsoft.com/office/powerpoint/2010/main" val="3554060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68682758"/>
              </p:ext>
            </p:extLst>
          </p:nvPr>
        </p:nvGraphicFramePr>
        <p:xfrm>
          <a:off x="1237274" y="1014306"/>
          <a:ext cx="9360022" cy="5366478"/>
        </p:xfrm>
        <a:graphic>
          <a:graphicData uri="http://schemas.openxmlformats.org/drawingml/2006/chart">
            <c:chart xmlns:c="http://schemas.openxmlformats.org/drawingml/2006/chart" xmlns:r="http://schemas.openxmlformats.org/officeDocument/2006/relationships" r:id="rId2"/>
          </a:graphicData>
        </a:graphic>
      </p:graphicFrame>
      <p:sp>
        <p:nvSpPr>
          <p:cNvPr id="3" name="Ristkülik 2"/>
          <p:cNvSpPr/>
          <p:nvPr/>
        </p:nvSpPr>
        <p:spPr>
          <a:xfrm>
            <a:off x="8905200" y="6380784"/>
            <a:ext cx="3046411" cy="369332"/>
          </a:xfrm>
          <a:prstGeom prst="rect">
            <a:avLst/>
          </a:prstGeom>
        </p:spPr>
        <p:txBody>
          <a:bodyPr wrap="none">
            <a:spAutoFit/>
          </a:bodyPr>
          <a:lstStyle/>
          <a:p>
            <a:pPr marL="56393"/>
            <a:r>
              <a:rPr lang="et-EE" i="1" dirty="0"/>
              <a:t>Estonian </a:t>
            </a:r>
            <a:r>
              <a:rPr lang="et-EE" i="1" dirty="0" err="1"/>
              <a:t>eHealth</a:t>
            </a:r>
            <a:r>
              <a:rPr lang="et-EE" i="1" dirty="0"/>
              <a:t> </a:t>
            </a:r>
            <a:r>
              <a:rPr lang="et-EE" i="1" dirty="0" err="1"/>
              <a:t>Foundation</a:t>
            </a:r>
            <a:endParaRPr lang="et-EE" i="1" dirty="0"/>
          </a:p>
        </p:txBody>
      </p:sp>
    </p:spTree>
    <p:extLst>
      <p:ext uri="{BB962C8B-B14F-4D97-AF65-F5344CB8AC3E}">
        <p14:creationId xmlns:p14="http://schemas.microsoft.com/office/powerpoint/2010/main" val="3992016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4845" y="1555094"/>
            <a:ext cx="6767282" cy="939016"/>
          </a:xfrm>
          <a:prstGeom prst="rect">
            <a:avLst/>
          </a:prstGeom>
        </p:spPr>
        <p:txBody>
          <a:bodyPr vert="horz" lIns="91440" tIns="45720" rIns="91440" bIns="45720" rtlCol="0" anchor="ctr">
            <a:normAutofit/>
          </a:bodyPr>
          <a:lstStyle>
            <a:defPPr>
              <a:defRPr lang="et-EE"/>
            </a:defPPr>
            <a:lvl1pPr>
              <a:lnSpc>
                <a:spcPct val="90000"/>
              </a:lnSpc>
              <a:spcBef>
                <a:spcPct val="0"/>
              </a:spcBef>
              <a:buNone/>
              <a:defRPr sz="3200">
                <a:solidFill>
                  <a:srgbClr val="0070C0"/>
                </a:solidFill>
                <a:latin typeface="Roboto Condensed"/>
                <a:ea typeface="Microsoft YaHei" panose="020B0503020204020204" pitchFamily="34" charset="-122"/>
                <a:cs typeface="Mangal" panose="02040503050203030202" pitchFamily="18" charset="0"/>
              </a:defRPr>
            </a:lvl1pPr>
          </a:lstStyle>
          <a:p>
            <a:r>
              <a:rPr lang="et-EE" dirty="0" err="1"/>
              <a:t>Acceptance</a:t>
            </a:r>
            <a:endParaRPr lang="et-EE" dirty="0"/>
          </a:p>
        </p:txBody>
      </p:sp>
      <p:sp>
        <p:nvSpPr>
          <p:cNvPr id="3" name="Content Placeholder 4"/>
          <p:cNvSpPr txBox="1">
            <a:spLocks/>
          </p:cNvSpPr>
          <p:nvPr/>
        </p:nvSpPr>
        <p:spPr>
          <a:xfrm>
            <a:off x="814846" y="2494110"/>
            <a:ext cx="10487738" cy="4278094"/>
          </a:xfrm>
          <a:prstGeom prst="rect">
            <a:avLst/>
          </a:prstGeom>
        </p:spPr>
        <p:txBody>
          <a:bodyPr wrap="square">
            <a:spAutoFit/>
          </a:bodyPr>
          <a:lstStyle>
            <a:defPPr>
              <a:defRPr lang="et-EE"/>
            </a:defPPr>
            <a:lvl1pPr defTabSz="375970">
              <a:defRPr sz="2400"/>
            </a:lvl1pPr>
          </a:lstStyle>
          <a:p>
            <a:pPr marL="342900" indent="-342900">
              <a:buFont typeface="Arial" panose="020B0604020202020204" pitchFamily="34" charset="0"/>
              <a:buChar char="•"/>
            </a:pPr>
            <a:r>
              <a:rPr lang="en-GB" sz="2800" dirty="0"/>
              <a:t>Over 90% of Hospital discharge letters – digital</a:t>
            </a:r>
          </a:p>
          <a:p>
            <a:pPr marL="342900" indent="-342900">
              <a:buFont typeface="Arial" panose="020B0604020202020204" pitchFamily="34" charset="0"/>
              <a:buChar char="•"/>
            </a:pPr>
            <a:r>
              <a:rPr lang="en-GB" sz="2800" dirty="0"/>
              <a:t>Over 97% of stationary case summaries have </a:t>
            </a:r>
            <a:r>
              <a:rPr lang="et-EE" sz="2800" dirty="0" err="1" smtClean="0"/>
              <a:t>been</a:t>
            </a:r>
            <a:r>
              <a:rPr lang="et-EE" sz="2800" dirty="0" smtClean="0"/>
              <a:t> </a:t>
            </a:r>
            <a:r>
              <a:rPr lang="en-GB" sz="2800" dirty="0" smtClean="0"/>
              <a:t>sent </a:t>
            </a:r>
            <a:r>
              <a:rPr lang="en-GB" sz="2800" dirty="0"/>
              <a:t>to  the central DB</a:t>
            </a:r>
          </a:p>
          <a:p>
            <a:pPr marL="342900" indent="-342900">
              <a:buFont typeface="Arial" panose="020B0604020202020204" pitchFamily="34" charset="0"/>
              <a:buChar char="•"/>
            </a:pPr>
            <a:r>
              <a:rPr lang="en-GB" sz="2800" dirty="0"/>
              <a:t>Ambulatory case summaries sending</a:t>
            </a:r>
          </a:p>
          <a:p>
            <a:pPr marL="742950" lvl="1" indent="-285750">
              <a:buFont typeface="Arial" panose="020B0604020202020204" pitchFamily="34" charset="0"/>
              <a:buChar char="•"/>
            </a:pPr>
            <a:r>
              <a:rPr lang="en-GB" sz="2000" dirty="0"/>
              <a:t>No certain rules for sending ambulatory case summaries!</a:t>
            </a:r>
          </a:p>
          <a:p>
            <a:pPr marL="342900" indent="-342900">
              <a:buFont typeface="Arial" panose="020B0604020202020204" pitchFamily="34" charset="0"/>
              <a:buChar char="•"/>
            </a:pPr>
            <a:r>
              <a:rPr lang="en-GB" sz="2800" dirty="0"/>
              <a:t>1.3 </a:t>
            </a:r>
            <a:r>
              <a:rPr lang="en-GB" sz="2800" dirty="0" smtClean="0"/>
              <a:t>M </a:t>
            </a:r>
            <a:r>
              <a:rPr lang="en-GB" sz="2800" dirty="0"/>
              <a:t>person have documents in central system </a:t>
            </a:r>
          </a:p>
          <a:p>
            <a:pPr marL="342900" indent="-342900">
              <a:buFont typeface="Arial" panose="020B0604020202020204" pitchFamily="34" charset="0"/>
              <a:buChar char="•"/>
            </a:pPr>
            <a:r>
              <a:rPr lang="en-GB" sz="2800" dirty="0"/>
              <a:t>92% of family doctors are sending documents on a regular base</a:t>
            </a:r>
          </a:p>
          <a:p>
            <a:pPr marL="342900" indent="-342900">
              <a:buFont typeface="Arial" panose="020B0604020202020204" pitchFamily="34" charset="0"/>
              <a:buChar char="•"/>
            </a:pPr>
            <a:r>
              <a:rPr lang="en-GB" sz="2800" dirty="0"/>
              <a:t>Regional and central hospitals use central system on a regular base</a:t>
            </a:r>
          </a:p>
          <a:p>
            <a:pPr marL="342900" indent="-342900">
              <a:buFont typeface="Arial" panose="020B0604020202020204" pitchFamily="34" charset="0"/>
              <a:buChar char="•"/>
            </a:pPr>
            <a:r>
              <a:rPr lang="en-GB" sz="2800" dirty="0"/>
              <a:t>The central system has over 8700 medical users</a:t>
            </a:r>
            <a:endParaRPr lang="et-EE" sz="2800" dirty="0"/>
          </a:p>
          <a:p>
            <a:endParaRPr lang="en-US" sz="2800" dirty="0"/>
          </a:p>
        </p:txBody>
      </p:sp>
      <p:sp>
        <p:nvSpPr>
          <p:cNvPr id="4" name="Ristkülik 3"/>
          <p:cNvSpPr/>
          <p:nvPr/>
        </p:nvSpPr>
        <p:spPr>
          <a:xfrm>
            <a:off x="8981400" y="6156651"/>
            <a:ext cx="3046411" cy="369332"/>
          </a:xfrm>
          <a:prstGeom prst="rect">
            <a:avLst/>
          </a:prstGeom>
        </p:spPr>
        <p:txBody>
          <a:bodyPr wrap="none">
            <a:spAutoFit/>
          </a:bodyPr>
          <a:lstStyle/>
          <a:p>
            <a:pPr marL="56393"/>
            <a:r>
              <a:rPr lang="et-EE" i="1" dirty="0"/>
              <a:t>Estonian </a:t>
            </a:r>
            <a:r>
              <a:rPr lang="et-EE" i="1" dirty="0" err="1"/>
              <a:t>eHealth</a:t>
            </a:r>
            <a:r>
              <a:rPr lang="et-EE" i="1" dirty="0"/>
              <a:t> </a:t>
            </a:r>
            <a:r>
              <a:rPr lang="et-EE" i="1" dirty="0" err="1"/>
              <a:t>Foundation</a:t>
            </a:r>
            <a:endParaRPr lang="et-EE" i="1" dirty="0"/>
          </a:p>
        </p:txBody>
      </p:sp>
    </p:spTree>
    <p:extLst>
      <p:ext uri="{BB962C8B-B14F-4D97-AF65-F5344CB8AC3E}">
        <p14:creationId xmlns:p14="http://schemas.microsoft.com/office/powerpoint/2010/main" val="2887506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i kujundus">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i kujundu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i kujund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1194</TotalTime>
  <Words>1358</Words>
  <Application>Microsoft Office PowerPoint</Application>
  <PresentationFormat>Mukautettu</PresentationFormat>
  <Paragraphs>133</Paragraphs>
  <Slides>19</Slides>
  <Notes>0</Notes>
  <HiddenSlides>0</HiddenSlides>
  <MMClips>0</MMClips>
  <ScaleCrop>false</ScaleCrop>
  <HeadingPairs>
    <vt:vector size="4" baseType="variant">
      <vt:variant>
        <vt:lpstr>Teema</vt:lpstr>
      </vt:variant>
      <vt:variant>
        <vt:i4>1</vt:i4>
      </vt:variant>
      <vt:variant>
        <vt:lpstr>Dian otsikot</vt:lpstr>
      </vt:variant>
      <vt:variant>
        <vt:i4>19</vt:i4>
      </vt:variant>
    </vt:vector>
  </HeadingPairs>
  <TitlesOfParts>
    <vt:vector size="20" baseType="lpstr">
      <vt:lpstr>Office Theme</vt:lpstr>
      <vt:lpstr>Some E- Health developments in Estonia</vt:lpstr>
      <vt:lpstr>Estonian health care system</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                      The opinion   of the National Audit Office      (2014)</vt:lpstr>
      <vt:lpstr>PowerPoint-esitys</vt:lpstr>
      <vt:lpstr>PowerPoint-esitys</vt:lpstr>
      <vt:lpstr>PowerPoint-esitys</vt:lpstr>
      <vt:lpstr>PowerPoint-esitys</vt:lpstr>
      <vt:lpstr>PowerPoint-esitys</vt:lpstr>
      <vt:lpstr>PowerPoint-esitys</vt:lpstr>
    </vt:vector>
  </TitlesOfParts>
  <Company>Sotsiaalministeerium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E- Health developments in Estonia</dc:title>
  <dc:creator>Nele Leitaru</dc:creator>
  <cp:lastModifiedBy>Malava Arttu</cp:lastModifiedBy>
  <cp:revision>32</cp:revision>
  <dcterms:created xsi:type="dcterms:W3CDTF">2015-09-18T06:52:07Z</dcterms:created>
  <dcterms:modified xsi:type="dcterms:W3CDTF">2015-09-30T06:02:21Z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-1024551799</vt:i4>
  </property>
  <property fmtid="{D5CDD505-2E9C-101B-9397-08002B2CF9AE}" pid="3" name="_NewReviewCycle">
    <vt:lpwstr/>
  </property>
  <property fmtid="{D5CDD505-2E9C-101B-9397-08002B2CF9AE}" pid="4" name="_EmailSubject">
    <vt:lpwstr/>
  </property>
  <property fmtid="{D5CDD505-2E9C-101B-9397-08002B2CF9AE}" pid="5" name="_AuthorEmail">
    <vt:lpwstr>Mihhail.Muzotsin@terviseamet.ee</vt:lpwstr>
  </property>
  <property fmtid="{D5CDD505-2E9C-101B-9397-08002B2CF9AE}" pid="6" name="_AuthorEmailDisplayName">
    <vt:lpwstr>Mihhail Muzõtšin</vt:lpwstr>
  </property>
  <property fmtid="{D5CDD505-2E9C-101B-9397-08002B2CF9AE}" pid="7" name="_PreviousAdHocReviewCycleID">
    <vt:i4>-987915480</vt:i4>
  </property>
</Properties>
</file>