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201" r:id="rId2"/>
    <p:sldMasterId id="2147484243" r:id="rId3"/>
    <p:sldMasterId id="2147484255" r:id="rId4"/>
  </p:sldMasterIdLst>
  <p:notesMasterIdLst>
    <p:notesMasterId r:id="rId12"/>
  </p:notesMasterIdLst>
  <p:sldIdLst>
    <p:sldId id="290" r:id="rId5"/>
    <p:sldId id="292" r:id="rId6"/>
    <p:sldId id="293" r:id="rId7"/>
    <p:sldId id="296" r:id="rId8"/>
    <p:sldId id="294" r:id="rId9"/>
    <p:sldId id="295" r:id="rId10"/>
    <p:sldId id="291" r:id="rId11"/>
  </p:sldIdLst>
  <p:sldSz cx="9144000" cy="6858000" type="screen4x3"/>
  <p:notesSz cx="7315200" cy="96012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29D26"/>
    <a:srgbClr val="2494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86897" autoAdjust="0"/>
  </p:normalViewPr>
  <p:slideViewPr>
    <p:cSldViewPr snapToGrid="0">
      <p:cViewPr varScale="1">
        <p:scale>
          <a:sx n="101" d="100"/>
          <a:sy n="101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0FE53-6675-489A-A68C-9521D36376A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12F8DC1-CDBB-4742-AD08-0E5904C52423}">
      <dgm:prSet phldrT="[Tekst]" custT="1"/>
      <dgm:spPr/>
      <dgm:t>
        <a:bodyPr/>
        <a:lstStyle/>
        <a:p>
          <a:r>
            <a:rPr lang="en-US" sz="2000" noProof="0" dirty="0" smtClean="0"/>
            <a:t>Risk-model</a:t>
          </a:r>
          <a:endParaRPr lang="en-US" sz="2000" noProof="0" dirty="0"/>
        </a:p>
      </dgm:t>
    </dgm:pt>
    <dgm:pt modelId="{33B78795-54D4-41C9-9E52-5093DE089D56}" type="parTrans" cxnId="{2D7DAC66-5000-453D-88EC-4A9D2865A439}">
      <dgm:prSet/>
      <dgm:spPr/>
      <dgm:t>
        <a:bodyPr/>
        <a:lstStyle/>
        <a:p>
          <a:endParaRPr lang="nl-NL"/>
        </a:p>
      </dgm:t>
    </dgm:pt>
    <dgm:pt modelId="{2E909AA6-60EE-4700-97E1-F06F748F3F93}" type="sibTrans" cxnId="{2D7DAC66-5000-453D-88EC-4A9D2865A439}">
      <dgm:prSet/>
      <dgm:spPr/>
      <dgm:t>
        <a:bodyPr/>
        <a:lstStyle/>
        <a:p>
          <a:endParaRPr lang="nl-NL"/>
        </a:p>
      </dgm:t>
    </dgm:pt>
    <dgm:pt modelId="{5D62E50E-E743-449B-AA94-9B181D286746}">
      <dgm:prSet phldrT="[Tekst]" custT="1"/>
      <dgm:spPr/>
      <dgm:t>
        <a:bodyPr/>
        <a:lstStyle/>
        <a:p>
          <a:r>
            <a:rPr lang="en-US" sz="2000" noProof="0" dirty="0" smtClean="0"/>
            <a:t>Visit</a:t>
          </a:r>
          <a:endParaRPr lang="en-US" sz="2000" noProof="0" dirty="0"/>
        </a:p>
      </dgm:t>
    </dgm:pt>
    <dgm:pt modelId="{7F32B4BB-C8BD-4801-BCD9-CB3B68B1BC1D}" type="parTrans" cxnId="{FA314B5D-0AE2-41C5-AC3E-4ED3EDC20C98}">
      <dgm:prSet/>
      <dgm:spPr/>
      <dgm:t>
        <a:bodyPr/>
        <a:lstStyle/>
        <a:p>
          <a:endParaRPr lang="nl-NL"/>
        </a:p>
      </dgm:t>
    </dgm:pt>
    <dgm:pt modelId="{91CAB65D-9554-436C-A1B9-0D96D9E51A82}" type="sibTrans" cxnId="{FA314B5D-0AE2-41C5-AC3E-4ED3EDC20C98}">
      <dgm:prSet/>
      <dgm:spPr/>
      <dgm:t>
        <a:bodyPr/>
        <a:lstStyle/>
        <a:p>
          <a:endParaRPr lang="nl-NL"/>
        </a:p>
      </dgm:t>
    </dgm:pt>
    <dgm:pt modelId="{2071A4C6-22C2-43BC-BA1C-54CF9028D39D}" type="pres">
      <dgm:prSet presAssocID="{A940FE53-6675-489A-A68C-9521D36376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8C60888-224E-4CE1-ADBA-5AB444511052}" type="pres">
      <dgm:prSet presAssocID="{C12F8DC1-CDBB-4742-AD08-0E5904C5242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E0B56D-CAAA-49F0-A209-064E695CD9F7}" type="pres">
      <dgm:prSet presAssocID="{2E909AA6-60EE-4700-97E1-F06F748F3F93}" presName="sibTrans" presStyleLbl="sibTrans2D1" presStyleIdx="0" presStyleCnt="2"/>
      <dgm:spPr/>
      <dgm:t>
        <a:bodyPr/>
        <a:lstStyle/>
        <a:p>
          <a:endParaRPr lang="nl-NL"/>
        </a:p>
      </dgm:t>
    </dgm:pt>
    <dgm:pt modelId="{500B8142-6E4A-47A4-B02B-B5750B0228D6}" type="pres">
      <dgm:prSet presAssocID="{2E909AA6-60EE-4700-97E1-F06F748F3F93}" presName="connectorText" presStyleLbl="sibTrans2D1" presStyleIdx="0" presStyleCnt="2"/>
      <dgm:spPr/>
      <dgm:t>
        <a:bodyPr/>
        <a:lstStyle/>
        <a:p>
          <a:endParaRPr lang="nl-NL"/>
        </a:p>
      </dgm:t>
    </dgm:pt>
    <dgm:pt modelId="{AFF26223-79BE-495F-80DE-E4CA64835E0F}" type="pres">
      <dgm:prSet presAssocID="{5D62E50E-E743-449B-AA94-9B181D2867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9959B1-980E-4F83-861A-D6B4B7B84558}" type="pres">
      <dgm:prSet presAssocID="{91CAB65D-9554-436C-A1B9-0D96D9E51A82}" presName="sibTrans" presStyleLbl="sibTrans2D1" presStyleIdx="1" presStyleCnt="2"/>
      <dgm:spPr/>
      <dgm:t>
        <a:bodyPr/>
        <a:lstStyle/>
        <a:p>
          <a:endParaRPr lang="nl-NL"/>
        </a:p>
      </dgm:t>
    </dgm:pt>
    <dgm:pt modelId="{972F2FB1-8793-4C90-8E08-E879E6E4FAA9}" type="pres">
      <dgm:prSet presAssocID="{91CAB65D-9554-436C-A1B9-0D96D9E51A82}" presName="connectorText" presStyleLbl="sibTrans2D1" presStyleIdx="1" presStyleCnt="2"/>
      <dgm:spPr/>
      <dgm:t>
        <a:bodyPr/>
        <a:lstStyle/>
        <a:p>
          <a:endParaRPr lang="nl-NL"/>
        </a:p>
      </dgm:t>
    </dgm:pt>
  </dgm:ptLst>
  <dgm:cxnLst>
    <dgm:cxn modelId="{8DAEA8F5-DD22-46D3-80DC-EE219DEF6AD1}" type="presOf" srcId="{5D62E50E-E743-449B-AA94-9B181D286746}" destId="{AFF26223-79BE-495F-80DE-E4CA64835E0F}" srcOrd="0" destOrd="0" presId="urn:microsoft.com/office/officeart/2005/8/layout/cycle2"/>
    <dgm:cxn modelId="{729B2295-65A6-4337-83E3-0444C558FBAB}" type="presOf" srcId="{91CAB65D-9554-436C-A1B9-0D96D9E51A82}" destId="{972F2FB1-8793-4C90-8E08-E879E6E4FAA9}" srcOrd="1" destOrd="0" presId="urn:microsoft.com/office/officeart/2005/8/layout/cycle2"/>
    <dgm:cxn modelId="{FA314B5D-0AE2-41C5-AC3E-4ED3EDC20C98}" srcId="{A940FE53-6675-489A-A68C-9521D36376AC}" destId="{5D62E50E-E743-449B-AA94-9B181D286746}" srcOrd="1" destOrd="0" parTransId="{7F32B4BB-C8BD-4801-BCD9-CB3B68B1BC1D}" sibTransId="{91CAB65D-9554-436C-A1B9-0D96D9E51A82}"/>
    <dgm:cxn modelId="{EFC2E93E-25FE-4586-8A22-2E30EB029502}" type="presOf" srcId="{A940FE53-6675-489A-A68C-9521D36376AC}" destId="{2071A4C6-22C2-43BC-BA1C-54CF9028D39D}" srcOrd="0" destOrd="0" presId="urn:microsoft.com/office/officeart/2005/8/layout/cycle2"/>
    <dgm:cxn modelId="{2D7DAC66-5000-453D-88EC-4A9D2865A439}" srcId="{A940FE53-6675-489A-A68C-9521D36376AC}" destId="{C12F8DC1-CDBB-4742-AD08-0E5904C52423}" srcOrd="0" destOrd="0" parTransId="{33B78795-54D4-41C9-9E52-5093DE089D56}" sibTransId="{2E909AA6-60EE-4700-97E1-F06F748F3F93}"/>
    <dgm:cxn modelId="{6D0B1E66-A5F0-458C-9064-EB40FF4F00DE}" type="presOf" srcId="{2E909AA6-60EE-4700-97E1-F06F748F3F93}" destId="{3FE0B56D-CAAA-49F0-A209-064E695CD9F7}" srcOrd="0" destOrd="0" presId="urn:microsoft.com/office/officeart/2005/8/layout/cycle2"/>
    <dgm:cxn modelId="{E3384E1A-2006-44C8-8463-1B793737FE6F}" type="presOf" srcId="{91CAB65D-9554-436C-A1B9-0D96D9E51A82}" destId="{AE9959B1-980E-4F83-861A-D6B4B7B84558}" srcOrd="0" destOrd="0" presId="urn:microsoft.com/office/officeart/2005/8/layout/cycle2"/>
    <dgm:cxn modelId="{6DE78560-D211-442F-814C-03165843434D}" type="presOf" srcId="{2E909AA6-60EE-4700-97E1-F06F748F3F93}" destId="{500B8142-6E4A-47A4-B02B-B5750B0228D6}" srcOrd="1" destOrd="0" presId="urn:microsoft.com/office/officeart/2005/8/layout/cycle2"/>
    <dgm:cxn modelId="{293401BF-C447-4B47-B906-982831A67CE3}" type="presOf" srcId="{C12F8DC1-CDBB-4742-AD08-0E5904C52423}" destId="{48C60888-224E-4CE1-ADBA-5AB444511052}" srcOrd="0" destOrd="0" presId="urn:microsoft.com/office/officeart/2005/8/layout/cycle2"/>
    <dgm:cxn modelId="{D73F9C69-F740-4027-AFA4-4BCE0FD47841}" type="presParOf" srcId="{2071A4C6-22C2-43BC-BA1C-54CF9028D39D}" destId="{48C60888-224E-4CE1-ADBA-5AB444511052}" srcOrd="0" destOrd="0" presId="urn:microsoft.com/office/officeart/2005/8/layout/cycle2"/>
    <dgm:cxn modelId="{E9986969-C001-457B-8310-619872E2CDFD}" type="presParOf" srcId="{2071A4C6-22C2-43BC-BA1C-54CF9028D39D}" destId="{3FE0B56D-CAAA-49F0-A209-064E695CD9F7}" srcOrd="1" destOrd="0" presId="urn:microsoft.com/office/officeart/2005/8/layout/cycle2"/>
    <dgm:cxn modelId="{4873D63B-624E-468A-B989-5A681B364FDB}" type="presParOf" srcId="{3FE0B56D-CAAA-49F0-A209-064E695CD9F7}" destId="{500B8142-6E4A-47A4-B02B-B5750B0228D6}" srcOrd="0" destOrd="0" presId="urn:microsoft.com/office/officeart/2005/8/layout/cycle2"/>
    <dgm:cxn modelId="{5FABDFBE-61C1-4F9A-B87F-52E77C8732D4}" type="presParOf" srcId="{2071A4C6-22C2-43BC-BA1C-54CF9028D39D}" destId="{AFF26223-79BE-495F-80DE-E4CA64835E0F}" srcOrd="2" destOrd="0" presId="urn:microsoft.com/office/officeart/2005/8/layout/cycle2"/>
    <dgm:cxn modelId="{120A5E61-0FEC-43F0-978F-6F6C304AFC5D}" type="presParOf" srcId="{2071A4C6-22C2-43BC-BA1C-54CF9028D39D}" destId="{AE9959B1-980E-4F83-861A-D6B4B7B84558}" srcOrd="3" destOrd="0" presId="urn:microsoft.com/office/officeart/2005/8/layout/cycle2"/>
    <dgm:cxn modelId="{D49EBDC6-AC93-4344-8C47-9A0A7CCBE9EF}" type="presParOf" srcId="{AE9959B1-980E-4F83-861A-D6B4B7B84558}" destId="{972F2FB1-8793-4C90-8E08-E879E6E4F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60888-224E-4CE1-ADBA-5AB444511052}">
      <dsp:nvSpPr>
        <dsp:cNvPr id="0" name=""/>
        <dsp:cNvSpPr/>
      </dsp:nvSpPr>
      <dsp:spPr>
        <a:xfrm>
          <a:off x="691" y="549845"/>
          <a:ext cx="1643508" cy="1643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Risk-model</a:t>
          </a:r>
          <a:endParaRPr lang="en-US" sz="2000" kern="1200" noProof="0" dirty="0"/>
        </a:p>
      </dsp:txBody>
      <dsp:txXfrm>
        <a:off x="691" y="549845"/>
        <a:ext cx="1643508" cy="1643508"/>
      </dsp:txXfrm>
    </dsp:sp>
    <dsp:sp modelId="{3FE0B56D-CAAA-49F0-A209-064E695CD9F7}">
      <dsp:nvSpPr>
        <dsp:cNvPr id="0" name=""/>
        <dsp:cNvSpPr/>
      </dsp:nvSpPr>
      <dsp:spPr>
        <a:xfrm>
          <a:off x="1516122" y="317566"/>
          <a:ext cx="1024561" cy="554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1516122" y="317566"/>
        <a:ext cx="1024561" cy="554684"/>
      </dsp:txXfrm>
    </dsp:sp>
    <dsp:sp modelId="{AFF26223-79BE-495F-80DE-E4CA64835E0F}">
      <dsp:nvSpPr>
        <dsp:cNvPr id="0" name=""/>
        <dsp:cNvSpPr/>
      </dsp:nvSpPr>
      <dsp:spPr>
        <a:xfrm>
          <a:off x="2470599" y="549845"/>
          <a:ext cx="1643508" cy="1643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Visit</a:t>
          </a:r>
          <a:endParaRPr lang="en-US" sz="2000" kern="1200" noProof="0" dirty="0"/>
        </a:p>
      </dsp:txBody>
      <dsp:txXfrm>
        <a:off x="2470599" y="549845"/>
        <a:ext cx="1643508" cy="1643508"/>
      </dsp:txXfrm>
    </dsp:sp>
    <dsp:sp modelId="{AE9959B1-980E-4F83-861A-D6B4B7B84558}">
      <dsp:nvSpPr>
        <dsp:cNvPr id="0" name=""/>
        <dsp:cNvSpPr/>
      </dsp:nvSpPr>
      <dsp:spPr>
        <a:xfrm rot="10800000">
          <a:off x="1574116" y="1870948"/>
          <a:ext cx="1024561" cy="554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 rot="10800000">
        <a:off x="1574116" y="1870948"/>
        <a:ext cx="1024561" cy="55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D11B0-7519-4A00-BF00-1FA2BFFBF17B}" type="datetimeFigureOut">
              <a:rPr lang="nl-NL"/>
              <a:pPr>
                <a:defRPr/>
              </a:pPr>
              <a:t>30-6-2017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41B5152A-3B06-480E-AD60-F973F706FCB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5152A-3B06-480E-AD60-F973F706FCB8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7350" y="6438900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73C7FF-546B-41A1-B77C-E5EB019239CA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211E0B-2B2B-4528-93DA-452945FA877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3C7FF-546B-41A1-B77C-E5EB019239CA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030" name="Afbeelding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RO_VWS_IG_Logo_Powerpoint_diap_n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175"/>
            <a:ext cx="9144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2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453188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4389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38AA8B31-EF3B-44C9-BBC5-96507EB8757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660066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3"/>
        </a:buBlip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030" name="Afbeelding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13" y="-11113"/>
            <a:ext cx="45974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5" descr="RO_VWS_IG_Logo_Powerpoint_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1113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453188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4389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F5114C7-614A-415D-9792-76BB6A26DE3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3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Risk-based supervision on GP-structures</a:t>
            </a:r>
            <a:endParaRPr lang="en-US" altLang="nl-N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908550" y="3856008"/>
            <a:ext cx="3598863" cy="2265392"/>
          </a:xfrm>
        </p:spPr>
        <p:txBody>
          <a:bodyPr/>
          <a:lstStyle/>
          <a:p>
            <a:r>
              <a:rPr lang="en-US" altLang="nl-NL" sz="1600" b="1" dirty="0" smtClean="0"/>
              <a:t>Bas </a:t>
            </a:r>
            <a:r>
              <a:rPr lang="en-US" altLang="nl-NL" sz="1600" b="1" dirty="0" err="1" smtClean="0"/>
              <a:t>Kluitenberg</a:t>
            </a:r>
            <a:endParaRPr lang="en-US" altLang="nl-NL" sz="1600" b="1" dirty="0" smtClean="0"/>
          </a:p>
          <a:p>
            <a:r>
              <a:rPr lang="en-US" altLang="nl-NL" sz="1600" dirty="0" smtClean="0"/>
              <a:t>Adviser risk detection</a:t>
            </a:r>
          </a:p>
          <a:p>
            <a:r>
              <a:rPr lang="en-US" altLang="nl-NL" sz="1600" dirty="0" smtClean="0"/>
              <a:t>Dutch health care inspectorate</a:t>
            </a:r>
          </a:p>
          <a:p>
            <a:endParaRPr lang="nl-NL" altLang="nl-NL" dirty="0" smtClean="0"/>
          </a:p>
        </p:txBody>
      </p:sp>
      <p:sp>
        <p:nvSpPr>
          <p:cNvPr id="5122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nl-NL" altLang="nl-NL" smtClean="0"/>
              <a:t>Risk-based supervision on GP structures| 3-7-2017</a:t>
            </a: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structure in the Netherlands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 Around 9100 GPs in the Netherlands</a:t>
            </a:r>
          </a:p>
          <a:p>
            <a:pPr>
              <a:buFontTx/>
              <a:buChar char="-"/>
            </a:pPr>
            <a:r>
              <a:rPr lang="en-US" dirty="0" smtClean="0"/>
              <a:t> Supervision by 15 inspectors </a:t>
            </a:r>
          </a:p>
          <a:p>
            <a:pPr>
              <a:buFontTx/>
              <a:buChar char="-"/>
            </a:pPr>
            <a:r>
              <a:rPr lang="en-US" dirty="0" smtClean="0"/>
              <a:t> Impossible to visit all GPs individually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GPs are organized in centers </a:t>
            </a:r>
          </a:p>
          <a:p>
            <a:r>
              <a:rPr lang="en-US" dirty="0" smtClean="0"/>
              <a:t>  which are organized in </a:t>
            </a:r>
            <a:r>
              <a:rPr lang="en-US" dirty="0" smtClean="0"/>
              <a:t>52 </a:t>
            </a:r>
            <a:r>
              <a:rPr lang="en-US" dirty="0" smtClean="0"/>
              <a:t>structures.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All GPs are connected to a center. </a:t>
            </a:r>
          </a:p>
          <a:p>
            <a:pPr>
              <a:buFontTx/>
              <a:buChar char="-"/>
            </a:pPr>
            <a:r>
              <a:rPr lang="en-US" dirty="0" smtClean="0"/>
              <a:t> GP centers can only be used for</a:t>
            </a:r>
          </a:p>
          <a:p>
            <a:r>
              <a:rPr lang="en-US" dirty="0" smtClean="0"/>
              <a:t>  out-of-hours emergency assistance.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pic>
        <p:nvPicPr>
          <p:cNvPr id="1026" name="Picture 2" descr="C:\Users\KLUITENBERB\AppData\Local\Microsoft\Windows\Temporary Internet Files\Content.IE5\GRBIVQIW\locaties-huisartsenposten-en-spoedeisende-hul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525" y="2363371"/>
            <a:ext cx="3660475" cy="3889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Risk-based supervision on GP structures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59" r="12780" b="14656"/>
          <a:stretch>
            <a:fillRect/>
          </a:stretch>
        </p:blipFill>
        <p:spPr bwMode="auto">
          <a:xfrm>
            <a:off x="126611" y="1659992"/>
            <a:ext cx="8460733" cy="461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 bwMode="auto">
          <a:xfrm>
            <a:off x="309485" y="5106576"/>
            <a:ext cx="2194560" cy="9706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3247288" y="3064416"/>
            <a:ext cx="2194560" cy="9706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6173368" y="5146434"/>
            <a:ext cx="2407920" cy="9706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reports – learning capacity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62" y="1853037"/>
            <a:ext cx="6705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jntoelichting 1 5"/>
          <p:cNvSpPr/>
          <p:nvPr/>
        </p:nvSpPr>
        <p:spPr bwMode="auto">
          <a:xfrm>
            <a:off x="6771993" y="1638676"/>
            <a:ext cx="2227151" cy="697117"/>
          </a:xfrm>
          <a:prstGeom prst="borderCallout1">
            <a:avLst>
              <a:gd name="adj1" fmla="val 103165"/>
              <a:gd name="adj2" fmla="val -1016"/>
              <a:gd name="adj3" fmla="val 168344"/>
              <a:gd name="adj4" fmla="val -277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Relative number of incidents reported in the past 365 days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82265"/>
            <a:ext cx="6629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jntoelichting 1 7"/>
          <p:cNvSpPr/>
          <p:nvPr/>
        </p:nvSpPr>
        <p:spPr bwMode="auto">
          <a:xfrm>
            <a:off x="134294" y="5539212"/>
            <a:ext cx="2227151" cy="697117"/>
          </a:xfrm>
          <a:prstGeom prst="borderCallout1">
            <a:avLst>
              <a:gd name="adj1" fmla="val -731"/>
              <a:gd name="adj2" fmla="val 99797"/>
              <a:gd name="adj3" fmla="val -60228"/>
              <a:gd name="adj4" fmla="val 1254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rPr>
              <a:t>Overall quality of incident reports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over 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 quality of incident reports/investigation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03384"/>
            <a:ext cx="8915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3981450"/>
            <a:ext cx="6696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based survey GP structures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themes:</a:t>
            </a:r>
          </a:p>
          <a:p>
            <a:pPr>
              <a:buFontTx/>
              <a:buChar char="-"/>
            </a:pPr>
            <a:r>
              <a:rPr lang="en-US" dirty="0" smtClean="0"/>
              <a:t> General </a:t>
            </a:r>
            <a:r>
              <a:rPr lang="en-US" dirty="0" smtClean="0"/>
              <a:t>information (number of GPs and habitants)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Financial health</a:t>
            </a:r>
          </a:p>
          <a:p>
            <a:pPr>
              <a:buFontTx/>
              <a:buChar char="-"/>
            </a:pPr>
            <a:r>
              <a:rPr lang="en-US" dirty="0" smtClean="0"/>
              <a:t> Employee inflow/outflow</a:t>
            </a:r>
          </a:p>
          <a:p>
            <a:pPr>
              <a:buFontTx/>
              <a:buChar char="-"/>
            </a:pPr>
            <a:r>
              <a:rPr lang="en-US" dirty="0" smtClean="0"/>
              <a:t> Accessibility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Risk-based supervision on GPs | 5-7-2017</a:t>
            </a:r>
            <a:endParaRPr lang="nl-NL" altLang="nl-NL"/>
          </a:p>
        </p:txBody>
      </p:sp>
      <p:grpSp>
        <p:nvGrpSpPr>
          <p:cNvPr id="5" name="Groep 24"/>
          <p:cNvGrpSpPr/>
          <p:nvPr/>
        </p:nvGrpSpPr>
        <p:grpSpPr>
          <a:xfrm>
            <a:off x="640080" y="3540760"/>
            <a:ext cx="8016240" cy="2743200"/>
            <a:chOff x="609600" y="3368040"/>
            <a:chExt cx="8016240" cy="2743200"/>
          </a:xfrm>
        </p:grpSpPr>
        <p:graphicFrame>
          <p:nvGraphicFramePr>
            <p:cNvPr id="6" name="Diagram 5"/>
            <p:cNvGraphicFramePr/>
            <p:nvPr/>
          </p:nvGraphicFramePr>
          <p:xfrm>
            <a:off x="4511040" y="3368040"/>
            <a:ext cx="41148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ep 16"/>
            <p:cNvGrpSpPr/>
            <p:nvPr/>
          </p:nvGrpSpPr>
          <p:grpSpPr>
            <a:xfrm>
              <a:off x="609600" y="3870960"/>
              <a:ext cx="3027680" cy="416560"/>
              <a:chOff x="670560" y="3881120"/>
              <a:chExt cx="3027680" cy="416560"/>
            </a:xfrm>
          </p:grpSpPr>
          <p:sp>
            <p:nvSpPr>
              <p:cNvPr id="13" name="Afgeronde rechthoek 12"/>
              <p:cNvSpPr/>
              <p:nvPr/>
            </p:nvSpPr>
            <p:spPr bwMode="auto">
              <a:xfrm>
                <a:off x="670560" y="3881120"/>
                <a:ext cx="3027680" cy="416560"/>
              </a:xfrm>
              <a:prstGeom prst="roundRect">
                <a:avLst/>
              </a:prstGeom>
              <a:solidFill>
                <a:schemeClr val="accent1"/>
              </a:solidFill>
              <a:ln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1026160" y="3889345"/>
                <a:ext cx="2316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 smtClean="0">
                    <a:solidFill>
                      <a:schemeClr val="bg1"/>
                    </a:solidFill>
                  </a:rPr>
                  <a:t>Incident reports</a:t>
                </a:r>
                <a:endParaRPr lang="nl-NL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ep 15"/>
            <p:cNvGrpSpPr/>
            <p:nvPr/>
          </p:nvGrpSpPr>
          <p:grpSpPr>
            <a:xfrm>
              <a:off x="609600" y="4505960"/>
              <a:ext cx="3027680" cy="416560"/>
              <a:chOff x="568960" y="4521200"/>
              <a:chExt cx="3027680" cy="416560"/>
            </a:xfrm>
          </p:grpSpPr>
          <p:sp>
            <p:nvSpPr>
              <p:cNvPr id="14" name="Afgeronde rechthoek 13"/>
              <p:cNvSpPr/>
              <p:nvPr/>
            </p:nvSpPr>
            <p:spPr bwMode="auto">
              <a:xfrm>
                <a:off x="568960" y="4521200"/>
                <a:ext cx="3027680" cy="416560"/>
              </a:xfrm>
              <a:prstGeom prst="roundRect">
                <a:avLst/>
              </a:prstGeom>
              <a:solidFill>
                <a:schemeClr val="accent1"/>
              </a:solidFill>
              <a:ln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kstvak 8"/>
              <p:cNvSpPr txBox="1"/>
              <p:nvPr/>
            </p:nvSpPr>
            <p:spPr>
              <a:xfrm>
                <a:off x="924560" y="4529425"/>
                <a:ext cx="2316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Survey results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ep 14"/>
            <p:cNvGrpSpPr/>
            <p:nvPr/>
          </p:nvGrpSpPr>
          <p:grpSpPr>
            <a:xfrm>
              <a:off x="609600" y="5140960"/>
              <a:ext cx="3027680" cy="416560"/>
              <a:chOff x="508000" y="5151120"/>
              <a:chExt cx="3027680" cy="416560"/>
            </a:xfrm>
          </p:grpSpPr>
          <p:sp>
            <p:nvSpPr>
              <p:cNvPr id="11" name="Afgeronde rechthoek 10"/>
              <p:cNvSpPr/>
              <p:nvPr/>
            </p:nvSpPr>
            <p:spPr bwMode="auto">
              <a:xfrm>
                <a:off x="508000" y="5151120"/>
                <a:ext cx="3027680" cy="416560"/>
              </a:xfrm>
              <a:prstGeom prst="roundRect">
                <a:avLst/>
              </a:prstGeom>
              <a:solidFill>
                <a:schemeClr val="accent1"/>
              </a:solidFill>
              <a:ln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619760" y="5159345"/>
                <a:ext cx="2804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Patient experiences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9" name="Rechte verbindingslijn met pijl 18"/>
            <p:cNvCxnSpPr/>
            <p:nvPr/>
          </p:nvCxnSpPr>
          <p:spPr bwMode="auto">
            <a:xfrm>
              <a:off x="3728720" y="4104640"/>
              <a:ext cx="762000" cy="254000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/>
            <p:nvPr/>
          </p:nvCxnSpPr>
          <p:spPr bwMode="auto">
            <a:xfrm>
              <a:off x="3728720" y="4754880"/>
              <a:ext cx="721360" cy="10160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/>
            <p:cNvCxnSpPr/>
            <p:nvPr/>
          </p:nvCxnSpPr>
          <p:spPr bwMode="auto">
            <a:xfrm flipV="1">
              <a:off x="3738880" y="5151120"/>
              <a:ext cx="772160" cy="233680"/>
            </a:xfrm>
            <a:prstGeom prst="straightConnector1">
              <a:avLst/>
            </a:prstGeom>
            <a:ln>
              <a:tailEnd type="arrow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dirty="0" smtClean="0"/>
              <a:t>Update indicators in survey for GP structures.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Start risk-based supervision on individual GPs</a:t>
            </a:r>
          </a:p>
          <a:p>
            <a:pPr lvl="2">
              <a:buFontTx/>
              <a:buChar char="-"/>
            </a:pPr>
            <a:r>
              <a:rPr lang="en-US" dirty="0" smtClean="0"/>
              <a:t>Keeping administrative burden low</a:t>
            </a:r>
          </a:p>
          <a:p>
            <a:pPr lvl="2">
              <a:buFontTx/>
              <a:buChar char="-"/>
            </a:pPr>
            <a:r>
              <a:rPr lang="en-US" dirty="0" smtClean="0"/>
              <a:t>Strengthen relationship with occupational groups</a:t>
            </a:r>
          </a:p>
          <a:p>
            <a:pPr lvl="2">
              <a:buFontTx/>
              <a:buChar char="-"/>
            </a:pPr>
            <a:endParaRPr lang="en-US" dirty="0" smtClean="0"/>
          </a:p>
          <a:p>
            <a:pPr lvl="2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Possible to derive useful indicators from healthcare insurance data?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Risk-based supervision on GP structures| 3-7-2017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_Powerpoint_IGZ-huisstijl_Nederlandse_versie_2016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GZ engels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Standaard Engels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ard Engels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 IGZ-huisstijl Engelse versie [Compatibiliteitsmodus]" id="{4A624A3D-95B8-42A8-B83B-BC85487C4BD7}" vid="{C4B7E416-4E23-474C-ADEC-5C7EF3350207}"/>
    </a:ext>
  </a:extLst>
</a:theme>
</file>

<file path=ppt/theme/theme4.xml><?xml version="1.0" encoding="utf-8"?>
<a:theme xmlns:a="http://schemas.openxmlformats.org/drawingml/2006/main" name="2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2 kolommen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 IGZ-huisstijl Engelse versie [Compatibiliteitsmodus]" id="{4A624A3D-95B8-42A8-B83B-BC85487C4BD7}" vid="{7CB9A611-E1AE-46A7-85D9-FA27F46FC955}"/>
    </a:ext>
  </a:ext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Sjabloon_Powerpoint_IGZ-huisstijl_Nederlandse_versie_2016</Template>
  <TotalTime>48</TotalTime>
  <Words>222</Words>
  <Application>Microsoft Office PowerPoint</Application>
  <PresentationFormat>Diavoorstelling (4:3)</PresentationFormat>
  <Paragraphs>51</Paragraphs>
  <Slides>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Sjabloon_Powerpoint_IGZ-huisstijl_Nederlandse_versie_2016</vt:lpstr>
      <vt:lpstr>1_Standaardontwerp</vt:lpstr>
      <vt:lpstr>IGZ engels</vt:lpstr>
      <vt:lpstr>2_Standaardontwerp</vt:lpstr>
      <vt:lpstr>Risk-based supervision on GP-structures</vt:lpstr>
      <vt:lpstr>GP structure in the Netherlands</vt:lpstr>
      <vt:lpstr>Risk-based supervision on GP structures</vt:lpstr>
      <vt:lpstr>Incident reports – learning capacity</vt:lpstr>
      <vt:lpstr>Rating quality of incident reports/investigation</vt:lpstr>
      <vt:lpstr>Web based survey GP structures</vt:lpstr>
      <vt:lpstr>Future plans</vt:lpstr>
    </vt:vector>
  </TitlesOfParts>
  <Company>Rijksoverheid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Risk-based supervision on GP-structures</dc:title>
  <dc:creator>Kluitenberg</dc:creator>
  <cp:lastModifiedBy>Kluitenberg</cp:lastModifiedBy>
  <cp:revision>16</cp:revision>
  <dcterms:created xsi:type="dcterms:W3CDTF">2017-06-30T12:36:27Z</dcterms:created>
  <dcterms:modified xsi:type="dcterms:W3CDTF">2017-06-30T13:25:07Z</dcterms:modified>
</cp:coreProperties>
</file>