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689" r:id="rId2"/>
    <p:sldMasterId id="2147483677" r:id="rId3"/>
    <p:sldMasterId id="2147483660" r:id="rId4"/>
    <p:sldMasterId id="2147483648" r:id="rId5"/>
  </p:sldMasterIdLst>
  <p:notesMasterIdLst>
    <p:notesMasterId r:id="rId26"/>
  </p:notesMasterIdLst>
  <p:sldIdLst>
    <p:sldId id="275" r:id="rId6"/>
    <p:sldId id="2132740851" r:id="rId7"/>
    <p:sldId id="284" r:id="rId8"/>
    <p:sldId id="269" r:id="rId9"/>
    <p:sldId id="295" r:id="rId10"/>
    <p:sldId id="2132740858" r:id="rId11"/>
    <p:sldId id="305" r:id="rId12"/>
    <p:sldId id="303" r:id="rId13"/>
    <p:sldId id="306" r:id="rId14"/>
    <p:sldId id="2132740006" r:id="rId15"/>
    <p:sldId id="312" r:id="rId16"/>
    <p:sldId id="2132740007" r:id="rId17"/>
    <p:sldId id="317" r:id="rId18"/>
    <p:sldId id="318" r:id="rId19"/>
    <p:sldId id="320" r:id="rId20"/>
    <p:sldId id="321" r:id="rId21"/>
    <p:sldId id="323" r:id="rId22"/>
    <p:sldId id="333" r:id="rId23"/>
    <p:sldId id="326" r:id="rId24"/>
    <p:sldId id="2132740046" r:id="rId2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EAFF"/>
    <a:srgbClr val="000000"/>
    <a:srgbClr val="DBE6F3"/>
    <a:srgbClr val="A3E7FF"/>
    <a:srgbClr val="800000"/>
    <a:srgbClr val="660033"/>
    <a:srgbClr val="990033"/>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46" autoAdjust="0"/>
    <p:restoredTop sz="94660"/>
  </p:normalViewPr>
  <p:slideViewPr>
    <p:cSldViewPr snapToGrid="0">
      <p:cViewPr varScale="1">
        <p:scale>
          <a:sx n="60" d="100"/>
          <a:sy n="60" d="100"/>
        </p:scale>
        <p:origin x="748" y="44"/>
      </p:cViewPr>
      <p:guideLst/>
    </p:cSldViewPr>
  </p:slideViewPr>
  <p:notesTextViewPr>
    <p:cViewPr>
      <p:scale>
        <a:sx n="1" d="1"/>
        <a:sy n="1" d="1"/>
      </p:scale>
      <p:origin x="0" y="0"/>
    </p:cViewPr>
  </p:notesTextViewPr>
  <p:sorterViewPr>
    <p:cViewPr>
      <p:scale>
        <a:sx n="100" d="100"/>
        <a:sy n="100" d="100"/>
      </p:scale>
      <p:origin x="0" y="-70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914260717410324E-2"/>
          <c:y val="0.21771768507850936"/>
          <c:w val="0.89653018372703408"/>
          <c:h val="0.28090915718868475"/>
        </c:manualLayout>
      </c:layout>
      <c:barChart>
        <c:barDir val="bar"/>
        <c:grouping val="stacked"/>
        <c:varyColors val="0"/>
        <c:ser>
          <c:idx val="0"/>
          <c:order val="0"/>
          <c:tx>
            <c:strRef>
              <c:f>Sheet1!$C$75</c:f>
              <c:strCache>
                <c:ptCount val="1"/>
                <c:pt idx="0">
                  <c:v>Participating in some activities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Sheet1!$D$75</c:f>
              <c:numCache>
                <c:formatCode>General</c:formatCode>
                <c:ptCount val="1"/>
                <c:pt idx="0">
                  <c:v>46.6</c:v>
                </c:pt>
              </c:numCache>
            </c:numRef>
          </c:val>
          <c:extLst>
            <c:ext xmlns:c16="http://schemas.microsoft.com/office/drawing/2014/chart" uri="{C3380CC4-5D6E-409C-BE32-E72D297353CC}">
              <c16:uniqueId val="{00000000-2389-4F57-88BD-CCA63CF72027}"/>
            </c:ext>
          </c:extLst>
        </c:ser>
        <c:ser>
          <c:idx val="1"/>
          <c:order val="1"/>
          <c:tx>
            <c:strRef>
              <c:f>Sheet1!$C$76</c:f>
              <c:strCache>
                <c:ptCount val="1"/>
                <c:pt idx="0">
                  <c:v>Not participating in any specificr activities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Sheet1!$D$76</c:f>
              <c:numCache>
                <c:formatCode>General</c:formatCode>
                <c:ptCount val="1"/>
                <c:pt idx="0">
                  <c:v>50.6</c:v>
                </c:pt>
              </c:numCache>
            </c:numRef>
          </c:val>
          <c:extLst>
            <c:ext xmlns:c16="http://schemas.microsoft.com/office/drawing/2014/chart" uri="{C3380CC4-5D6E-409C-BE32-E72D297353CC}">
              <c16:uniqueId val="{00000001-2389-4F57-88BD-CCA63CF72027}"/>
            </c:ext>
          </c:extLst>
        </c:ser>
        <c:ser>
          <c:idx val="2"/>
          <c:order val="2"/>
          <c:tx>
            <c:strRef>
              <c:f>Sheet1!$C$77</c:f>
              <c:strCache>
                <c:ptCount val="1"/>
                <c:pt idx="0">
                  <c:v>No response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Sheet1!$D$77</c:f>
              <c:numCache>
                <c:formatCode>General</c:formatCode>
                <c:ptCount val="1"/>
                <c:pt idx="0">
                  <c:v>2.8</c:v>
                </c:pt>
              </c:numCache>
            </c:numRef>
          </c:val>
          <c:extLst>
            <c:ext xmlns:c16="http://schemas.microsoft.com/office/drawing/2014/chart" uri="{C3380CC4-5D6E-409C-BE32-E72D297353CC}">
              <c16:uniqueId val="{00000002-2389-4F57-88BD-CCA63CF72027}"/>
            </c:ext>
          </c:extLst>
        </c:ser>
        <c:dLbls>
          <c:dLblPos val="ctr"/>
          <c:showLegendKey val="0"/>
          <c:showVal val="1"/>
          <c:showCatName val="0"/>
          <c:showSerName val="0"/>
          <c:showPercent val="0"/>
          <c:showBubbleSize val="0"/>
        </c:dLbls>
        <c:gapWidth val="150"/>
        <c:overlap val="100"/>
        <c:axId val="1907996639"/>
        <c:axId val="1907997887"/>
      </c:barChart>
      <c:catAx>
        <c:axId val="1907996639"/>
        <c:scaling>
          <c:orientation val="minMax"/>
        </c:scaling>
        <c:delete val="1"/>
        <c:axPos val="l"/>
        <c:numFmt formatCode="General" sourceLinked="1"/>
        <c:majorTickMark val="none"/>
        <c:minorTickMark val="none"/>
        <c:tickLblPos val="nextTo"/>
        <c:crossAx val="1907997887"/>
        <c:crosses val="autoZero"/>
        <c:auto val="1"/>
        <c:lblAlgn val="ctr"/>
        <c:lblOffset val="100"/>
        <c:noMultiLvlLbl val="0"/>
      </c:catAx>
      <c:valAx>
        <c:axId val="1907997887"/>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1907996639"/>
        <c:crosses val="autoZero"/>
        <c:crossBetween val="between"/>
      </c:valAx>
      <c:spPr>
        <a:noFill/>
        <a:ln>
          <a:noFill/>
        </a:ln>
        <a:effectLst/>
      </c:spPr>
    </c:plotArea>
    <c:legend>
      <c:legendPos val="b"/>
      <c:layout>
        <c:manualLayout>
          <c:xMode val="edge"/>
          <c:yMode val="edge"/>
          <c:x val="3.4065835520559931E-2"/>
          <c:y val="0.64850034347972618"/>
          <c:w val="0.94853499562554677"/>
          <c:h val="0.17271382663449489"/>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legend>
    <c:plotVisOnly val="1"/>
    <c:dispBlanksAs val="gap"/>
    <c:showDLblsOverMax val="0"/>
  </c:chart>
  <c:spPr>
    <a:noFill/>
    <a:ln>
      <a:noFill/>
    </a:ln>
    <a:effectLst/>
  </c:spPr>
  <c:txPr>
    <a:bodyPr/>
    <a:lstStyle/>
    <a:p>
      <a:pPr>
        <a:defRPr b="1" i="0" baseline="0">
          <a:solidFill>
            <a:schemeClr val="bg1"/>
          </a:solidFill>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661504559536812E-2"/>
          <c:y val="0.28637843203082808"/>
          <c:w val="0.93150239846071303"/>
          <c:h val="0.39595511059621941"/>
        </c:manualLayout>
      </c:layout>
      <c:barChart>
        <c:barDir val="bar"/>
        <c:grouping val="stacked"/>
        <c:varyColors val="0"/>
        <c:ser>
          <c:idx val="0"/>
          <c:order val="0"/>
          <c:tx>
            <c:strRef>
              <c:f>Sheet1!$C$63</c:f>
              <c:strCache>
                <c:ptCount val="1"/>
                <c:pt idx="0">
                  <c:v>Not at all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Sheet1!$D$63</c:f>
              <c:numCache>
                <c:formatCode>General</c:formatCode>
                <c:ptCount val="1"/>
                <c:pt idx="0">
                  <c:v>9.3000000000000007</c:v>
                </c:pt>
              </c:numCache>
            </c:numRef>
          </c:val>
          <c:extLst>
            <c:ext xmlns:c16="http://schemas.microsoft.com/office/drawing/2014/chart" uri="{C3380CC4-5D6E-409C-BE32-E72D297353CC}">
              <c16:uniqueId val="{00000000-D03F-4F8F-8761-5FC7E763DB14}"/>
            </c:ext>
          </c:extLst>
        </c:ser>
        <c:ser>
          <c:idx val="1"/>
          <c:order val="1"/>
          <c:tx>
            <c:strRef>
              <c:f>Sheet1!$C$64</c:f>
              <c:strCache>
                <c:ptCount val="1"/>
                <c:pt idx="0">
                  <c:v>Less than once a month</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Sheet1!$D$64</c:f>
              <c:numCache>
                <c:formatCode>General</c:formatCode>
                <c:ptCount val="1"/>
                <c:pt idx="0">
                  <c:v>16.100000000000001</c:v>
                </c:pt>
              </c:numCache>
            </c:numRef>
          </c:val>
          <c:extLst>
            <c:ext xmlns:c16="http://schemas.microsoft.com/office/drawing/2014/chart" uri="{C3380CC4-5D6E-409C-BE32-E72D297353CC}">
              <c16:uniqueId val="{00000001-D03F-4F8F-8761-5FC7E763DB14}"/>
            </c:ext>
          </c:extLst>
        </c:ser>
        <c:ser>
          <c:idx val="2"/>
          <c:order val="2"/>
          <c:tx>
            <c:strRef>
              <c:f>Sheet1!$C$65</c:f>
              <c:strCache>
                <c:ptCount val="1"/>
                <c:pt idx="0">
                  <c:v>About once a month</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Sheet1!$D$65</c:f>
              <c:numCache>
                <c:formatCode>General</c:formatCode>
                <c:ptCount val="1"/>
                <c:pt idx="0">
                  <c:v>16</c:v>
                </c:pt>
              </c:numCache>
            </c:numRef>
          </c:val>
          <c:extLst>
            <c:ext xmlns:c16="http://schemas.microsoft.com/office/drawing/2014/chart" uri="{C3380CC4-5D6E-409C-BE32-E72D297353CC}">
              <c16:uniqueId val="{00000002-D03F-4F8F-8761-5FC7E763DB14}"/>
            </c:ext>
          </c:extLst>
        </c:ser>
        <c:ser>
          <c:idx val="3"/>
          <c:order val="3"/>
          <c:tx>
            <c:strRef>
              <c:f>Sheet1!$C$66</c:f>
              <c:strCache>
                <c:ptCount val="1"/>
                <c:pt idx="0">
                  <c:v>About every other week</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Sheet1!$D$66</c:f>
              <c:numCache>
                <c:formatCode>General</c:formatCode>
                <c:ptCount val="1"/>
                <c:pt idx="0">
                  <c:v>9.6999999999999993</c:v>
                </c:pt>
              </c:numCache>
            </c:numRef>
          </c:val>
          <c:extLst>
            <c:ext xmlns:c16="http://schemas.microsoft.com/office/drawing/2014/chart" uri="{C3380CC4-5D6E-409C-BE32-E72D297353CC}">
              <c16:uniqueId val="{00000003-D03F-4F8F-8761-5FC7E763DB14}"/>
            </c:ext>
          </c:extLst>
        </c:ser>
        <c:ser>
          <c:idx val="4"/>
          <c:order val="4"/>
          <c:tx>
            <c:strRef>
              <c:f>Sheet1!$C$67</c:f>
              <c:strCache>
                <c:ptCount val="1"/>
                <c:pt idx="0">
                  <c:v>About once a week</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Sheet1!$D$67</c:f>
              <c:numCache>
                <c:formatCode>General</c:formatCode>
                <c:ptCount val="1"/>
                <c:pt idx="0">
                  <c:v>13.4</c:v>
                </c:pt>
              </c:numCache>
            </c:numRef>
          </c:val>
          <c:extLst>
            <c:ext xmlns:c16="http://schemas.microsoft.com/office/drawing/2014/chart" uri="{C3380CC4-5D6E-409C-BE32-E72D297353CC}">
              <c16:uniqueId val="{00000004-D03F-4F8F-8761-5FC7E763DB14}"/>
            </c:ext>
          </c:extLst>
        </c:ser>
        <c:ser>
          <c:idx val="5"/>
          <c:order val="5"/>
          <c:tx>
            <c:strRef>
              <c:f>Sheet1!$C$68</c:f>
              <c:strCache>
                <c:ptCount val="1"/>
                <c:pt idx="0">
                  <c:v>About 203 times a week</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Sheet1!$D$68</c:f>
              <c:numCache>
                <c:formatCode>General</c:formatCode>
                <c:ptCount val="1"/>
                <c:pt idx="0">
                  <c:v>12</c:v>
                </c:pt>
              </c:numCache>
            </c:numRef>
          </c:val>
          <c:extLst>
            <c:ext xmlns:c16="http://schemas.microsoft.com/office/drawing/2014/chart" uri="{C3380CC4-5D6E-409C-BE32-E72D297353CC}">
              <c16:uniqueId val="{00000005-D03F-4F8F-8761-5FC7E763DB14}"/>
            </c:ext>
          </c:extLst>
        </c:ser>
        <c:ser>
          <c:idx val="6"/>
          <c:order val="6"/>
          <c:tx>
            <c:strRef>
              <c:f>Sheet1!$C$69</c:f>
              <c:strCache>
                <c:ptCount val="1"/>
                <c:pt idx="0">
                  <c:v>4-5 times or more often a week</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Sheet1!$D$69</c:f>
              <c:numCache>
                <c:formatCode>General</c:formatCode>
                <c:ptCount val="1"/>
                <c:pt idx="0">
                  <c:v>15.1</c:v>
                </c:pt>
              </c:numCache>
            </c:numRef>
          </c:val>
          <c:extLst>
            <c:ext xmlns:c16="http://schemas.microsoft.com/office/drawing/2014/chart" uri="{C3380CC4-5D6E-409C-BE32-E72D297353CC}">
              <c16:uniqueId val="{00000006-D03F-4F8F-8761-5FC7E763DB14}"/>
            </c:ext>
          </c:extLst>
        </c:ser>
        <c:ser>
          <c:idx val="7"/>
          <c:order val="7"/>
          <c:tx>
            <c:strRef>
              <c:f>Sheet1!$C$70</c:f>
              <c:strCache>
                <c:ptCount val="1"/>
                <c:pt idx="0">
                  <c:v>No response</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Sheet1!$D$70</c:f>
              <c:numCache>
                <c:formatCode>General</c:formatCode>
                <c:ptCount val="1"/>
                <c:pt idx="0">
                  <c:v>8.5</c:v>
                </c:pt>
              </c:numCache>
            </c:numRef>
          </c:val>
          <c:extLst>
            <c:ext xmlns:c16="http://schemas.microsoft.com/office/drawing/2014/chart" uri="{C3380CC4-5D6E-409C-BE32-E72D297353CC}">
              <c16:uniqueId val="{00000007-D03F-4F8F-8761-5FC7E763DB14}"/>
            </c:ext>
          </c:extLst>
        </c:ser>
        <c:dLbls>
          <c:dLblPos val="ctr"/>
          <c:showLegendKey val="0"/>
          <c:showVal val="1"/>
          <c:showCatName val="0"/>
          <c:showSerName val="0"/>
          <c:showPercent val="0"/>
          <c:showBubbleSize val="0"/>
        </c:dLbls>
        <c:gapWidth val="150"/>
        <c:overlap val="100"/>
        <c:axId val="2069312079"/>
        <c:axId val="2069314575"/>
      </c:barChart>
      <c:catAx>
        <c:axId val="2069312079"/>
        <c:scaling>
          <c:orientation val="minMax"/>
        </c:scaling>
        <c:delete val="1"/>
        <c:axPos val="l"/>
        <c:numFmt formatCode="General" sourceLinked="1"/>
        <c:majorTickMark val="none"/>
        <c:minorTickMark val="none"/>
        <c:tickLblPos val="nextTo"/>
        <c:crossAx val="2069314575"/>
        <c:crosses val="autoZero"/>
        <c:auto val="1"/>
        <c:lblAlgn val="ctr"/>
        <c:lblOffset val="100"/>
        <c:noMultiLvlLbl val="0"/>
      </c:catAx>
      <c:valAx>
        <c:axId val="2069314575"/>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crossAx val="2069312079"/>
        <c:crosses val="autoZero"/>
        <c:crossBetween val="between"/>
      </c:valAx>
      <c:spPr>
        <a:noFill/>
        <a:ln>
          <a:noFill/>
        </a:ln>
        <a:effectLst/>
      </c:spPr>
    </c:plotArea>
    <c:legend>
      <c:legendPos val="b"/>
      <c:layout>
        <c:manualLayout>
          <c:xMode val="edge"/>
          <c:yMode val="edge"/>
          <c:x val="1.8401354385607735E-2"/>
          <c:y val="0.71101540739836433"/>
          <c:w val="0.97379407364513459"/>
          <c:h val="0.2772800919321813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b="1" i="0" baseline="0">
          <a:solidFill>
            <a:schemeClr val="bg1"/>
          </a:solidFill>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Sheet1!$C$3</c:f>
              <c:strCache>
                <c:ptCount val="1"/>
                <c:pt idx="0">
                  <c:v>Often and always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Sheet1!$D$3</c:f>
              <c:numCache>
                <c:formatCode>General</c:formatCode>
                <c:ptCount val="1"/>
                <c:pt idx="0">
                  <c:v>4.3</c:v>
                </c:pt>
              </c:numCache>
            </c:numRef>
          </c:val>
          <c:extLst>
            <c:ext xmlns:c16="http://schemas.microsoft.com/office/drawing/2014/chart" uri="{C3380CC4-5D6E-409C-BE32-E72D297353CC}">
              <c16:uniqueId val="{00000000-B2B3-4EAC-BE87-B5C67E145B10}"/>
            </c:ext>
          </c:extLst>
        </c:ser>
        <c:ser>
          <c:idx val="1"/>
          <c:order val="1"/>
          <c:tx>
            <c:strRef>
              <c:f>Sheet1!$C$4</c:f>
              <c:strCache>
                <c:ptCount val="1"/>
                <c:pt idx="0">
                  <c:v>Sometimes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Sheet1!$D$4</c:f>
              <c:numCache>
                <c:formatCode>General</c:formatCode>
                <c:ptCount val="1"/>
                <c:pt idx="0">
                  <c:v>15.4</c:v>
                </c:pt>
              </c:numCache>
            </c:numRef>
          </c:val>
          <c:extLst>
            <c:ext xmlns:c16="http://schemas.microsoft.com/office/drawing/2014/chart" uri="{C3380CC4-5D6E-409C-BE32-E72D297353CC}">
              <c16:uniqueId val="{00000001-B2B3-4EAC-BE87-B5C67E145B10}"/>
            </c:ext>
          </c:extLst>
        </c:ser>
        <c:ser>
          <c:idx val="2"/>
          <c:order val="2"/>
          <c:tx>
            <c:strRef>
              <c:f>Sheet1!$C$5</c:f>
              <c:strCache>
                <c:ptCount val="1"/>
                <c:pt idx="0">
                  <c:v>Occasionally</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Sheet1!$D$5</c:f>
              <c:numCache>
                <c:formatCode>General</c:formatCode>
                <c:ptCount val="1"/>
                <c:pt idx="0">
                  <c:v>19.600000000000001</c:v>
                </c:pt>
              </c:numCache>
            </c:numRef>
          </c:val>
          <c:extLst>
            <c:ext xmlns:c16="http://schemas.microsoft.com/office/drawing/2014/chart" uri="{C3380CC4-5D6E-409C-BE32-E72D297353CC}">
              <c16:uniqueId val="{00000002-B2B3-4EAC-BE87-B5C67E145B10}"/>
            </c:ext>
          </c:extLst>
        </c:ser>
        <c:ser>
          <c:idx val="3"/>
          <c:order val="3"/>
          <c:tx>
            <c:strRef>
              <c:f>Sheet1!$C$6</c:f>
              <c:strCache>
                <c:ptCount val="1"/>
                <c:pt idx="0">
                  <c:v>Rarely</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Sheet1!$D$6</c:f>
              <c:numCache>
                <c:formatCode>General</c:formatCode>
                <c:ptCount val="1"/>
                <c:pt idx="0">
                  <c:v>40.6</c:v>
                </c:pt>
              </c:numCache>
            </c:numRef>
          </c:val>
          <c:extLst>
            <c:ext xmlns:c16="http://schemas.microsoft.com/office/drawing/2014/chart" uri="{C3380CC4-5D6E-409C-BE32-E72D297353CC}">
              <c16:uniqueId val="{00000003-B2B3-4EAC-BE87-B5C67E145B10}"/>
            </c:ext>
          </c:extLst>
        </c:ser>
        <c:ser>
          <c:idx val="4"/>
          <c:order val="4"/>
          <c:tx>
            <c:strRef>
              <c:f>Sheet1!$C$7</c:f>
              <c:strCache>
                <c:ptCount val="1"/>
                <c:pt idx="0">
                  <c:v>Never</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Sheet1!$D$7</c:f>
              <c:numCache>
                <c:formatCode>General</c:formatCode>
                <c:ptCount val="1"/>
                <c:pt idx="0">
                  <c:v>18.399999999999999</c:v>
                </c:pt>
              </c:numCache>
            </c:numRef>
          </c:val>
          <c:extLst>
            <c:ext xmlns:c16="http://schemas.microsoft.com/office/drawing/2014/chart" uri="{C3380CC4-5D6E-409C-BE32-E72D297353CC}">
              <c16:uniqueId val="{00000004-B2B3-4EAC-BE87-B5C67E145B10}"/>
            </c:ext>
          </c:extLst>
        </c:ser>
        <c:ser>
          <c:idx val="5"/>
          <c:order val="5"/>
          <c:tx>
            <c:strRef>
              <c:f>Sheet1!$C$8</c:f>
              <c:strCache>
                <c:ptCount val="1"/>
                <c:pt idx="0">
                  <c:v>No response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Sheet1!$D$8</c:f>
              <c:numCache>
                <c:formatCode>General</c:formatCode>
                <c:ptCount val="1"/>
                <c:pt idx="0">
                  <c:v>1.6</c:v>
                </c:pt>
              </c:numCache>
            </c:numRef>
          </c:val>
          <c:extLst>
            <c:ext xmlns:c16="http://schemas.microsoft.com/office/drawing/2014/chart" uri="{C3380CC4-5D6E-409C-BE32-E72D297353CC}">
              <c16:uniqueId val="{00000005-B2B3-4EAC-BE87-B5C67E145B10}"/>
            </c:ext>
          </c:extLst>
        </c:ser>
        <c:dLbls>
          <c:dLblPos val="ctr"/>
          <c:showLegendKey val="0"/>
          <c:showVal val="1"/>
          <c:showCatName val="0"/>
          <c:showSerName val="0"/>
          <c:showPercent val="0"/>
          <c:showBubbleSize val="0"/>
        </c:dLbls>
        <c:gapWidth val="150"/>
        <c:overlap val="100"/>
        <c:axId val="1920729023"/>
        <c:axId val="1920729855"/>
      </c:barChart>
      <c:catAx>
        <c:axId val="1920729023"/>
        <c:scaling>
          <c:orientation val="minMax"/>
        </c:scaling>
        <c:delete val="1"/>
        <c:axPos val="l"/>
        <c:numFmt formatCode="General" sourceLinked="1"/>
        <c:majorTickMark val="none"/>
        <c:minorTickMark val="none"/>
        <c:tickLblPos val="nextTo"/>
        <c:crossAx val="1920729855"/>
        <c:crosses val="autoZero"/>
        <c:auto val="1"/>
        <c:lblAlgn val="ctr"/>
        <c:lblOffset val="100"/>
        <c:noMultiLvlLbl val="0"/>
      </c:catAx>
      <c:valAx>
        <c:axId val="1920729855"/>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ja-JP"/>
          </a:p>
        </c:txPr>
        <c:crossAx val="1920729023"/>
        <c:crosses val="autoZero"/>
        <c:crossBetween val="between"/>
      </c:valAx>
      <c:spPr>
        <a:noFill/>
        <a:ln>
          <a:noFill/>
        </a:ln>
        <a:effectLst/>
      </c:spPr>
    </c:plotArea>
    <c:legend>
      <c:legendPos val="b"/>
      <c:layout>
        <c:manualLayout>
          <c:xMode val="edge"/>
          <c:yMode val="edge"/>
          <c:x val="6.1369431590482179E-2"/>
          <c:y val="0.53993188074160547"/>
          <c:w val="0.88173310086162771"/>
          <c:h val="0.1807319113716474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b="1" i="0" baseline="0">
          <a:solidFill>
            <a:schemeClr val="bg1"/>
          </a:solidFill>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Calibri" panose="020F0502020204030204" pitchFamily="34" charset="0"/>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Sheet1!$C$39:$C$46</c:f>
              <c:numCache>
                <c:formatCode>0.0_ </c:formatCode>
                <c:ptCount val="8"/>
                <c:pt idx="0">
                  <c:v>3.3</c:v>
                </c:pt>
                <c:pt idx="1">
                  <c:v>7.4</c:v>
                </c:pt>
                <c:pt idx="2">
                  <c:v>6</c:v>
                </c:pt>
                <c:pt idx="3">
                  <c:v>4.3</c:v>
                </c:pt>
                <c:pt idx="4">
                  <c:v>5.0999999999999996</c:v>
                </c:pt>
                <c:pt idx="5">
                  <c:v>4.4000000000000004</c:v>
                </c:pt>
                <c:pt idx="6">
                  <c:v>2.5</c:v>
                </c:pt>
                <c:pt idx="7">
                  <c:v>2.8</c:v>
                </c:pt>
              </c:numCache>
            </c:numRef>
          </c:val>
          <c:extLst>
            <c:ext xmlns:c16="http://schemas.microsoft.com/office/drawing/2014/chart" uri="{C3380CC4-5D6E-409C-BE32-E72D297353CC}">
              <c16:uniqueId val="{00000000-56A3-4967-AEFC-DBC9FE987E1A}"/>
            </c:ext>
          </c:extLst>
        </c:ser>
        <c:dLbls>
          <c:dLblPos val="outEnd"/>
          <c:showLegendKey val="0"/>
          <c:showVal val="1"/>
          <c:showCatName val="0"/>
          <c:showSerName val="0"/>
          <c:showPercent val="0"/>
          <c:showBubbleSize val="0"/>
        </c:dLbls>
        <c:gapWidth val="30"/>
        <c:overlap val="-27"/>
        <c:axId val="1682092399"/>
        <c:axId val="1682091567"/>
      </c:barChart>
      <c:catAx>
        <c:axId val="1682092399"/>
        <c:scaling>
          <c:orientation val="minMax"/>
        </c:scaling>
        <c:delete val="1"/>
        <c:axPos val="b"/>
        <c:numFmt formatCode="General" sourceLinked="1"/>
        <c:majorTickMark val="none"/>
        <c:minorTickMark val="none"/>
        <c:tickLblPos val="nextTo"/>
        <c:crossAx val="1682091567"/>
        <c:crosses val="autoZero"/>
        <c:auto val="1"/>
        <c:lblAlgn val="ctr"/>
        <c:lblOffset val="100"/>
        <c:noMultiLvlLbl val="0"/>
      </c:catAx>
      <c:valAx>
        <c:axId val="1682091567"/>
        <c:scaling>
          <c:orientation val="minMax"/>
        </c:scaling>
        <c:delete val="0"/>
        <c:axPos val="l"/>
        <c:majorGridlines>
          <c:spPr>
            <a:ln w="9525" cap="flat" cmpd="sng" algn="ctr">
              <a:solidFill>
                <a:schemeClr val="tx1">
                  <a:lumMod val="15000"/>
                  <a:lumOff val="85000"/>
                </a:schemeClr>
              </a:solidFill>
              <a:round/>
            </a:ln>
            <a:effectLst/>
          </c:spPr>
        </c:majorGridlines>
        <c:numFmt formatCode="0.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Calibri" panose="020F0502020204030204" pitchFamily="34" charset="0"/>
                <a:cs typeface="+mn-cs"/>
              </a:defRPr>
            </a:pPr>
            <a:endParaRPr lang="ja-JP"/>
          </a:p>
        </c:txPr>
        <c:crossAx val="1682092399"/>
        <c:crosses val="autoZero"/>
        <c:crossBetween val="between"/>
      </c:valAx>
      <c:spPr>
        <a:noFill/>
        <a:ln>
          <a:noFill/>
        </a:ln>
        <a:effectLst/>
      </c:spPr>
    </c:plotArea>
    <c:plotVisOnly val="1"/>
    <c:dispBlanksAs val="gap"/>
    <c:showDLblsOverMax val="0"/>
  </c:chart>
  <c:spPr>
    <a:noFill/>
    <a:ln>
      <a:noFill/>
    </a:ln>
    <a:effectLst/>
  </c:spPr>
  <c:txPr>
    <a:bodyPr/>
    <a:lstStyle/>
    <a:p>
      <a:pPr>
        <a:defRPr baseline="0">
          <a:ea typeface="Calibri" panose="020F0502020204030204" pitchFamily="34" charset="0"/>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464F4B-D189-4D05-83AD-C48D7F3725BB}" type="datetimeFigureOut">
              <a:rPr kumimoji="1" lang="ja-JP" altLang="en-US" smtClean="0"/>
              <a:t>2026/6/16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566C7A-6005-461A-BAEB-2B7CC54A20A7}" type="slidenum">
              <a:rPr kumimoji="1" lang="ja-JP" altLang="en-US" smtClean="0"/>
              <a:t>‹#›</a:t>
            </a:fld>
            <a:endParaRPr kumimoji="1" lang="ja-JP" altLang="en-US"/>
          </a:p>
        </p:txBody>
      </p:sp>
    </p:spTree>
    <p:extLst>
      <p:ext uri="{BB962C8B-B14F-4D97-AF65-F5344CB8AC3E}">
        <p14:creationId xmlns:p14="http://schemas.microsoft.com/office/powerpoint/2010/main" val="87421153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5D790A0-35E2-4E03-AB85-6309B813906E}" type="slidenum">
              <a:rPr kumimoji="1" lang="ja-JP" altLang="en-US" smtClean="0"/>
              <a:t>6</a:t>
            </a:fld>
            <a:endParaRPr kumimoji="1" lang="ja-JP" altLang="en-US"/>
          </a:p>
        </p:txBody>
      </p:sp>
    </p:spTree>
    <p:extLst>
      <p:ext uri="{BB962C8B-B14F-4D97-AF65-F5344CB8AC3E}">
        <p14:creationId xmlns:p14="http://schemas.microsoft.com/office/powerpoint/2010/main" val="1577332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tif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C4335D51-93AE-4733-8375-2B2E1CBB9A93}" type="datetimeFigureOut">
              <a:rPr lang="en-IE" smtClean="0"/>
              <a:t>16/06/2026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2ACE70E-D82C-45C8-831C-3B4E7077DEFC}" type="slidenum">
              <a:rPr lang="en-IE" smtClean="0"/>
              <a:t>‹#›</a:t>
            </a:fld>
            <a:endParaRPr lang="en-I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8039ED7-6C57-4C28-AB7D-8FD2C4202E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04612" y="6366259"/>
            <a:ext cx="2090569" cy="491741"/>
          </a:xfrm>
          <a:prstGeom prst="rect">
            <a:avLst/>
          </a:prstGeom>
        </p:spPr>
      </p:pic>
    </p:spTree>
    <p:extLst>
      <p:ext uri="{BB962C8B-B14F-4D97-AF65-F5344CB8AC3E}">
        <p14:creationId xmlns:p14="http://schemas.microsoft.com/office/powerpoint/2010/main" val="761527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335D51-93AE-4733-8375-2B2E1CBB9A93}" type="datetimeFigureOut">
              <a:rPr lang="en-IE" smtClean="0"/>
              <a:t>16/06/2026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2ACE70E-D82C-45C8-831C-3B4E7077DEFC}" type="slidenum">
              <a:rPr lang="en-IE" smtClean="0"/>
              <a:t>‹#›</a:t>
            </a:fld>
            <a:endParaRPr lang="en-IE"/>
          </a:p>
        </p:txBody>
      </p:sp>
    </p:spTree>
    <p:extLst>
      <p:ext uri="{BB962C8B-B14F-4D97-AF65-F5344CB8AC3E}">
        <p14:creationId xmlns:p14="http://schemas.microsoft.com/office/powerpoint/2010/main" val="274200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335D51-93AE-4733-8375-2B2E1CBB9A93}" type="datetimeFigureOut">
              <a:rPr lang="en-IE" smtClean="0"/>
              <a:t>16/06/2026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2ACE70E-D82C-45C8-831C-3B4E7077DEFC}" type="slidenum">
              <a:rPr lang="en-IE" smtClean="0"/>
              <a:t>‹#›</a:t>
            </a:fld>
            <a:endParaRPr lang="en-IE"/>
          </a:p>
        </p:txBody>
      </p:sp>
    </p:spTree>
    <p:extLst>
      <p:ext uri="{BB962C8B-B14F-4D97-AF65-F5344CB8AC3E}">
        <p14:creationId xmlns:p14="http://schemas.microsoft.com/office/powerpoint/2010/main" val="3776840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タイトルとコンテンツ（ロゴ左）">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22CCAE4E-E054-B540-B64B-03BD4AE2CB3F}"/>
              </a:ext>
            </a:extLst>
          </p:cNvPr>
          <p:cNvSpPr txBox="1">
            <a:spLocks/>
          </p:cNvSpPr>
          <p:nvPr userDrawn="1"/>
        </p:nvSpPr>
        <p:spPr>
          <a:xfrm>
            <a:off x="2354915" y="6260134"/>
            <a:ext cx="9738528" cy="53490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kumimoji="1" sz="1400" b="0" i="0" kern="1200" spc="100" baseline="0">
                <a:solidFill>
                  <a:schemeClr val="bg1"/>
                </a:solidFill>
                <a:latin typeface="+mj-ea"/>
                <a:ea typeface="+mj-ea"/>
                <a:cs typeface="+mj-cs"/>
              </a:defRPr>
            </a:lvl1pPr>
          </a:lstStyle>
          <a:p>
            <a:endParaRPr lang="ja-JP" altLang="en-US"/>
          </a:p>
        </p:txBody>
      </p:sp>
    </p:spTree>
    <p:extLst>
      <p:ext uri="{BB962C8B-B14F-4D97-AF65-F5344CB8AC3E}">
        <p14:creationId xmlns:p14="http://schemas.microsoft.com/office/powerpoint/2010/main" val="922526961"/>
      </p:ext>
    </p:extLst>
  </p:cSld>
  <p:clrMapOvr>
    <a:masterClrMapping/>
  </p:clrMapOvr>
  <p:extLst>
    <p:ext uri="{DCECCB84-F9BA-43D5-87BE-67443E8EF086}">
      <p15:sldGuideLst xmlns:p15="http://schemas.microsoft.com/office/powerpoint/2012/main">
        <p15:guide id="1" pos="302">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タイトル スライド">
    <p:bg>
      <p:bgRef idx="1001">
        <a:schemeClr val="bg1"/>
      </p:bgRef>
    </p:bg>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C18EF649-5691-8D4A-81AC-43DF31C4B87E}"/>
              </a:ext>
            </a:extLst>
          </p:cNvPr>
          <p:cNvSpPr>
            <a:spLocks noGrp="1"/>
          </p:cNvSpPr>
          <p:nvPr>
            <p:ph type="subTitle" idx="1" hasCustomPrompt="1"/>
          </p:nvPr>
        </p:nvSpPr>
        <p:spPr>
          <a:xfrm>
            <a:off x="3071813" y="1762587"/>
            <a:ext cx="8208962" cy="1727200"/>
          </a:xfrm>
        </p:spPr>
        <p:txBody>
          <a:bodyPr anchor="t" anchorCtr="0"/>
          <a:lstStyle>
            <a:lvl1pPr marL="0" marR="0" indent="0" algn="l" defTabSz="914400" rtl="0" eaLnBrk="1" fontAlgn="auto" latinLnBrk="0" hangingPunct="1">
              <a:lnSpc>
                <a:spcPct val="90000"/>
              </a:lnSpc>
              <a:spcBef>
                <a:spcPts val="1000"/>
              </a:spcBef>
              <a:spcAft>
                <a:spcPts val="0"/>
              </a:spcAft>
              <a:buClrTx/>
              <a:buSzTx/>
              <a:buFontTx/>
              <a:buNone/>
              <a:tabLst/>
              <a:defRPr sz="3200">
                <a:solidFill>
                  <a:schemeClr val="tx1"/>
                </a:solidFill>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ltLang="ja-JP" sz="3200" dirty="0">
                <a:latin typeface="Myriad Pro" panose="020B0503030403020204" pitchFamily="34" charset="0"/>
              </a:rPr>
              <a:t>The tip of the Kyushu University UI project </a:t>
            </a:r>
          </a:p>
          <a:p>
            <a:endParaRPr kumimoji="1" lang="en-US" altLang="ja-JP" noProof="0" dirty="0"/>
          </a:p>
        </p:txBody>
      </p:sp>
      <p:sp>
        <p:nvSpPr>
          <p:cNvPr id="8" name="タイトル 7">
            <a:extLst>
              <a:ext uri="{FF2B5EF4-FFF2-40B4-BE49-F238E27FC236}">
                <a16:creationId xmlns:a16="http://schemas.microsoft.com/office/drawing/2014/main" id="{A1D2BD8D-05E3-F84F-9125-9A5C01E06EEC}"/>
              </a:ext>
            </a:extLst>
          </p:cNvPr>
          <p:cNvSpPr>
            <a:spLocks noGrp="1"/>
          </p:cNvSpPr>
          <p:nvPr>
            <p:ph type="title" hasCustomPrompt="1"/>
          </p:nvPr>
        </p:nvSpPr>
        <p:spPr>
          <a:xfrm>
            <a:off x="3071813" y="620713"/>
            <a:ext cx="8208962" cy="865187"/>
          </a:xfrm>
        </p:spPr>
        <p:txBody>
          <a:bodyPr anchor="t" anchorCtr="0"/>
          <a:lstStyle>
            <a:lvl1pPr algn="l">
              <a:defRPr sz="4400" b="0">
                <a:solidFill>
                  <a:schemeClr val="tx1"/>
                </a:solidFill>
                <a:latin typeface="+mj-ea"/>
                <a:ea typeface="+mj-ea"/>
              </a:defRPr>
            </a:lvl1pPr>
          </a:lstStyle>
          <a:p>
            <a:r>
              <a:rPr lang="en-US" altLang="ja-JP" b="1" dirty="0">
                <a:latin typeface="Myriad Pro Light" panose="020B0403030403020204" pitchFamily="34" charset="0"/>
              </a:rPr>
              <a:t>UI PROJECT</a:t>
            </a:r>
            <a:endParaRPr kumimoji="1" lang="en-US" altLang="ja-JP" noProof="0" dirty="0"/>
          </a:p>
        </p:txBody>
      </p:sp>
      <p:sp>
        <p:nvSpPr>
          <p:cNvPr id="4" name="コンテンツ プレースホルダー 3">
            <a:extLst>
              <a:ext uri="{FF2B5EF4-FFF2-40B4-BE49-F238E27FC236}">
                <a16:creationId xmlns:a16="http://schemas.microsoft.com/office/drawing/2014/main" id="{783149C3-5A70-0640-A9F7-DB0CDF7D301F}"/>
              </a:ext>
            </a:extLst>
          </p:cNvPr>
          <p:cNvSpPr>
            <a:spLocks noGrp="1"/>
          </p:cNvSpPr>
          <p:nvPr>
            <p:ph sz="quarter" idx="10" hasCustomPrompt="1"/>
          </p:nvPr>
        </p:nvSpPr>
        <p:spPr>
          <a:xfrm>
            <a:off x="3071813" y="2997200"/>
            <a:ext cx="6481763" cy="1728788"/>
          </a:xfrm>
        </p:spPr>
        <p:txBody>
          <a:bodyPr anchor="t" anchorCtr="0"/>
          <a:lstStyle>
            <a:lvl1pPr algn="l" eaLnBrk="1" hangingPunct="1">
              <a:spcBef>
                <a:spcPct val="20000"/>
              </a:spcBef>
              <a:defRPr b="0" i="0">
                <a:solidFill>
                  <a:schemeClr val="tx1"/>
                </a:solidFill>
                <a:latin typeface="Myriad Pro" panose="020B0503030403020204" pitchFamily="34" charset="0"/>
                <a:ea typeface="+mj-ea"/>
              </a:defRPr>
            </a:lvl1pPr>
          </a:lstStyle>
          <a:p>
            <a:pPr eaLnBrk="1" hangingPunct="1">
              <a:spcBef>
                <a:spcPct val="20000"/>
              </a:spcBef>
            </a:pPr>
            <a:r>
              <a:rPr kumimoji="1" lang="en-US" altLang="ja-JP" sz="2400" dirty="0" err="1"/>
              <a:t>Kyudai</a:t>
            </a:r>
            <a:r>
              <a:rPr kumimoji="1" lang="en-US" altLang="ja-JP" sz="2400" dirty="0"/>
              <a:t> Ichiro</a:t>
            </a:r>
            <a:endParaRPr kumimoji="1" lang="ja-JP" altLang="en-US" sz="2400"/>
          </a:p>
        </p:txBody>
      </p:sp>
      <p:sp>
        <p:nvSpPr>
          <p:cNvPr id="6" name="正方形/長方形 5">
            <a:extLst>
              <a:ext uri="{FF2B5EF4-FFF2-40B4-BE49-F238E27FC236}">
                <a16:creationId xmlns:a16="http://schemas.microsoft.com/office/drawing/2014/main" id="{768AA102-7F0A-5C43-9D68-A7C05361F38C}"/>
              </a:ext>
            </a:extLst>
          </p:cNvPr>
          <p:cNvSpPr/>
          <p:nvPr userDrawn="1"/>
        </p:nvSpPr>
        <p:spPr bwMode="auto">
          <a:xfrm>
            <a:off x="263524" y="404812"/>
            <a:ext cx="1944689" cy="6264276"/>
          </a:xfrm>
          <a:prstGeom prst="rect">
            <a:avLst/>
          </a:prstGeom>
          <a:solidFill>
            <a:srgbClr val="8405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sz="2400"/>
          </a:p>
        </p:txBody>
      </p:sp>
      <p:sp>
        <p:nvSpPr>
          <p:cNvPr id="7" name="正方形/長方形 6">
            <a:extLst>
              <a:ext uri="{FF2B5EF4-FFF2-40B4-BE49-F238E27FC236}">
                <a16:creationId xmlns:a16="http://schemas.microsoft.com/office/drawing/2014/main" id="{754D3ABD-458D-FF49-B11B-31F718725D2D}"/>
              </a:ext>
            </a:extLst>
          </p:cNvPr>
          <p:cNvSpPr/>
          <p:nvPr userDrawn="1"/>
        </p:nvSpPr>
        <p:spPr>
          <a:xfrm>
            <a:off x="262731" y="404812"/>
            <a:ext cx="1944689" cy="47529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ロゴ, 会社名&#10;&#10;自動的に生成された説明">
            <a:extLst>
              <a:ext uri="{FF2B5EF4-FFF2-40B4-BE49-F238E27FC236}">
                <a16:creationId xmlns:a16="http://schemas.microsoft.com/office/drawing/2014/main" id="{A0624F0A-D7BD-1247-86EE-E22DC14D8131}"/>
              </a:ext>
            </a:extLst>
          </p:cNvPr>
          <p:cNvPicPr>
            <a:picLocks noChangeAspect="1"/>
          </p:cNvPicPr>
          <p:nvPr userDrawn="1"/>
        </p:nvPicPr>
        <p:blipFill>
          <a:blip r:embed="rId2"/>
          <a:stretch>
            <a:fillRect/>
          </a:stretch>
        </p:blipFill>
        <p:spPr>
          <a:xfrm>
            <a:off x="772495" y="5418989"/>
            <a:ext cx="908188" cy="1080693"/>
          </a:xfrm>
          <a:prstGeom prst="rect">
            <a:avLst/>
          </a:prstGeom>
        </p:spPr>
      </p:pic>
    </p:spTree>
    <p:extLst>
      <p:ext uri="{BB962C8B-B14F-4D97-AF65-F5344CB8AC3E}">
        <p14:creationId xmlns:p14="http://schemas.microsoft.com/office/powerpoint/2010/main" val="8696425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_タイトル スライド">
    <p:bg>
      <p:bgRef idx="1001">
        <a:schemeClr val="bg1"/>
      </p:bgRef>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2AC44B1-92FA-3948-ACF8-CCD0C59EBDD5}"/>
              </a:ext>
            </a:extLst>
          </p:cNvPr>
          <p:cNvSpPr/>
          <p:nvPr userDrawn="1"/>
        </p:nvSpPr>
        <p:spPr>
          <a:xfrm>
            <a:off x="0" y="188913"/>
            <a:ext cx="12192000" cy="690425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字幕 2">
            <a:extLst>
              <a:ext uri="{FF2B5EF4-FFF2-40B4-BE49-F238E27FC236}">
                <a16:creationId xmlns:a16="http://schemas.microsoft.com/office/drawing/2014/main" id="{C18EF649-5691-8D4A-81AC-43DF31C4B87E}"/>
              </a:ext>
            </a:extLst>
          </p:cNvPr>
          <p:cNvSpPr>
            <a:spLocks noGrp="1"/>
          </p:cNvSpPr>
          <p:nvPr>
            <p:ph type="subTitle" idx="1" hasCustomPrompt="1"/>
          </p:nvPr>
        </p:nvSpPr>
        <p:spPr>
          <a:xfrm>
            <a:off x="3071813" y="1762587"/>
            <a:ext cx="8208962" cy="1727200"/>
          </a:xfrm>
        </p:spPr>
        <p:txBody>
          <a:bodyPr anchor="t" anchorCtr="0"/>
          <a:lstStyle>
            <a:lvl1pPr marL="0" indent="0" algn="l">
              <a:buNone/>
              <a:defRPr sz="3200">
                <a:solidFill>
                  <a:schemeClr val="tx1"/>
                </a:solidFill>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ja-JP" sz="3200" dirty="0">
                <a:latin typeface="Myriad Pro" panose="020B0503030403020204" pitchFamily="34" charset="0"/>
              </a:rPr>
              <a:t>The tip of the Kyushu University UI project </a:t>
            </a:r>
          </a:p>
        </p:txBody>
      </p:sp>
      <p:sp>
        <p:nvSpPr>
          <p:cNvPr id="8" name="タイトル 7">
            <a:extLst>
              <a:ext uri="{FF2B5EF4-FFF2-40B4-BE49-F238E27FC236}">
                <a16:creationId xmlns:a16="http://schemas.microsoft.com/office/drawing/2014/main" id="{A1D2BD8D-05E3-F84F-9125-9A5C01E06EEC}"/>
              </a:ext>
            </a:extLst>
          </p:cNvPr>
          <p:cNvSpPr>
            <a:spLocks noGrp="1"/>
          </p:cNvSpPr>
          <p:nvPr>
            <p:ph type="title" hasCustomPrompt="1"/>
          </p:nvPr>
        </p:nvSpPr>
        <p:spPr>
          <a:xfrm>
            <a:off x="3071813" y="620713"/>
            <a:ext cx="8208962" cy="865187"/>
          </a:xfrm>
        </p:spPr>
        <p:txBody>
          <a:bodyPr anchor="t" anchorCtr="0"/>
          <a:lstStyle>
            <a:lvl1pPr algn="l">
              <a:defRPr sz="4400" b="0">
                <a:solidFill>
                  <a:schemeClr val="tx1"/>
                </a:solidFill>
                <a:latin typeface="+mj-ea"/>
                <a:ea typeface="+mj-ea"/>
              </a:defRPr>
            </a:lvl1pPr>
          </a:lstStyle>
          <a:p>
            <a:r>
              <a:rPr lang="en-US" altLang="ja-JP" b="1" dirty="0">
                <a:latin typeface="Myriad Pro Light" panose="020B0403030403020204" pitchFamily="34" charset="0"/>
              </a:rPr>
              <a:t>UI PROJECT</a:t>
            </a:r>
            <a:endParaRPr kumimoji="1" lang="ja-JP" altLang="en-US"/>
          </a:p>
        </p:txBody>
      </p:sp>
      <p:sp>
        <p:nvSpPr>
          <p:cNvPr id="4" name="コンテンツ プレースホルダー 3">
            <a:extLst>
              <a:ext uri="{FF2B5EF4-FFF2-40B4-BE49-F238E27FC236}">
                <a16:creationId xmlns:a16="http://schemas.microsoft.com/office/drawing/2014/main" id="{783149C3-5A70-0640-A9F7-DB0CDF7D301F}"/>
              </a:ext>
            </a:extLst>
          </p:cNvPr>
          <p:cNvSpPr>
            <a:spLocks noGrp="1"/>
          </p:cNvSpPr>
          <p:nvPr>
            <p:ph sz="quarter" idx="10" hasCustomPrompt="1"/>
          </p:nvPr>
        </p:nvSpPr>
        <p:spPr>
          <a:xfrm>
            <a:off x="3071813" y="2997200"/>
            <a:ext cx="6481763" cy="1728788"/>
          </a:xfrm>
        </p:spPr>
        <p:txBody>
          <a:bodyPr anchor="t" anchorCtr="0"/>
          <a:lstStyle>
            <a:lvl1pPr algn="l" eaLnBrk="1" hangingPunct="1">
              <a:spcBef>
                <a:spcPct val="20000"/>
              </a:spcBef>
              <a:defRPr b="0" i="0">
                <a:solidFill>
                  <a:schemeClr val="tx1"/>
                </a:solidFill>
                <a:latin typeface="Myriad Pro" panose="020B0503030403020204" pitchFamily="34" charset="0"/>
                <a:ea typeface="+mj-ea"/>
              </a:defRPr>
            </a:lvl1pPr>
          </a:lstStyle>
          <a:p>
            <a:pPr eaLnBrk="1" hangingPunct="1">
              <a:spcBef>
                <a:spcPct val="20000"/>
              </a:spcBef>
            </a:pPr>
            <a:r>
              <a:rPr kumimoji="1" lang="en-US" altLang="ja-JP" sz="2400" dirty="0" err="1"/>
              <a:t>Kyudai</a:t>
            </a:r>
            <a:r>
              <a:rPr kumimoji="1" lang="en-US" altLang="ja-JP" sz="2400" dirty="0"/>
              <a:t> Ichiro</a:t>
            </a:r>
            <a:endParaRPr kumimoji="1" lang="ja-JP" altLang="en-US" sz="2400"/>
          </a:p>
        </p:txBody>
      </p:sp>
      <p:sp>
        <p:nvSpPr>
          <p:cNvPr id="6" name="正方形/長方形 5">
            <a:extLst>
              <a:ext uri="{FF2B5EF4-FFF2-40B4-BE49-F238E27FC236}">
                <a16:creationId xmlns:a16="http://schemas.microsoft.com/office/drawing/2014/main" id="{768AA102-7F0A-5C43-9D68-A7C05361F38C}"/>
              </a:ext>
            </a:extLst>
          </p:cNvPr>
          <p:cNvSpPr/>
          <p:nvPr userDrawn="1"/>
        </p:nvSpPr>
        <p:spPr bwMode="auto">
          <a:xfrm>
            <a:off x="263524" y="404812"/>
            <a:ext cx="1944689" cy="6264276"/>
          </a:xfrm>
          <a:prstGeom prst="rect">
            <a:avLst/>
          </a:prstGeom>
          <a:solidFill>
            <a:srgbClr val="8405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sz="2400"/>
          </a:p>
        </p:txBody>
      </p:sp>
      <p:sp>
        <p:nvSpPr>
          <p:cNvPr id="7" name="正方形/長方形 6">
            <a:extLst>
              <a:ext uri="{FF2B5EF4-FFF2-40B4-BE49-F238E27FC236}">
                <a16:creationId xmlns:a16="http://schemas.microsoft.com/office/drawing/2014/main" id="{754D3ABD-458D-FF49-B11B-31F718725D2D}"/>
              </a:ext>
            </a:extLst>
          </p:cNvPr>
          <p:cNvSpPr/>
          <p:nvPr userDrawn="1"/>
        </p:nvSpPr>
        <p:spPr>
          <a:xfrm>
            <a:off x="262731" y="404811"/>
            <a:ext cx="1944689" cy="482526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ロゴ, 会社名&#10;&#10;自動的に生成された説明">
            <a:extLst>
              <a:ext uri="{FF2B5EF4-FFF2-40B4-BE49-F238E27FC236}">
                <a16:creationId xmlns:a16="http://schemas.microsoft.com/office/drawing/2014/main" id="{665F096F-BF9A-1445-83CB-0BED2060CCA1}"/>
              </a:ext>
            </a:extLst>
          </p:cNvPr>
          <p:cNvPicPr>
            <a:picLocks noChangeAspect="1"/>
          </p:cNvPicPr>
          <p:nvPr userDrawn="1"/>
        </p:nvPicPr>
        <p:blipFill>
          <a:blip r:embed="rId2"/>
          <a:stretch>
            <a:fillRect/>
          </a:stretch>
        </p:blipFill>
        <p:spPr>
          <a:xfrm>
            <a:off x="772495" y="5418989"/>
            <a:ext cx="908188" cy="1080693"/>
          </a:xfrm>
          <a:prstGeom prst="rect">
            <a:avLst/>
          </a:prstGeom>
        </p:spPr>
      </p:pic>
    </p:spTree>
    <p:extLst>
      <p:ext uri="{BB962C8B-B14F-4D97-AF65-F5344CB8AC3E}">
        <p14:creationId xmlns:p14="http://schemas.microsoft.com/office/powerpoint/2010/main" val="5848112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タイトル スライド">
    <p:bg>
      <p:bgRef idx="1001">
        <a:schemeClr val="bg1"/>
      </p:bgRef>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3E6E408-06A2-CE45-B82E-9AB9C5DC5E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字幕 2">
            <a:extLst>
              <a:ext uri="{FF2B5EF4-FFF2-40B4-BE49-F238E27FC236}">
                <a16:creationId xmlns:a16="http://schemas.microsoft.com/office/drawing/2014/main" id="{C18EF649-5691-8D4A-81AC-43DF31C4B87E}"/>
              </a:ext>
            </a:extLst>
          </p:cNvPr>
          <p:cNvSpPr>
            <a:spLocks noGrp="1"/>
          </p:cNvSpPr>
          <p:nvPr>
            <p:ph type="subTitle" idx="1" hasCustomPrompt="1"/>
          </p:nvPr>
        </p:nvSpPr>
        <p:spPr>
          <a:xfrm>
            <a:off x="3071813" y="1377950"/>
            <a:ext cx="8208962" cy="1727200"/>
          </a:xfrm>
        </p:spPr>
        <p:txBody>
          <a:bodyPr anchor="t" anchorCtr="0"/>
          <a:lstStyle>
            <a:lvl1pPr marL="0" indent="0" algn="l">
              <a:buNone/>
              <a:defRPr sz="3200">
                <a:solidFill>
                  <a:schemeClr val="bg1"/>
                </a:solidFill>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ja-JP" sz="3200" dirty="0">
                <a:latin typeface="Myriad Pro" panose="020B0503030403020204" pitchFamily="34" charset="0"/>
              </a:rPr>
              <a:t>The tip of the Kyushu University UI project </a:t>
            </a:r>
          </a:p>
        </p:txBody>
      </p:sp>
      <p:sp>
        <p:nvSpPr>
          <p:cNvPr id="8" name="タイトル 7">
            <a:extLst>
              <a:ext uri="{FF2B5EF4-FFF2-40B4-BE49-F238E27FC236}">
                <a16:creationId xmlns:a16="http://schemas.microsoft.com/office/drawing/2014/main" id="{A1D2BD8D-05E3-F84F-9125-9A5C01E06EEC}"/>
              </a:ext>
            </a:extLst>
          </p:cNvPr>
          <p:cNvSpPr>
            <a:spLocks noGrp="1"/>
          </p:cNvSpPr>
          <p:nvPr>
            <p:ph type="title" hasCustomPrompt="1"/>
          </p:nvPr>
        </p:nvSpPr>
        <p:spPr>
          <a:xfrm>
            <a:off x="3071813" y="620713"/>
            <a:ext cx="8208962" cy="865187"/>
          </a:xfrm>
        </p:spPr>
        <p:txBody>
          <a:bodyPr anchor="t" anchorCtr="0"/>
          <a:lstStyle>
            <a:lvl1pPr algn="l">
              <a:defRPr sz="4400" b="0">
                <a:solidFill>
                  <a:schemeClr val="bg1"/>
                </a:solidFill>
                <a:latin typeface="+mj-ea"/>
                <a:ea typeface="+mj-ea"/>
              </a:defRPr>
            </a:lvl1pPr>
          </a:lstStyle>
          <a:p>
            <a:r>
              <a:rPr lang="en-US" altLang="ja-JP" b="1" dirty="0">
                <a:latin typeface="Myriad Pro Light" panose="020B0403030403020204" pitchFamily="34" charset="0"/>
              </a:rPr>
              <a:t>UI PROJECT</a:t>
            </a:r>
            <a:endParaRPr kumimoji="1" lang="ja-JP" altLang="en-US" noProof="0"/>
          </a:p>
        </p:txBody>
      </p:sp>
      <p:sp>
        <p:nvSpPr>
          <p:cNvPr id="4" name="コンテンツ プレースホルダー 3">
            <a:extLst>
              <a:ext uri="{FF2B5EF4-FFF2-40B4-BE49-F238E27FC236}">
                <a16:creationId xmlns:a16="http://schemas.microsoft.com/office/drawing/2014/main" id="{783149C3-5A70-0640-A9F7-DB0CDF7D301F}"/>
              </a:ext>
            </a:extLst>
          </p:cNvPr>
          <p:cNvSpPr>
            <a:spLocks noGrp="1"/>
          </p:cNvSpPr>
          <p:nvPr>
            <p:ph sz="quarter" idx="10" hasCustomPrompt="1"/>
          </p:nvPr>
        </p:nvSpPr>
        <p:spPr>
          <a:xfrm>
            <a:off x="3071813" y="2997200"/>
            <a:ext cx="6481763" cy="1728788"/>
          </a:xfrm>
        </p:spPr>
        <p:txBody>
          <a:bodyPr anchor="t" anchorCtr="0"/>
          <a:lstStyle>
            <a:lvl1pPr algn="l" eaLnBrk="1" hangingPunct="1">
              <a:spcBef>
                <a:spcPct val="20000"/>
              </a:spcBef>
              <a:defRPr sz="2800" b="0" i="0">
                <a:solidFill>
                  <a:schemeClr val="bg1"/>
                </a:solidFill>
                <a:latin typeface="Myriad Pro" panose="020B0503030403020204" pitchFamily="34" charset="0"/>
                <a:ea typeface="+mj-ea"/>
              </a:defRPr>
            </a:lvl1pPr>
          </a:lstStyle>
          <a:p>
            <a:pPr eaLnBrk="1" hangingPunct="1">
              <a:spcBef>
                <a:spcPct val="20000"/>
              </a:spcBef>
            </a:pPr>
            <a:r>
              <a:rPr kumimoji="1" lang="en-US" altLang="ja-JP" sz="2400" dirty="0" err="1"/>
              <a:t>Kyudai</a:t>
            </a:r>
            <a:r>
              <a:rPr kumimoji="1" lang="en-US" altLang="ja-JP" sz="2400" dirty="0"/>
              <a:t> Ichiro</a:t>
            </a:r>
            <a:endParaRPr kumimoji="1" lang="ja-JP" altLang="en-US" sz="2400"/>
          </a:p>
        </p:txBody>
      </p:sp>
      <p:sp>
        <p:nvSpPr>
          <p:cNvPr id="6" name="正方形/長方形 5">
            <a:extLst>
              <a:ext uri="{FF2B5EF4-FFF2-40B4-BE49-F238E27FC236}">
                <a16:creationId xmlns:a16="http://schemas.microsoft.com/office/drawing/2014/main" id="{768AA102-7F0A-5C43-9D68-A7C05361F38C}"/>
              </a:ext>
            </a:extLst>
          </p:cNvPr>
          <p:cNvSpPr/>
          <p:nvPr userDrawn="1"/>
        </p:nvSpPr>
        <p:spPr bwMode="auto">
          <a:xfrm>
            <a:off x="263524" y="4724398"/>
            <a:ext cx="1944689" cy="1944689"/>
          </a:xfrm>
          <a:prstGeom prst="rect">
            <a:avLst/>
          </a:prstGeom>
          <a:solidFill>
            <a:srgbClr val="8405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sz="2400"/>
          </a:p>
        </p:txBody>
      </p:sp>
      <p:sp>
        <p:nvSpPr>
          <p:cNvPr id="7" name="正方形/長方形 6">
            <a:extLst>
              <a:ext uri="{FF2B5EF4-FFF2-40B4-BE49-F238E27FC236}">
                <a16:creationId xmlns:a16="http://schemas.microsoft.com/office/drawing/2014/main" id="{754D3ABD-458D-FF49-B11B-31F718725D2D}"/>
              </a:ext>
            </a:extLst>
          </p:cNvPr>
          <p:cNvSpPr/>
          <p:nvPr userDrawn="1"/>
        </p:nvSpPr>
        <p:spPr>
          <a:xfrm>
            <a:off x="262731" y="404812"/>
            <a:ext cx="1944689" cy="47529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ロゴ, 会社名&#10;&#10;自動的に生成された説明">
            <a:extLst>
              <a:ext uri="{FF2B5EF4-FFF2-40B4-BE49-F238E27FC236}">
                <a16:creationId xmlns:a16="http://schemas.microsoft.com/office/drawing/2014/main" id="{D66EF566-6321-6046-8632-4FA30437DADB}"/>
              </a:ext>
            </a:extLst>
          </p:cNvPr>
          <p:cNvPicPr>
            <a:picLocks noChangeAspect="1"/>
          </p:cNvPicPr>
          <p:nvPr userDrawn="1"/>
        </p:nvPicPr>
        <p:blipFill>
          <a:blip r:embed="rId3"/>
          <a:stretch>
            <a:fillRect/>
          </a:stretch>
        </p:blipFill>
        <p:spPr>
          <a:xfrm>
            <a:off x="772495" y="5418989"/>
            <a:ext cx="908188" cy="1080693"/>
          </a:xfrm>
          <a:prstGeom prst="rect">
            <a:avLst/>
          </a:prstGeom>
        </p:spPr>
      </p:pic>
    </p:spTree>
    <p:extLst>
      <p:ext uri="{BB962C8B-B14F-4D97-AF65-F5344CB8AC3E}">
        <p14:creationId xmlns:p14="http://schemas.microsoft.com/office/powerpoint/2010/main" val="30633517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タイトル スライド">
    <p:bg>
      <p:bgRef idx="1001">
        <a:schemeClr val="bg1"/>
      </p:bgRef>
    </p:bg>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C18EF649-5691-8D4A-81AC-43DF31C4B87E}"/>
              </a:ext>
            </a:extLst>
          </p:cNvPr>
          <p:cNvSpPr>
            <a:spLocks noGrp="1"/>
          </p:cNvSpPr>
          <p:nvPr>
            <p:ph type="subTitle" idx="1" hasCustomPrompt="1"/>
          </p:nvPr>
        </p:nvSpPr>
        <p:spPr>
          <a:xfrm>
            <a:off x="3071813" y="1762587"/>
            <a:ext cx="8208962" cy="1727200"/>
          </a:xfrm>
        </p:spPr>
        <p:txBody>
          <a:bodyPr anchor="t" anchorCtr="0"/>
          <a:lstStyle>
            <a:lvl1pPr marL="0" indent="0" algn="l">
              <a:buNone/>
              <a:defRPr sz="3200">
                <a:solidFill>
                  <a:schemeClr val="tx1"/>
                </a:solidFill>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ja-JP" sz="3200" dirty="0">
                <a:latin typeface="Myriad Pro" panose="020B0503030403020204" pitchFamily="34" charset="0"/>
              </a:rPr>
              <a:t>The tip of the Kyushu University UI project </a:t>
            </a:r>
          </a:p>
        </p:txBody>
      </p:sp>
      <p:sp>
        <p:nvSpPr>
          <p:cNvPr id="8" name="タイトル 7">
            <a:extLst>
              <a:ext uri="{FF2B5EF4-FFF2-40B4-BE49-F238E27FC236}">
                <a16:creationId xmlns:a16="http://schemas.microsoft.com/office/drawing/2014/main" id="{A1D2BD8D-05E3-F84F-9125-9A5C01E06EEC}"/>
              </a:ext>
            </a:extLst>
          </p:cNvPr>
          <p:cNvSpPr>
            <a:spLocks noGrp="1"/>
          </p:cNvSpPr>
          <p:nvPr>
            <p:ph type="title" hasCustomPrompt="1"/>
          </p:nvPr>
        </p:nvSpPr>
        <p:spPr>
          <a:xfrm>
            <a:off x="3071813" y="620713"/>
            <a:ext cx="8208962" cy="865187"/>
          </a:xfrm>
        </p:spPr>
        <p:txBody>
          <a:bodyPr anchor="t" anchorCtr="0"/>
          <a:lstStyle>
            <a:lvl1pPr algn="l">
              <a:defRPr sz="4400" b="0">
                <a:solidFill>
                  <a:schemeClr val="tx1"/>
                </a:solidFill>
                <a:latin typeface="+mj-ea"/>
                <a:ea typeface="+mj-ea"/>
              </a:defRPr>
            </a:lvl1pPr>
          </a:lstStyle>
          <a:p>
            <a:r>
              <a:rPr lang="en-US" altLang="ja-JP" b="1" dirty="0">
                <a:latin typeface="Myriad Pro Light" panose="020B0403030403020204" pitchFamily="34" charset="0"/>
              </a:rPr>
              <a:t>UI PROJECT</a:t>
            </a:r>
            <a:endParaRPr kumimoji="1" lang="ja-JP" altLang="en-US"/>
          </a:p>
        </p:txBody>
      </p:sp>
      <p:sp>
        <p:nvSpPr>
          <p:cNvPr id="4" name="コンテンツ プレースホルダー 3">
            <a:extLst>
              <a:ext uri="{FF2B5EF4-FFF2-40B4-BE49-F238E27FC236}">
                <a16:creationId xmlns:a16="http://schemas.microsoft.com/office/drawing/2014/main" id="{783149C3-5A70-0640-A9F7-DB0CDF7D301F}"/>
              </a:ext>
            </a:extLst>
          </p:cNvPr>
          <p:cNvSpPr>
            <a:spLocks noGrp="1"/>
          </p:cNvSpPr>
          <p:nvPr>
            <p:ph sz="quarter" idx="10" hasCustomPrompt="1"/>
          </p:nvPr>
        </p:nvSpPr>
        <p:spPr>
          <a:xfrm>
            <a:off x="3071813" y="2997200"/>
            <a:ext cx="6481763" cy="1728788"/>
          </a:xfrm>
        </p:spPr>
        <p:txBody>
          <a:bodyPr anchor="t" anchorCtr="0"/>
          <a:lstStyle>
            <a:lvl1pPr algn="l" eaLnBrk="1" hangingPunct="1">
              <a:spcBef>
                <a:spcPct val="20000"/>
              </a:spcBef>
              <a:defRPr b="0" i="0">
                <a:solidFill>
                  <a:schemeClr val="tx1"/>
                </a:solidFill>
                <a:latin typeface="Myriad Pro" panose="020B0503030403020204" pitchFamily="34" charset="0"/>
                <a:ea typeface="+mj-ea"/>
              </a:defRPr>
            </a:lvl1pPr>
          </a:lstStyle>
          <a:p>
            <a:pPr eaLnBrk="1" hangingPunct="1">
              <a:spcBef>
                <a:spcPct val="20000"/>
              </a:spcBef>
            </a:pPr>
            <a:r>
              <a:rPr kumimoji="1" lang="en-US" altLang="ja-JP" sz="2400" dirty="0" err="1"/>
              <a:t>Kyudai</a:t>
            </a:r>
            <a:r>
              <a:rPr kumimoji="1" lang="en-US" altLang="ja-JP" sz="2400" dirty="0"/>
              <a:t> Ichiro</a:t>
            </a:r>
            <a:endParaRPr kumimoji="1" lang="ja-JP" altLang="en-US" sz="2400"/>
          </a:p>
        </p:txBody>
      </p:sp>
      <p:sp>
        <p:nvSpPr>
          <p:cNvPr id="6" name="正方形/長方形 5">
            <a:extLst>
              <a:ext uri="{FF2B5EF4-FFF2-40B4-BE49-F238E27FC236}">
                <a16:creationId xmlns:a16="http://schemas.microsoft.com/office/drawing/2014/main" id="{768AA102-7F0A-5C43-9D68-A7C05361F38C}"/>
              </a:ext>
            </a:extLst>
          </p:cNvPr>
          <p:cNvSpPr/>
          <p:nvPr userDrawn="1"/>
        </p:nvSpPr>
        <p:spPr bwMode="auto">
          <a:xfrm>
            <a:off x="263524" y="404812"/>
            <a:ext cx="1944689" cy="6264275"/>
          </a:xfrm>
          <a:prstGeom prst="rect">
            <a:avLst/>
          </a:prstGeom>
          <a:solidFill>
            <a:srgbClr val="8405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sz="2400"/>
          </a:p>
        </p:txBody>
      </p:sp>
      <p:sp>
        <p:nvSpPr>
          <p:cNvPr id="7" name="正方形/長方形 6">
            <a:extLst>
              <a:ext uri="{FF2B5EF4-FFF2-40B4-BE49-F238E27FC236}">
                <a16:creationId xmlns:a16="http://schemas.microsoft.com/office/drawing/2014/main" id="{754D3ABD-458D-FF49-B11B-31F718725D2D}"/>
              </a:ext>
            </a:extLst>
          </p:cNvPr>
          <p:cNvSpPr/>
          <p:nvPr userDrawn="1"/>
        </p:nvSpPr>
        <p:spPr>
          <a:xfrm>
            <a:off x="262731" y="404812"/>
            <a:ext cx="1944689" cy="54239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プレースホルダー 8">
            <a:extLst>
              <a:ext uri="{FF2B5EF4-FFF2-40B4-BE49-F238E27FC236}">
                <a16:creationId xmlns:a16="http://schemas.microsoft.com/office/drawing/2014/main" id="{709D509E-8219-D046-BD9B-88094FE2A103}"/>
              </a:ext>
            </a:extLst>
          </p:cNvPr>
          <p:cNvSpPr>
            <a:spLocks noGrp="1"/>
          </p:cNvSpPr>
          <p:nvPr>
            <p:ph type="body" sz="quarter" idx="11" hasCustomPrompt="1"/>
          </p:nvPr>
        </p:nvSpPr>
        <p:spPr>
          <a:xfrm>
            <a:off x="489269" y="5157788"/>
            <a:ext cx="1707511" cy="578981"/>
          </a:xfrm>
        </p:spPr>
        <p:txBody>
          <a:bodyPr/>
          <a:lstStyle>
            <a:lvl1pPr>
              <a:lnSpc>
                <a:spcPct val="100000"/>
              </a:lnSpc>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kumimoji="1" lang="en-US" altLang="ja-JP" dirty="0"/>
              <a:t>Department of </a:t>
            </a:r>
            <a:r>
              <a:rPr kumimoji="1" lang="en-US" altLang="ja-JP" dirty="0" err="1"/>
              <a:t>xxxx</a:t>
            </a:r>
            <a:endParaRPr kumimoji="1" lang="en-US" altLang="ja-JP" dirty="0"/>
          </a:p>
          <a:p>
            <a:pPr lvl="0"/>
            <a:r>
              <a:rPr kumimoji="1" lang="en-US" altLang="ja-JP" dirty="0"/>
              <a:t>Faculty of </a:t>
            </a:r>
            <a:r>
              <a:rPr kumimoji="1" lang="en-US" altLang="ja-JP" dirty="0" err="1"/>
              <a:t>Xxxxxxxxxxxx</a:t>
            </a:r>
            <a:endParaRPr kumimoji="1" lang="en-US" altLang="ja-JP" dirty="0"/>
          </a:p>
          <a:p>
            <a:pPr lvl="0"/>
            <a:endParaRPr kumimoji="1" lang="ja-JP" altLang="en-US" noProof="0"/>
          </a:p>
        </p:txBody>
      </p:sp>
      <p:pic>
        <p:nvPicPr>
          <p:cNvPr id="11" name="図 10">
            <a:extLst>
              <a:ext uri="{FF2B5EF4-FFF2-40B4-BE49-F238E27FC236}">
                <a16:creationId xmlns:a16="http://schemas.microsoft.com/office/drawing/2014/main" id="{8E732839-36B4-E049-B28A-3E1F534257BB}"/>
              </a:ext>
            </a:extLst>
          </p:cNvPr>
          <p:cNvPicPr>
            <a:picLocks noChangeAspect="1"/>
          </p:cNvPicPr>
          <p:nvPr userDrawn="1"/>
        </p:nvPicPr>
        <p:blipFill>
          <a:blip r:embed="rId2"/>
          <a:stretch>
            <a:fillRect/>
          </a:stretch>
        </p:blipFill>
        <p:spPr>
          <a:xfrm>
            <a:off x="479425" y="6054602"/>
            <a:ext cx="1490374" cy="427120"/>
          </a:xfrm>
          <a:prstGeom prst="rect">
            <a:avLst/>
          </a:prstGeom>
        </p:spPr>
      </p:pic>
    </p:spTree>
    <p:extLst>
      <p:ext uri="{BB962C8B-B14F-4D97-AF65-F5344CB8AC3E}">
        <p14:creationId xmlns:p14="http://schemas.microsoft.com/office/powerpoint/2010/main" val="20490711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9" name="テキスト プレースホルダー 2">
            <a:extLst>
              <a:ext uri="{FF2B5EF4-FFF2-40B4-BE49-F238E27FC236}">
                <a16:creationId xmlns:a16="http://schemas.microsoft.com/office/drawing/2014/main" id="{84B9191C-23D3-7343-9090-F12F4EF2337D}"/>
              </a:ext>
            </a:extLst>
          </p:cNvPr>
          <p:cNvSpPr>
            <a:spLocks noGrp="1"/>
          </p:cNvSpPr>
          <p:nvPr>
            <p:ph idx="1" hasCustomPrompt="1"/>
          </p:nvPr>
        </p:nvSpPr>
        <p:spPr>
          <a:xfrm>
            <a:off x="487998" y="1268413"/>
            <a:ext cx="10515600" cy="4351338"/>
          </a:xfrm>
          <a:prstGeom prst="rect">
            <a:avLst/>
          </a:prstGeom>
        </p:spPr>
        <p:txBody>
          <a:bodyPr vert="horz" lIns="0" tIns="0" rIns="0" bIns="0" rtlCol="0">
            <a:normAutofit/>
          </a:bodyPr>
          <a:lstStyle/>
          <a:p>
            <a:r>
              <a:rPr kumimoji="1" lang="en-US" altLang="ja-JP" dirty="0"/>
              <a:t>Body Text</a:t>
            </a:r>
            <a:endParaRPr kumimoji="1" lang="ja-JP" altLang="en-US"/>
          </a:p>
        </p:txBody>
      </p:sp>
      <p:sp>
        <p:nvSpPr>
          <p:cNvPr id="14" name="タイトル プレースホルダー 1">
            <a:extLst>
              <a:ext uri="{FF2B5EF4-FFF2-40B4-BE49-F238E27FC236}">
                <a16:creationId xmlns:a16="http://schemas.microsoft.com/office/drawing/2014/main" id="{B0A031AF-4E93-824D-8133-869487FE40D6}"/>
              </a:ext>
            </a:extLst>
          </p:cNvPr>
          <p:cNvSpPr>
            <a:spLocks noGrp="1"/>
          </p:cNvSpPr>
          <p:nvPr>
            <p:ph type="title" hasCustomPrompt="1"/>
          </p:nvPr>
        </p:nvSpPr>
        <p:spPr>
          <a:xfrm>
            <a:off x="487999" y="296864"/>
            <a:ext cx="11188064" cy="323850"/>
          </a:xfrm>
          <a:prstGeom prst="rect">
            <a:avLst/>
          </a:prstGeom>
        </p:spPr>
        <p:txBody>
          <a:bodyPr vert="horz" lIns="0" tIns="0" rIns="0" bIns="0" rtlCol="0" anchor="t" anchorCtr="0">
            <a:noAutofit/>
          </a:bodyPr>
          <a:lstStyle>
            <a:lvl1pPr>
              <a:defRPr b="1">
                <a:solidFill>
                  <a:schemeClr val="tx1"/>
                </a:solidFill>
              </a:defRPr>
            </a:lvl1pPr>
          </a:lstStyle>
          <a:p>
            <a:r>
              <a:rPr kumimoji="1" lang="en-US" altLang="ja-JP" noProof="0" dirty="0"/>
              <a:t>Master Title</a:t>
            </a:r>
          </a:p>
        </p:txBody>
      </p:sp>
      <p:sp>
        <p:nvSpPr>
          <p:cNvPr id="8" name="スライド番号プレースホルダー 5">
            <a:extLst>
              <a:ext uri="{FF2B5EF4-FFF2-40B4-BE49-F238E27FC236}">
                <a16:creationId xmlns:a16="http://schemas.microsoft.com/office/drawing/2014/main" id="{5C1182D0-5AA8-D245-9128-10599B929FBE}"/>
              </a:ext>
            </a:extLst>
          </p:cNvPr>
          <p:cNvSpPr>
            <a:spLocks noGrp="1"/>
          </p:cNvSpPr>
          <p:nvPr>
            <p:ph type="sldNum" sz="quarter" idx="4"/>
          </p:nvPr>
        </p:nvSpPr>
        <p:spPr>
          <a:xfrm>
            <a:off x="1579567" y="6389183"/>
            <a:ext cx="628646" cy="261938"/>
          </a:xfrm>
          <a:prstGeom prst="rect">
            <a:avLst/>
          </a:prstGeom>
          <a:noFill/>
        </p:spPr>
        <p:txBody>
          <a:bodyPr vert="horz" lIns="91440" tIns="45720" rIns="91440" bIns="45720" rtlCol="0" anchor="ctr"/>
          <a:lstStyle>
            <a:lvl1pPr algn="ctr">
              <a:defRPr sz="1800" b="0" i="0">
                <a:solidFill>
                  <a:schemeClr val="bg1"/>
                </a:solidFill>
                <a:latin typeface="Myriad Pro" panose="020B0503030403020204" pitchFamily="34" charset="0"/>
                <a:ea typeface="FOT-UDKakugo_Small Pr6 R" panose="02020400000000000000" pitchFamily="18" charset="-128"/>
              </a:defRPr>
            </a:lvl1pPr>
          </a:lstStyle>
          <a:p>
            <a:fld id="{36E1F464-8D8C-DA48-8FE9-90F060746768}" type="slidenum">
              <a:rPr lang="ja-JP" altLang="en-US" smtClean="0"/>
              <a:pPr/>
              <a:t>‹#›</a:t>
            </a:fld>
            <a:endParaRPr lang="ja-JP" altLang="en-US"/>
          </a:p>
        </p:txBody>
      </p:sp>
    </p:spTree>
    <p:extLst>
      <p:ext uri="{BB962C8B-B14F-4D97-AF65-F5344CB8AC3E}">
        <p14:creationId xmlns:p14="http://schemas.microsoft.com/office/powerpoint/2010/main" val="1856293408"/>
      </p:ext>
    </p:extLst>
  </p:cSld>
  <p:clrMapOvr>
    <a:masterClrMapping/>
  </p:clrMapOvr>
  <p:extLst>
    <p:ext uri="{DCECCB84-F9BA-43D5-87BE-67443E8EF086}">
      <p15:sldGuideLst xmlns:p15="http://schemas.microsoft.com/office/powerpoint/2012/main">
        <p15:guide id="1" pos="302">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２columns">
    <p:spTree>
      <p:nvGrpSpPr>
        <p:cNvPr id="1" name=""/>
        <p:cNvGrpSpPr/>
        <p:nvPr/>
      </p:nvGrpSpPr>
      <p:grpSpPr>
        <a:xfrm>
          <a:off x="0" y="0"/>
          <a:ext cx="0" cy="0"/>
          <a:chOff x="0" y="0"/>
          <a:chExt cx="0" cy="0"/>
        </a:xfrm>
      </p:grpSpPr>
      <p:sp>
        <p:nvSpPr>
          <p:cNvPr id="11" name="テキスト プレースホルダー 2">
            <a:extLst>
              <a:ext uri="{FF2B5EF4-FFF2-40B4-BE49-F238E27FC236}">
                <a16:creationId xmlns:a16="http://schemas.microsoft.com/office/drawing/2014/main" id="{072F9754-B0C4-0D48-B75E-B19DF5FC1726}"/>
              </a:ext>
            </a:extLst>
          </p:cNvPr>
          <p:cNvSpPr>
            <a:spLocks noGrp="1"/>
          </p:cNvSpPr>
          <p:nvPr>
            <p:ph idx="1" hasCustomPrompt="1"/>
          </p:nvPr>
        </p:nvSpPr>
        <p:spPr>
          <a:xfrm>
            <a:off x="487998" y="1268413"/>
            <a:ext cx="5176202" cy="4351338"/>
          </a:xfrm>
          <a:prstGeom prst="rect">
            <a:avLst/>
          </a:prstGeom>
        </p:spPr>
        <p:txBody>
          <a:bodyPr vert="horz" lIns="0" tIns="0" rIns="0" bIns="0" rtlCol="0">
            <a:normAutofit/>
          </a:bodyPr>
          <a:lstStyle>
            <a:lvl1pPr>
              <a:buFontTx/>
              <a:buNone/>
              <a:defRPr/>
            </a:lvl1pPr>
          </a:lstStyle>
          <a:p>
            <a:r>
              <a:rPr kumimoji="1" lang="en-US" altLang="ja-JP" dirty="0"/>
              <a:t>Body Text</a:t>
            </a:r>
            <a:endParaRPr kumimoji="1" lang="ja-JP" altLang="en-US"/>
          </a:p>
        </p:txBody>
      </p:sp>
      <p:sp>
        <p:nvSpPr>
          <p:cNvPr id="12" name="タイトル プレースホルダー 1">
            <a:extLst>
              <a:ext uri="{FF2B5EF4-FFF2-40B4-BE49-F238E27FC236}">
                <a16:creationId xmlns:a16="http://schemas.microsoft.com/office/drawing/2014/main" id="{5756813B-A231-B34F-8D18-1210135F5BDD}"/>
              </a:ext>
            </a:extLst>
          </p:cNvPr>
          <p:cNvSpPr>
            <a:spLocks noGrp="1"/>
          </p:cNvSpPr>
          <p:nvPr>
            <p:ph type="title" hasCustomPrompt="1"/>
          </p:nvPr>
        </p:nvSpPr>
        <p:spPr>
          <a:xfrm>
            <a:off x="487999" y="296864"/>
            <a:ext cx="11188064" cy="323850"/>
          </a:xfrm>
          <a:prstGeom prst="rect">
            <a:avLst/>
          </a:prstGeom>
        </p:spPr>
        <p:txBody>
          <a:bodyPr vert="horz" lIns="0" tIns="0" rIns="0" bIns="0" rtlCol="0" anchor="t" anchorCtr="0">
            <a:noAutofit/>
          </a:bodyPr>
          <a:lstStyle>
            <a:lvl1pPr>
              <a:defRPr b="1">
                <a:solidFill>
                  <a:schemeClr val="tx1"/>
                </a:solidFill>
              </a:defRPr>
            </a:lvl1pPr>
          </a:lstStyle>
          <a:p>
            <a:r>
              <a:rPr kumimoji="1" lang="en-US" altLang="ja-JP" dirty="0"/>
              <a:t>Master Title</a:t>
            </a:r>
            <a:endParaRPr kumimoji="1" lang="ja-JP" altLang="en-US"/>
          </a:p>
        </p:txBody>
      </p:sp>
      <p:sp>
        <p:nvSpPr>
          <p:cNvPr id="17" name="テキスト プレースホルダー 2">
            <a:extLst>
              <a:ext uri="{FF2B5EF4-FFF2-40B4-BE49-F238E27FC236}">
                <a16:creationId xmlns:a16="http://schemas.microsoft.com/office/drawing/2014/main" id="{D229473B-51A2-F145-8FA3-C0953CB75E3B}"/>
              </a:ext>
            </a:extLst>
          </p:cNvPr>
          <p:cNvSpPr>
            <a:spLocks noGrp="1"/>
          </p:cNvSpPr>
          <p:nvPr>
            <p:ph idx="10" hasCustomPrompt="1"/>
          </p:nvPr>
        </p:nvSpPr>
        <p:spPr>
          <a:xfrm>
            <a:off x="6094319" y="1268413"/>
            <a:ext cx="5176202" cy="4351338"/>
          </a:xfrm>
          <a:prstGeom prst="rect">
            <a:avLst/>
          </a:prstGeom>
        </p:spPr>
        <p:txBody>
          <a:bodyPr vert="horz" lIns="0" tIns="0" rIns="0" bIns="0" rtlCol="0">
            <a:normAutofit/>
          </a:bodyPr>
          <a:lstStyle>
            <a:lvl1pPr>
              <a:buFontTx/>
              <a:buNone/>
              <a:defRPr/>
            </a:lvl1pPr>
          </a:lstStyle>
          <a:p>
            <a:r>
              <a:rPr kumimoji="1" lang="en-US" altLang="ja-JP" dirty="0"/>
              <a:t>Body Text</a:t>
            </a:r>
            <a:endParaRPr kumimoji="1" lang="ja-JP" altLang="en-US"/>
          </a:p>
        </p:txBody>
      </p:sp>
      <p:sp>
        <p:nvSpPr>
          <p:cNvPr id="9" name="スライド番号プレースホルダー 5">
            <a:extLst>
              <a:ext uri="{FF2B5EF4-FFF2-40B4-BE49-F238E27FC236}">
                <a16:creationId xmlns:a16="http://schemas.microsoft.com/office/drawing/2014/main" id="{DA90A1E3-91AE-094C-81B0-A562E5472C7B}"/>
              </a:ext>
            </a:extLst>
          </p:cNvPr>
          <p:cNvSpPr txBox="1">
            <a:spLocks/>
          </p:cNvSpPr>
          <p:nvPr userDrawn="1"/>
        </p:nvSpPr>
        <p:spPr>
          <a:xfrm>
            <a:off x="1579567" y="6389183"/>
            <a:ext cx="628646" cy="261938"/>
          </a:xfrm>
          <a:prstGeom prst="rect">
            <a:avLst/>
          </a:prstGeom>
          <a:noFill/>
        </p:spPr>
        <p:txBody>
          <a:bodyPr vert="horz" lIns="91440" tIns="45720" rIns="91440" bIns="45720" rtlCol="0" anchor="ctr"/>
          <a:lstStyle>
            <a:defPPr>
              <a:defRPr lang="ja-JP"/>
            </a:defPPr>
            <a:lvl1pPr marL="0" algn="ctr" defTabSz="914400" rtl="0" eaLnBrk="1" latinLnBrk="0" hangingPunct="1">
              <a:defRPr kumimoji="1" sz="1800" b="0" i="0" kern="1200">
                <a:solidFill>
                  <a:schemeClr val="bg1"/>
                </a:solidFill>
                <a:latin typeface="Myriad Pro" panose="020B0503030403020204" pitchFamily="34" charset="0"/>
                <a:ea typeface="FOT-UDKakugo_Small Pr6 R" panose="02020400000000000000" pitchFamily="18"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6E1F464-8D8C-DA48-8FE9-90F060746768}" type="slidenum">
              <a:rPr lang="ja-JP" altLang="en-US" smtClean="0"/>
              <a:pPr/>
              <a:t>‹#›</a:t>
            </a:fld>
            <a:endParaRPr lang="ja-JP" altLang="en-US"/>
          </a:p>
        </p:txBody>
      </p:sp>
    </p:spTree>
    <p:extLst>
      <p:ext uri="{BB962C8B-B14F-4D97-AF65-F5344CB8AC3E}">
        <p14:creationId xmlns:p14="http://schemas.microsoft.com/office/powerpoint/2010/main" val="2043928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60E3089D-647D-BB46-8D96-6CE96CB7CE52}"/>
              </a:ext>
            </a:extLst>
          </p:cNvPr>
          <p:cNvSpPr>
            <a:spLocks noGrp="1"/>
          </p:cNvSpPr>
          <p:nvPr>
            <p:ph idx="1" hasCustomPrompt="1"/>
          </p:nvPr>
        </p:nvSpPr>
        <p:spPr>
          <a:xfrm>
            <a:off x="487998" y="1268412"/>
            <a:ext cx="3447415" cy="4968867"/>
          </a:xfrm>
          <a:prstGeom prst="rect">
            <a:avLst/>
          </a:prstGeom>
        </p:spPr>
        <p:txBody>
          <a:bodyPr vert="horz" lIns="0" tIns="0" rIns="0" bIns="0" rtlCol="0">
            <a:normAutofit/>
          </a:bodyPr>
          <a:lstStyle>
            <a:lvl1pPr>
              <a:buNone/>
              <a:defRPr>
                <a:latin typeface="Myriad Pro" panose="020B0503030403020204" pitchFamily="34" charset="0"/>
              </a:defRPr>
            </a:lvl1pPr>
          </a:lstStyle>
          <a:p>
            <a:r>
              <a:rPr kumimoji="1" lang="en-US" altLang="ja-JP" dirty="0"/>
              <a:t>Body Text</a:t>
            </a:r>
            <a:endParaRPr kumimoji="1" lang="ja-JP" altLang="en-US"/>
          </a:p>
        </p:txBody>
      </p:sp>
      <p:sp>
        <p:nvSpPr>
          <p:cNvPr id="3" name="タイトル プレースホルダー 1">
            <a:extLst>
              <a:ext uri="{FF2B5EF4-FFF2-40B4-BE49-F238E27FC236}">
                <a16:creationId xmlns:a16="http://schemas.microsoft.com/office/drawing/2014/main" id="{87C889B4-E31D-A74E-A8F3-BD547A2FD4E1}"/>
              </a:ext>
            </a:extLst>
          </p:cNvPr>
          <p:cNvSpPr>
            <a:spLocks noGrp="1"/>
          </p:cNvSpPr>
          <p:nvPr>
            <p:ph type="title" hasCustomPrompt="1"/>
          </p:nvPr>
        </p:nvSpPr>
        <p:spPr>
          <a:xfrm>
            <a:off x="487999" y="296864"/>
            <a:ext cx="11188064" cy="323850"/>
          </a:xfrm>
          <a:prstGeom prst="rect">
            <a:avLst/>
          </a:prstGeom>
        </p:spPr>
        <p:txBody>
          <a:bodyPr vert="horz" lIns="0" tIns="0" rIns="0" bIns="0" rtlCol="0" anchor="t" anchorCtr="0">
            <a:noAutofit/>
          </a:bodyPr>
          <a:lstStyle>
            <a:lvl1pPr>
              <a:defRPr b="1" i="0">
                <a:solidFill>
                  <a:schemeClr val="tx1"/>
                </a:solidFill>
                <a:latin typeface="Myriad Pro Light" panose="020B0503030403020204" pitchFamily="34" charset="0"/>
              </a:defRPr>
            </a:lvl1pPr>
          </a:lstStyle>
          <a:p>
            <a:r>
              <a:rPr kumimoji="1" lang="en-US" altLang="ja-JP" dirty="0"/>
              <a:t>Master Title</a:t>
            </a:r>
            <a:endParaRPr kumimoji="1" lang="ja-JP" altLang="en-US"/>
          </a:p>
        </p:txBody>
      </p:sp>
      <p:sp>
        <p:nvSpPr>
          <p:cNvPr id="8" name="テキスト プレースホルダー 2">
            <a:extLst>
              <a:ext uri="{FF2B5EF4-FFF2-40B4-BE49-F238E27FC236}">
                <a16:creationId xmlns:a16="http://schemas.microsoft.com/office/drawing/2014/main" id="{18BC25D8-A188-584D-B478-03CC5427ABD6}"/>
              </a:ext>
            </a:extLst>
          </p:cNvPr>
          <p:cNvSpPr>
            <a:spLocks noGrp="1"/>
          </p:cNvSpPr>
          <p:nvPr>
            <p:ph idx="10" hasCustomPrompt="1"/>
          </p:nvPr>
        </p:nvSpPr>
        <p:spPr>
          <a:xfrm>
            <a:off x="4370451" y="1268412"/>
            <a:ext cx="3447415" cy="4968867"/>
          </a:xfrm>
          <a:prstGeom prst="rect">
            <a:avLst/>
          </a:prstGeom>
        </p:spPr>
        <p:txBody>
          <a:bodyPr vert="horz" lIns="0" tIns="0" rIns="0" bIns="0" rtlCol="0">
            <a:normAutofit/>
          </a:bodyPr>
          <a:lstStyle>
            <a:lvl1pPr>
              <a:buNone/>
              <a:defRPr>
                <a:latin typeface="Myriad Pro" panose="020B0503030403020204" pitchFamily="34" charset="0"/>
              </a:defRPr>
            </a:lvl1pPr>
          </a:lstStyle>
          <a:p>
            <a:r>
              <a:rPr kumimoji="1" lang="en-US" altLang="ja-JP" dirty="0"/>
              <a:t>Body Text</a:t>
            </a:r>
            <a:endParaRPr kumimoji="1" lang="ja-JP" altLang="en-US"/>
          </a:p>
        </p:txBody>
      </p:sp>
      <p:sp>
        <p:nvSpPr>
          <p:cNvPr id="9" name="テキスト プレースホルダー 2">
            <a:extLst>
              <a:ext uri="{FF2B5EF4-FFF2-40B4-BE49-F238E27FC236}">
                <a16:creationId xmlns:a16="http://schemas.microsoft.com/office/drawing/2014/main" id="{10F503EC-A274-994B-80B5-90AA3581559A}"/>
              </a:ext>
            </a:extLst>
          </p:cNvPr>
          <p:cNvSpPr>
            <a:spLocks noGrp="1"/>
          </p:cNvSpPr>
          <p:nvPr>
            <p:ph idx="11" hasCustomPrompt="1"/>
          </p:nvPr>
        </p:nvSpPr>
        <p:spPr>
          <a:xfrm>
            <a:off x="8260398" y="1268412"/>
            <a:ext cx="3447415" cy="4968867"/>
          </a:xfrm>
          <a:prstGeom prst="rect">
            <a:avLst/>
          </a:prstGeom>
        </p:spPr>
        <p:txBody>
          <a:bodyPr vert="horz" lIns="0" tIns="0" rIns="0" bIns="0" rtlCol="0">
            <a:normAutofit/>
          </a:bodyPr>
          <a:lstStyle>
            <a:lvl1pPr>
              <a:buNone/>
              <a:defRPr>
                <a:latin typeface="Myriad Pro" panose="020B0503030403020204" pitchFamily="34" charset="0"/>
              </a:defRPr>
            </a:lvl1pPr>
          </a:lstStyle>
          <a:p>
            <a:r>
              <a:rPr kumimoji="1" lang="en-US" altLang="ja-JP" dirty="0"/>
              <a:t>Body Text</a:t>
            </a:r>
            <a:endParaRPr kumimoji="1" lang="ja-JP" altLang="en-US"/>
          </a:p>
        </p:txBody>
      </p:sp>
      <p:sp>
        <p:nvSpPr>
          <p:cNvPr id="10" name="スライド番号プレースホルダー 5">
            <a:extLst>
              <a:ext uri="{FF2B5EF4-FFF2-40B4-BE49-F238E27FC236}">
                <a16:creationId xmlns:a16="http://schemas.microsoft.com/office/drawing/2014/main" id="{F9DB4AF9-782D-9B4C-97B0-00803004D504}"/>
              </a:ext>
            </a:extLst>
          </p:cNvPr>
          <p:cNvSpPr txBox="1">
            <a:spLocks/>
          </p:cNvSpPr>
          <p:nvPr userDrawn="1"/>
        </p:nvSpPr>
        <p:spPr>
          <a:xfrm>
            <a:off x="1579567" y="6389183"/>
            <a:ext cx="628646" cy="261938"/>
          </a:xfrm>
          <a:prstGeom prst="rect">
            <a:avLst/>
          </a:prstGeom>
          <a:noFill/>
        </p:spPr>
        <p:txBody>
          <a:bodyPr vert="horz" lIns="91440" tIns="45720" rIns="91440" bIns="45720" rtlCol="0" anchor="ctr"/>
          <a:lstStyle>
            <a:defPPr>
              <a:defRPr lang="ja-JP"/>
            </a:defPPr>
            <a:lvl1pPr marL="0" algn="ctr" defTabSz="914400" rtl="0" eaLnBrk="1" latinLnBrk="0" hangingPunct="1">
              <a:defRPr kumimoji="1" sz="1800" b="0" i="0" kern="1200">
                <a:solidFill>
                  <a:schemeClr val="bg1"/>
                </a:solidFill>
                <a:latin typeface="Myriad Pro" panose="020B0503030403020204" pitchFamily="34" charset="0"/>
                <a:ea typeface="FOT-UDKakugo_Small Pr6 R" panose="02020400000000000000" pitchFamily="18"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6E1F464-8D8C-DA48-8FE9-90F060746768}" type="slidenum">
              <a:rPr lang="ja-JP" altLang="en-US" smtClean="0"/>
              <a:pPr/>
              <a:t>‹#›</a:t>
            </a:fld>
            <a:endParaRPr lang="ja-JP" altLang="en-US"/>
          </a:p>
        </p:txBody>
      </p:sp>
    </p:spTree>
    <p:extLst>
      <p:ext uri="{BB962C8B-B14F-4D97-AF65-F5344CB8AC3E}">
        <p14:creationId xmlns:p14="http://schemas.microsoft.com/office/powerpoint/2010/main" val="685982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8543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s * 2">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93BB6AEE-DCB7-F24E-A3FB-096D98AEACC1}"/>
              </a:ext>
            </a:extLst>
          </p:cNvPr>
          <p:cNvSpPr>
            <a:spLocks noGrp="1"/>
          </p:cNvSpPr>
          <p:nvPr>
            <p:ph idx="1" hasCustomPrompt="1"/>
          </p:nvPr>
        </p:nvSpPr>
        <p:spPr>
          <a:xfrm>
            <a:off x="487998" y="1268413"/>
            <a:ext cx="5176202" cy="2160587"/>
          </a:xfrm>
          <a:prstGeom prst="rect">
            <a:avLst/>
          </a:prstGeom>
        </p:spPr>
        <p:txBody>
          <a:bodyPr vert="horz" lIns="0" tIns="0" rIns="0" bIns="0" rtlCol="0">
            <a:normAutofit/>
          </a:bodyPr>
          <a:lstStyle>
            <a:lvl1pPr>
              <a:buFontTx/>
              <a:buNone/>
              <a:defRPr/>
            </a:lvl1pPr>
          </a:lstStyle>
          <a:p>
            <a:r>
              <a:rPr kumimoji="1" lang="en-US" altLang="ja-JP" dirty="0"/>
              <a:t>Body Text</a:t>
            </a:r>
            <a:endParaRPr kumimoji="1" lang="ja-JP" altLang="en-US"/>
          </a:p>
        </p:txBody>
      </p:sp>
      <p:sp>
        <p:nvSpPr>
          <p:cNvPr id="3" name="タイトル プレースホルダー 1">
            <a:extLst>
              <a:ext uri="{FF2B5EF4-FFF2-40B4-BE49-F238E27FC236}">
                <a16:creationId xmlns:a16="http://schemas.microsoft.com/office/drawing/2014/main" id="{0F4087FB-E36B-5447-89D0-CB4025C743F8}"/>
              </a:ext>
            </a:extLst>
          </p:cNvPr>
          <p:cNvSpPr>
            <a:spLocks noGrp="1"/>
          </p:cNvSpPr>
          <p:nvPr>
            <p:ph type="title" hasCustomPrompt="1"/>
          </p:nvPr>
        </p:nvSpPr>
        <p:spPr>
          <a:xfrm>
            <a:off x="487999" y="296864"/>
            <a:ext cx="11188064" cy="323850"/>
          </a:xfrm>
          <a:prstGeom prst="rect">
            <a:avLst/>
          </a:prstGeom>
        </p:spPr>
        <p:txBody>
          <a:bodyPr vert="horz" lIns="0" tIns="0" rIns="0" bIns="0" rtlCol="0" anchor="t" anchorCtr="0">
            <a:noAutofit/>
          </a:bodyPr>
          <a:lstStyle>
            <a:lvl1pPr>
              <a:defRPr b="1">
                <a:solidFill>
                  <a:schemeClr val="tx1"/>
                </a:solidFill>
              </a:defRPr>
            </a:lvl1pPr>
          </a:lstStyle>
          <a:p>
            <a:r>
              <a:rPr kumimoji="1" lang="en-US" altLang="ja-JP" dirty="0"/>
              <a:t>Master Title</a:t>
            </a:r>
            <a:endParaRPr kumimoji="1" lang="ja-JP" altLang="en-US"/>
          </a:p>
        </p:txBody>
      </p:sp>
      <p:sp>
        <p:nvSpPr>
          <p:cNvPr id="8" name="テキスト プレースホルダー 2">
            <a:extLst>
              <a:ext uri="{FF2B5EF4-FFF2-40B4-BE49-F238E27FC236}">
                <a16:creationId xmlns:a16="http://schemas.microsoft.com/office/drawing/2014/main" id="{C4FFE812-27B3-B84C-BDA2-D79DE0E6C0E9}"/>
              </a:ext>
            </a:extLst>
          </p:cNvPr>
          <p:cNvSpPr>
            <a:spLocks noGrp="1"/>
          </p:cNvSpPr>
          <p:nvPr>
            <p:ph idx="10" hasCustomPrompt="1"/>
          </p:nvPr>
        </p:nvSpPr>
        <p:spPr>
          <a:xfrm>
            <a:off x="6094319" y="1268413"/>
            <a:ext cx="5176202" cy="2160587"/>
          </a:xfrm>
          <a:prstGeom prst="rect">
            <a:avLst/>
          </a:prstGeom>
        </p:spPr>
        <p:txBody>
          <a:bodyPr vert="horz" lIns="0" tIns="0" rIns="0" bIns="0" rtlCol="0">
            <a:normAutofit/>
          </a:bodyPr>
          <a:lstStyle>
            <a:lvl1pPr>
              <a:buFontTx/>
              <a:buNone/>
              <a:defRPr/>
            </a:lvl1pPr>
          </a:lstStyle>
          <a:p>
            <a:r>
              <a:rPr kumimoji="1" lang="en-US" altLang="ja-JP" dirty="0"/>
              <a:t>Body Text</a:t>
            </a:r>
            <a:endParaRPr kumimoji="1" lang="ja-JP" altLang="en-US"/>
          </a:p>
        </p:txBody>
      </p:sp>
      <p:sp>
        <p:nvSpPr>
          <p:cNvPr id="9" name="テキスト プレースホルダー 2">
            <a:extLst>
              <a:ext uri="{FF2B5EF4-FFF2-40B4-BE49-F238E27FC236}">
                <a16:creationId xmlns:a16="http://schemas.microsoft.com/office/drawing/2014/main" id="{89843E81-1734-4B45-8273-D8A773CAD974}"/>
              </a:ext>
            </a:extLst>
          </p:cNvPr>
          <p:cNvSpPr>
            <a:spLocks noGrp="1"/>
          </p:cNvSpPr>
          <p:nvPr>
            <p:ph idx="11" hasCustomPrompt="1"/>
          </p:nvPr>
        </p:nvSpPr>
        <p:spPr>
          <a:xfrm>
            <a:off x="487998" y="3869207"/>
            <a:ext cx="5176202" cy="2160587"/>
          </a:xfrm>
          <a:prstGeom prst="rect">
            <a:avLst/>
          </a:prstGeom>
        </p:spPr>
        <p:txBody>
          <a:bodyPr vert="horz" lIns="0" tIns="0" rIns="0" bIns="0" rtlCol="0">
            <a:normAutofit/>
          </a:bodyPr>
          <a:lstStyle>
            <a:lvl1pPr>
              <a:buFontTx/>
              <a:buNone/>
              <a:defRPr/>
            </a:lvl1pPr>
          </a:lstStyle>
          <a:p>
            <a:r>
              <a:rPr kumimoji="1" lang="en-US" altLang="ja-JP" dirty="0"/>
              <a:t>Body Text</a:t>
            </a:r>
            <a:endParaRPr kumimoji="1" lang="ja-JP" altLang="en-US"/>
          </a:p>
        </p:txBody>
      </p:sp>
      <p:sp>
        <p:nvSpPr>
          <p:cNvPr id="10" name="テキスト プレースホルダー 2">
            <a:extLst>
              <a:ext uri="{FF2B5EF4-FFF2-40B4-BE49-F238E27FC236}">
                <a16:creationId xmlns:a16="http://schemas.microsoft.com/office/drawing/2014/main" id="{E0761C65-F15B-FC43-A647-42B5C8386C19}"/>
              </a:ext>
            </a:extLst>
          </p:cNvPr>
          <p:cNvSpPr>
            <a:spLocks noGrp="1"/>
          </p:cNvSpPr>
          <p:nvPr>
            <p:ph idx="12" hasCustomPrompt="1"/>
          </p:nvPr>
        </p:nvSpPr>
        <p:spPr>
          <a:xfrm>
            <a:off x="6094319" y="3869207"/>
            <a:ext cx="5176202" cy="2160587"/>
          </a:xfrm>
          <a:prstGeom prst="rect">
            <a:avLst/>
          </a:prstGeom>
        </p:spPr>
        <p:txBody>
          <a:bodyPr vert="horz" lIns="0" tIns="0" rIns="0" bIns="0" rtlCol="0">
            <a:normAutofit/>
          </a:bodyPr>
          <a:lstStyle>
            <a:lvl1pPr>
              <a:buFontTx/>
              <a:buNone/>
              <a:defRPr/>
            </a:lvl1pPr>
          </a:lstStyle>
          <a:p>
            <a:r>
              <a:rPr kumimoji="1" lang="en-US" altLang="ja-JP" dirty="0"/>
              <a:t>Body Text</a:t>
            </a:r>
            <a:endParaRPr kumimoji="1" lang="ja-JP" altLang="en-US"/>
          </a:p>
        </p:txBody>
      </p:sp>
      <p:sp>
        <p:nvSpPr>
          <p:cNvPr id="11" name="スライド番号プレースホルダー 5">
            <a:extLst>
              <a:ext uri="{FF2B5EF4-FFF2-40B4-BE49-F238E27FC236}">
                <a16:creationId xmlns:a16="http://schemas.microsoft.com/office/drawing/2014/main" id="{B320A081-FA3F-5F42-977E-87BF02B0F776}"/>
              </a:ext>
            </a:extLst>
          </p:cNvPr>
          <p:cNvSpPr txBox="1">
            <a:spLocks/>
          </p:cNvSpPr>
          <p:nvPr userDrawn="1"/>
        </p:nvSpPr>
        <p:spPr>
          <a:xfrm>
            <a:off x="1579567" y="6389183"/>
            <a:ext cx="628646" cy="261938"/>
          </a:xfrm>
          <a:prstGeom prst="rect">
            <a:avLst/>
          </a:prstGeom>
          <a:noFill/>
        </p:spPr>
        <p:txBody>
          <a:bodyPr vert="horz" lIns="91440" tIns="45720" rIns="91440" bIns="45720" rtlCol="0" anchor="ctr"/>
          <a:lstStyle>
            <a:defPPr>
              <a:defRPr lang="ja-JP"/>
            </a:defPPr>
            <a:lvl1pPr marL="0" algn="ctr" defTabSz="914400" rtl="0" eaLnBrk="1" latinLnBrk="0" hangingPunct="1">
              <a:defRPr kumimoji="1" sz="1800" b="0" i="0" kern="1200">
                <a:solidFill>
                  <a:schemeClr val="bg1"/>
                </a:solidFill>
                <a:latin typeface="Myriad Pro" panose="020B0503030403020204" pitchFamily="34" charset="0"/>
                <a:ea typeface="FOT-UDKakugo_Small Pr6 R" panose="02020400000000000000" pitchFamily="18"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6E1F464-8D8C-DA48-8FE9-90F060746768}" type="slidenum">
              <a:rPr lang="ja-JP" altLang="en-US" smtClean="0"/>
              <a:pPr/>
              <a:t>‹#›</a:t>
            </a:fld>
            <a:endParaRPr lang="ja-JP" altLang="en-US"/>
          </a:p>
        </p:txBody>
      </p:sp>
    </p:spTree>
    <p:extLst>
      <p:ext uri="{BB962C8B-B14F-4D97-AF65-F5344CB8AC3E}">
        <p14:creationId xmlns:p14="http://schemas.microsoft.com/office/powerpoint/2010/main" val="1925764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ums var">
    <p:spTree>
      <p:nvGrpSpPr>
        <p:cNvPr id="1" name=""/>
        <p:cNvGrpSpPr/>
        <p:nvPr/>
      </p:nvGrpSpPr>
      <p:grpSpPr>
        <a:xfrm>
          <a:off x="0" y="0"/>
          <a:ext cx="0" cy="0"/>
          <a:chOff x="0" y="0"/>
          <a:chExt cx="0" cy="0"/>
        </a:xfrm>
      </p:grpSpPr>
      <p:sp>
        <p:nvSpPr>
          <p:cNvPr id="16" name="テキスト プレースホルダー 2">
            <a:extLst>
              <a:ext uri="{FF2B5EF4-FFF2-40B4-BE49-F238E27FC236}">
                <a16:creationId xmlns:a16="http://schemas.microsoft.com/office/drawing/2014/main" id="{F20FBC69-0249-8342-9800-106F8C5258B0}"/>
              </a:ext>
            </a:extLst>
          </p:cNvPr>
          <p:cNvSpPr>
            <a:spLocks noGrp="1"/>
          </p:cNvSpPr>
          <p:nvPr>
            <p:ph idx="1" hasCustomPrompt="1"/>
          </p:nvPr>
        </p:nvSpPr>
        <p:spPr>
          <a:xfrm>
            <a:off x="487998" y="476473"/>
            <a:ext cx="3879216" cy="1619027"/>
          </a:xfrm>
          <a:prstGeom prst="rect">
            <a:avLst/>
          </a:prstGeom>
        </p:spPr>
        <p:txBody>
          <a:bodyPr vert="horz" lIns="0" tIns="0" rIns="0" bIns="0" rtlCol="0">
            <a:normAutofit/>
          </a:bodyPr>
          <a:lstStyle>
            <a:lvl1pPr>
              <a:lnSpc>
                <a:spcPct val="100000"/>
              </a:lnSpc>
              <a:spcBef>
                <a:spcPts val="0"/>
              </a:spcBef>
              <a:buFont typeface="Arial" panose="020B0604020202020204" pitchFamily="34" charset="0"/>
              <a:buNone/>
              <a:defRPr sz="3200" b="1" i="0">
                <a:latin typeface="Myriad Pro" panose="020B0503030403020204" pitchFamily="34" charset="0"/>
                <a:ea typeface="FOT-UDKakugo_Small Pr6 B" panose="02020400000000000000" pitchFamily="18" charset="-128"/>
              </a:defRPr>
            </a:lvl1pPr>
          </a:lstStyle>
          <a:p>
            <a:r>
              <a:rPr kumimoji="1" lang="en-US" altLang="ja-JP" dirty="0"/>
              <a:t>Course Name</a:t>
            </a:r>
            <a:endParaRPr kumimoji="1" lang="ja-JP" altLang="en-US"/>
          </a:p>
        </p:txBody>
      </p:sp>
      <p:sp>
        <p:nvSpPr>
          <p:cNvPr id="22" name="図プレースホルダー 6">
            <a:extLst>
              <a:ext uri="{FF2B5EF4-FFF2-40B4-BE49-F238E27FC236}">
                <a16:creationId xmlns:a16="http://schemas.microsoft.com/office/drawing/2014/main" id="{E5B9016C-8B39-2D42-B6CD-63F644512BEE}"/>
              </a:ext>
            </a:extLst>
          </p:cNvPr>
          <p:cNvSpPr>
            <a:spLocks noGrp="1"/>
          </p:cNvSpPr>
          <p:nvPr>
            <p:ph type="pic" sz="quarter" idx="10" hasCustomPrompt="1"/>
          </p:nvPr>
        </p:nvSpPr>
        <p:spPr>
          <a:xfrm>
            <a:off x="4367214" y="188913"/>
            <a:ext cx="7345362" cy="3455987"/>
          </a:xfrm>
        </p:spPr>
        <p:txBody>
          <a:bodyPr/>
          <a:lstStyle/>
          <a:p>
            <a:r>
              <a:rPr kumimoji="1" lang="en-US" altLang="ja-JP" dirty="0"/>
              <a:t>Fig</a:t>
            </a:r>
            <a:endParaRPr kumimoji="1" lang="ja-JP" altLang="en-US"/>
          </a:p>
        </p:txBody>
      </p:sp>
      <p:sp>
        <p:nvSpPr>
          <p:cNvPr id="23" name="図プレースホルダー 9">
            <a:extLst>
              <a:ext uri="{FF2B5EF4-FFF2-40B4-BE49-F238E27FC236}">
                <a16:creationId xmlns:a16="http://schemas.microsoft.com/office/drawing/2014/main" id="{B839E5D0-C79B-2644-B204-2EEC83FBEF05}"/>
              </a:ext>
            </a:extLst>
          </p:cNvPr>
          <p:cNvSpPr>
            <a:spLocks noGrp="1"/>
          </p:cNvSpPr>
          <p:nvPr>
            <p:ph type="pic" sz="quarter" idx="11" hasCustomPrompt="1"/>
          </p:nvPr>
        </p:nvSpPr>
        <p:spPr>
          <a:xfrm>
            <a:off x="8256588" y="4076700"/>
            <a:ext cx="3455987" cy="216058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Fig</a:t>
            </a:r>
            <a:endParaRPr kumimoji="1" lang="ja-JP" altLang="en-US"/>
          </a:p>
          <a:p>
            <a:endParaRPr kumimoji="1" lang="ja-JP" altLang="en-US"/>
          </a:p>
        </p:txBody>
      </p:sp>
      <p:sp>
        <p:nvSpPr>
          <p:cNvPr id="24" name="図プレースホルダー 9">
            <a:extLst>
              <a:ext uri="{FF2B5EF4-FFF2-40B4-BE49-F238E27FC236}">
                <a16:creationId xmlns:a16="http://schemas.microsoft.com/office/drawing/2014/main" id="{D0AFCD1F-0C17-2845-A005-C075B56C280C}"/>
              </a:ext>
            </a:extLst>
          </p:cNvPr>
          <p:cNvSpPr>
            <a:spLocks noGrp="1"/>
          </p:cNvSpPr>
          <p:nvPr>
            <p:ph type="pic" sz="quarter" idx="12" hasCustomPrompt="1"/>
          </p:nvPr>
        </p:nvSpPr>
        <p:spPr>
          <a:xfrm>
            <a:off x="4370388" y="4076700"/>
            <a:ext cx="3455987" cy="216058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Fig</a:t>
            </a:r>
            <a:endParaRPr kumimoji="1" lang="ja-JP" altLang="en-US"/>
          </a:p>
          <a:p>
            <a:endParaRPr kumimoji="1" lang="ja-JP" altLang="en-US"/>
          </a:p>
        </p:txBody>
      </p:sp>
      <p:sp>
        <p:nvSpPr>
          <p:cNvPr id="25" name="図プレースホルダー 9">
            <a:extLst>
              <a:ext uri="{FF2B5EF4-FFF2-40B4-BE49-F238E27FC236}">
                <a16:creationId xmlns:a16="http://schemas.microsoft.com/office/drawing/2014/main" id="{C21BB739-2E4A-D547-B8C4-901D845C9265}"/>
              </a:ext>
            </a:extLst>
          </p:cNvPr>
          <p:cNvSpPr>
            <a:spLocks noGrp="1"/>
          </p:cNvSpPr>
          <p:nvPr>
            <p:ph type="pic" sz="quarter" idx="13" hasCustomPrompt="1"/>
          </p:nvPr>
        </p:nvSpPr>
        <p:spPr>
          <a:xfrm>
            <a:off x="476305" y="4076700"/>
            <a:ext cx="3455987" cy="216058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Fig</a:t>
            </a:r>
            <a:endParaRPr kumimoji="1" lang="ja-JP" altLang="en-US"/>
          </a:p>
          <a:p>
            <a:endParaRPr kumimoji="1" lang="ja-JP" altLang="en-US"/>
          </a:p>
        </p:txBody>
      </p:sp>
      <p:sp>
        <p:nvSpPr>
          <p:cNvPr id="29" name="テキスト プレースホルダー 31">
            <a:extLst>
              <a:ext uri="{FF2B5EF4-FFF2-40B4-BE49-F238E27FC236}">
                <a16:creationId xmlns:a16="http://schemas.microsoft.com/office/drawing/2014/main" id="{926438A7-9AC2-BD46-A303-1333D49C64E9}"/>
              </a:ext>
            </a:extLst>
          </p:cNvPr>
          <p:cNvSpPr>
            <a:spLocks noGrp="1"/>
          </p:cNvSpPr>
          <p:nvPr>
            <p:ph type="body" sz="quarter" idx="14" hasCustomPrompt="1"/>
          </p:nvPr>
        </p:nvSpPr>
        <p:spPr>
          <a:xfrm>
            <a:off x="496553" y="188913"/>
            <a:ext cx="3870660" cy="324302"/>
          </a:xfrm>
        </p:spPr>
        <p:txBody>
          <a:bodyPr>
            <a:normAutofit/>
          </a:bodyPr>
          <a:lstStyle>
            <a:lvl1pPr>
              <a:defRPr sz="1600" b="1" i="0">
                <a:latin typeface="Myriad Pro" panose="020B0503030403020204" pitchFamily="34" charset="0"/>
              </a:defRPr>
            </a:lvl1pPr>
          </a:lstStyle>
          <a:p>
            <a:pPr lvl="0"/>
            <a:r>
              <a:rPr kumimoji="1" lang="en-US" altLang="ja-JP" dirty="0"/>
              <a:t>Department</a:t>
            </a:r>
            <a:endParaRPr kumimoji="1" lang="ja-JP" altLang="en-US"/>
          </a:p>
        </p:txBody>
      </p:sp>
      <p:sp>
        <p:nvSpPr>
          <p:cNvPr id="12" name="スライド番号プレースホルダー 5">
            <a:extLst>
              <a:ext uri="{FF2B5EF4-FFF2-40B4-BE49-F238E27FC236}">
                <a16:creationId xmlns:a16="http://schemas.microsoft.com/office/drawing/2014/main" id="{315DC405-45B6-0C40-9812-1B7A762CDFFB}"/>
              </a:ext>
            </a:extLst>
          </p:cNvPr>
          <p:cNvSpPr>
            <a:spLocks noGrp="1"/>
          </p:cNvSpPr>
          <p:nvPr>
            <p:ph type="sldNum" sz="quarter" idx="4"/>
          </p:nvPr>
        </p:nvSpPr>
        <p:spPr>
          <a:xfrm>
            <a:off x="1579567" y="6389183"/>
            <a:ext cx="628646" cy="261938"/>
          </a:xfrm>
          <a:prstGeom prst="rect">
            <a:avLst/>
          </a:prstGeom>
          <a:noFill/>
        </p:spPr>
        <p:txBody>
          <a:bodyPr vert="horz" lIns="91440" tIns="45720" rIns="91440" bIns="45720" rtlCol="0" anchor="ctr"/>
          <a:lstStyle>
            <a:lvl1pPr algn="ctr">
              <a:defRPr sz="1800" b="0" i="0">
                <a:solidFill>
                  <a:schemeClr val="bg1"/>
                </a:solidFill>
                <a:latin typeface="Myriad Pro" panose="020B0503030403020204" pitchFamily="34" charset="0"/>
                <a:ea typeface="FOT-UDKakugo_Small Pr6 R" panose="02020400000000000000" pitchFamily="18" charset="-128"/>
              </a:defRPr>
            </a:lvl1pPr>
          </a:lstStyle>
          <a:p>
            <a:fld id="{36E1F464-8D8C-DA48-8FE9-90F060746768}" type="slidenum">
              <a:rPr lang="ja-JP" altLang="en-US" smtClean="0"/>
              <a:pPr/>
              <a:t>‹#›</a:t>
            </a:fld>
            <a:endParaRPr lang="ja-JP" altLang="en-US"/>
          </a:p>
        </p:txBody>
      </p:sp>
    </p:spTree>
    <p:extLst>
      <p:ext uri="{BB962C8B-B14F-4D97-AF65-F5344CB8AC3E}">
        <p14:creationId xmlns:p14="http://schemas.microsoft.com/office/powerpoint/2010/main" val="354613573"/>
      </p:ext>
    </p:extLst>
  </p:cSld>
  <p:clrMapOvr>
    <a:masterClrMapping/>
  </p:clrMapOvr>
  <p:extLst>
    <p:ext uri="{DCECCB84-F9BA-43D5-87BE-67443E8EF086}">
      <p15:sldGuideLst xmlns:p15="http://schemas.microsoft.com/office/powerpoint/2012/main">
        <p15:guide id="1" pos="302">
          <p15:clr>
            <a:srgbClr val="F26B43"/>
          </p15:clr>
        </p15:guide>
        <p15:guide id="2" orient="horz" pos="2296">
          <p15:clr>
            <a:srgbClr val="FBAE40"/>
          </p15:clr>
        </p15:guide>
        <p15:guide id="3" orient="horz" pos="256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s ver">
    <p:spTree>
      <p:nvGrpSpPr>
        <p:cNvPr id="1" name=""/>
        <p:cNvGrpSpPr/>
        <p:nvPr/>
      </p:nvGrpSpPr>
      <p:grpSpPr>
        <a:xfrm>
          <a:off x="0" y="0"/>
          <a:ext cx="0" cy="0"/>
          <a:chOff x="0" y="0"/>
          <a:chExt cx="0" cy="0"/>
        </a:xfrm>
      </p:grpSpPr>
      <p:sp>
        <p:nvSpPr>
          <p:cNvPr id="21" name="テキスト プレースホルダー 2">
            <a:extLst>
              <a:ext uri="{FF2B5EF4-FFF2-40B4-BE49-F238E27FC236}">
                <a16:creationId xmlns:a16="http://schemas.microsoft.com/office/drawing/2014/main" id="{B2554577-4488-7640-8A86-5B95E5A1C231}"/>
              </a:ext>
            </a:extLst>
          </p:cNvPr>
          <p:cNvSpPr>
            <a:spLocks noGrp="1"/>
          </p:cNvSpPr>
          <p:nvPr>
            <p:ph idx="1" hasCustomPrompt="1"/>
          </p:nvPr>
        </p:nvSpPr>
        <p:spPr>
          <a:xfrm>
            <a:off x="487998" y="476473"/>
            <a:ext cx="3879216" cy="1078141"/>
          </a:xfrm>
          <a:prstGeom prst="rect">
            <a:avLst/>
          </a:prstGeom>
        </p:spPr>
        <p:txBody>
          <a:bodyPr vert="horz" lIns="0" tIns="0" rIns="0" bIns="0" rtlCol="0">
            <a:normAutofit/>
          </a:bodyPr>
          <a:lstStyle>
            <a:lvl1pPr>
              <a:lnSpc>
                <a:spcPct val="100000"/>
              </a:lnSpc>
              <a:spcBef>
                <a:spcPts val="0"/>
              </a:spcBef>
              <a:buFont typeface="Arial" panose="020B0604020202020204" pitchFamily="34" charset="0"/>
              <a:buNone/>
              <a:defRPr sz="3200" b="1" i="0">
                <a:latin typeface="Myriad Pro" panose="020B0503030403020204" pitchFamily="34" charset="0"/>
                <a:ea typeface="FOT-UDKakugo_Small Pr6 B" panose="02020400000000000000" pitchFamily="18" charset="-128"/>
              </a:defRPr>
            </a:lvl1pPr>
          </a:lstStyle>
          <a:p>
            <a:r>
              <a:rPr kumimoji="1" lang="en-US" altLang="ja-JP" dirty="0"/>
              <a:t>Course Name</a:t>
            </a:r>
            <a:endParaRPr kumimoji="1" lang="ja-JP" altLang="en-US"/>
          </a:p>
        </p:txBody>
      </p:sp>
      <p:sp>
        <p:nvSpPr>
          <p:cNvPr id="27" name="図プレースホルダー 6">
            <a:extLst>
              <a:ext uri="{FF2B5EF4-FFF2-40B4-BE49-F238E27FC236}">
                <a16:creationId xmlns:a16="http://schemas.microsoft.com/office/drawing/2014/main" id="{DE1C864C-748A-AD42-9763-1A67F17FD7D5}"/>
              </a:ext>
            </a:extLst>
          </p:cNvPr>
          <p:cNvSpPr>
            <a:spLocks noGrp="1"/>
          </p:cNvSpPr>
          <p:nvPr>
            <p:ph type="pic" sz="quarter" idx="10" hasCustomPrompt="1"/>
          </p:nvPr>
        </p:nvSpPr>
        <p:spPr>
          <a:xfrm>
            <a:off x="4367214" y="188913"/>
            <a:ext cx="7345362" cy="345598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Fig</a:t>
            </a:r>
            <a:endParaRPr kumimoji="1" lang="ja-JP" altLang="en-US"/>
          </a:p>
          <a:p>
            <a:endParaRPr kumimoji="1" lang="ja-JP" altLang="en-US"/>
          </a:p>
        </p:txBody>
      </p:sp>
      <p:sp>
        <p:nvSpPr>
          <p:cNvPr id="28" name="図プレースホルダー 9">
            <a:extLst>
              <a:ext uri="{FF2B5EF4-FFF2-40B4-BE49-F238E27FC236}">
                <a16:creationId xmlns:a16="http://schemas.microsoft.com/office/drawing/2014/main" id="{5D814640-7FF3-194D-84C9-DAB67287B316}"/>
              </a:ext>
            </a:extLst>
          </p:cNvPr>
          <p:cNvSpPr>
            <a:spLocks noGrp="1"/>
          </p:cNvSpPr>
          <p:nvPr>
            <p:ph type="pic" sz="quarter" idx="11" hasCustomPrompt="1"/>
          </p:nvPr>
        </p:nvSpPr>
        <p:spPr>
          <a:xfrm>
            <a:off x="8256588" y="4076700"/>
            <a:ext cx="3455987" cy="216058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Fig</a:t>
            </a:r>
            <a:endParaRPr kumimoji="1" lang="ja-JP" altLang="en-US"/>
          </a:p>
          <a:p>
            <a:endParaRPr kumimoji="1" lang="ja-JP" altLang="en-US"/>
          </a:p>
        </p:txBody>
      </p:sp>
      <p:sp>
        <p:nvSpPr>
          <p:cNvPr id="29" name="図プレースホルダー 9">
            <a:extLst>
              <a:ext uri="{FF2B5EF4-FFF2-40B4-BE49-F238E27FC236}">
                <a16:creationId xmlns:a16="http://schemas.microsoft.com/office/drawing/2014/main" id="{A57A6014-0FA0-2542-BC92-5197354427A3}"/>
              </a:ext>
            </a:extLst>
          </p:cNvPr>
          <p:cNvSpPr>
            <a:spLocks noGrp="1"/>
          </p:cNvSpPr>
          <p:nvPr>
            <p:ph type="pic" sz="quarter" idx="12" hasCustomPrompt="1"/>
          </p:nvPr>
        </p:nvSpPr>
        <p:spPr>
          <a:xfrm>
            <a:off x="4370388" y="4076700"/>
            <a:ext cx="3455987" cy="216058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Fig</a:t>
            </a:r>
            <a:endParaRPr kumimoji="1" lang="ja-JP" altLang="en-US"/>
          </a:p>
          <a:p>
            <a:endParaRPr kumimoji="1" lang="ja-JP" altLang="en-US"/>
          </a:p>
        </p:txBody>
      </p:sp>
      <p:sp>
        <p:nvSpPr>
          <p:cNvPr id="32" name="テキスト プレースホルダー 31">
            <a:extLst>
              <a:ext uri="{FF2B5EF4-FFF2-40B4-BE49-F238E27FC236}">
                <a16:creationId xmlns:a16="http://schemas.microsoft.com/office/drawing/2014/main" id="{C02E765A-C56D-2C4E-85F3-7015C774A7E1}"/>
              </a:ext>
            </a:extLst>
          </p:cNvPr>
          <p:cNvSpPr>
            <a:spLocks noGrp="1"/>
          </p:cNvSpPr>
          <p:nvPr>
            <p:ph type="body" sz="quarter" idx="13" hasCustomPrompt="1"/>
          </p:nvPr>
        </p:nvSpPr>
        <p:spPr>
          <a:xfrm>
            <a:off x="496553" y="188913"/>
            <a:ext cx="3870660" cy="324302"/>
          </a:xfrm>
        </p:spPr>
        <p:txBody>
          <a:bodyPr>
            <a:normAutofit/>
          </a:bodyPr>
          <a:lstStyle>
            <a:lvl1pPr>
              <a:defRPr sz="1600" b="1" i="0">
                <a:latin typeface="Myriad Pro" panose="020B0503030403020204" pitchFamily="34" charset="0"/>
              </a:defRPr>
            </a:lvl1pPr>
          </a:lstStyle>
          <a:p>
            <a:pPr lvl="0"/>
            <a:r>
              <a:rPr kumimoji="1" lang="en-US" altLang="ja-JP" dirty="0"/>
              <a:t>Department</a:t>
            </a:r>
            <a:endParaRPr kumimoji="1" lang="ja-JP" altLang="en-US"/>
          </a:p>
        </p:txBody>
      </p:sp>
      <p:sp>
        <p:nvSpPr>
          <p:cNvPr id="11" name="スライド番号プレースホルダー 5">
            <a:extLst>
              <a:ext uri="{FF2B5EF4-FFF2-40B4-BE49-F238E27FC236}">
                <a16:creationId xmlns:a16="http://schemas.microsoft.com/office/drawing/2014/main" id="{CF703558-034C-9148-B3A5-EB859ED013CB}"/>
              </a:ext>
            </a:extLst>
          </p:cNvPr>
          <p:cNvSpPr txBox="1">
            <a:spLocks/>
          </p:cNvSpPr>
          <p:nvPr userDrawn="1"/>
        </p:nvSpPr>
        <p:spPr>
          <a:xfrm>
            <a:off x="1579567" y="6389183"/>
            <a:ext cx="628646" cy="261938"/>
          </a:xfrm>
          <a:prstGeom prst="rect">
            <a:avLst/>
          </a:prstGeom>
          <a:noFill/>
        </p:spPr>
        <p:txBody>
          <a:bodyPr vert="horz" lIns="91440" tIns="45720" rIns="91440" bIns="45720" rtlCol="0" anchor="ctr"/>
          <a:lstStyle>
            <a:defPPr>
              <a:defRPr lang="ja-JP"/>
            </a:defPPr>
            <a:lvl1pPr marL="0" algn="ctr" defTabSz="914400" rtl="0" eaLnBrk="1" latinLnBrk="0" hangingPunct="1">
              <a:defRPr kumimoji="1" sz="1800" b="0" i="0" kern="1200">
                <a:solidFill>
                  <a:schemeClr val="bg1"/>
                </a:solidFill>
                <a:latin typeface="Myriad Pro" panose="020B0503030403020204" pitchFamily="34" charset="0"/>
                <a:ea typeface="FOT-UDKakugo_Small Pr6 R" panose="02020400000000000000" pitchFamily="18"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6E1F464-8D8C-DA48-8FE9-90F060746768}" type="slidenum">
              <a:rPr lang="ja-JP" altLang="en-US" smtClean="0"/>
              <a:pPr/>
              <a:t>‹#›</a:t>
            </a:fld>
            <a:endParaRPr lang="ja-JP" altLang="en-US"/>
          </a:p>
        </p:txBody>
      </p:sp>
    </p:spTree>
    <p:extLst>
      <p:ext uri="{BB962C8B-B14F-4D97-AF65-F5344CB8AC3E}">
        <p14:creationId xmlns:p14="http://schemas.microsoft.com/office/powerpoint/2010/main" val="2708813694"/>
      </p:ext>
    </p:extLst>
  </p:cSld>
  <p:clrMapOvr>
    <a:masterClrMapping/>
  </p:clrMapOvr>
  <p:extLst>
    <p:ext uri="{DCECCB84-F9BA-43D5-87BE-67443E8EF086}">
      <p15:sldGuideLst xmlns:p15="http://schemas.microsoft.com/office/powerpoint/2012/main">
        <p15:guide id="1" orient="horz" pos="2296">
          <p15:clr>
            <a:srgbClr val="FBAE40"/>
          </p15:clr>
        </p15:guide>
        <p15:guide id="2" orient="horz" pos="256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2 colums ver">
    <p:spTree>
      <p:nvGrpSpPr>
        <p:cNvPr id="1" name=""/>
        <p:cNvGrpSpPr/>
        <p:nvPr/>
      </p:nvGrpSpPr>
      <p:grpSpPr>
        <a:xfrm>
          <a:off x="0" y="0"/>
          <a:ext cx="0" cy="0"/>
          <a:chOff x="0" y="0"/>
          <a:chExt cx="0" cy="0"/>
        </a:xfrm>
      </p:grpSpPr>
      <p:sp>
        <p:nvSpPr>
          <p:cNvPr id="11" name="スライド番号プレースホルダー 5">
            <a:extLst>
              <a:ext uri="{FF2B5EF4-FFF2-40B4-BE49-F238E27FC236}">
                <a16:creationId xmlns:a16="http://schemas.microsoft.com/office/drawing/2014/main" id="{CF703558-034C-9148-B3A5-EB859ED013CB}"/>
              </a:ext>
            </a:extLst>
          </p:cNvPr>
          <p:cNvSpPr txBox="1">
            <a:spLocks/>
          </p:cNvSpPr>
          <p:nvPr userDrawn="1"/>
        </p:nvSpPr>
        <p:spPr>
          <a:xfrm>
            <a:off x="1579567" y="6389183"/>
            <a:ext cx="628646" cy="261938"/>
          </a:xfrm>
          <a:prstGeom prst="rect">
            <a:avLst/>
          </a:prstGeom>
          <a:noFill/>
        </p:spPr>
        <p:txBody>
          <a:bodyPr vert="horz" lIns="91440" tIns="45720" rIns="91440" bIns="45720" rtlCol="0" anchor="ctr"/>
          <a:lstStyle>
            <a:defPPr>
              <a:defRPr lang="ja-JP"/>
            </a:defPPr>
            <a:lvl1pPr marL="0" algn="ctr" defTabSz="914400" rtl="0" eaLnBrk="1" latinLnBrk="0" hangingPunct="1">
              <a:defRPr kumimoji="1" sz="1800" b="0" i="0" kern="1200">
                <a:solidFill>
                  <a:schemeClr val="bg1"/>
                </a:solidFill>
                <a:latin typeface="Myriad Pro" panose="020B0503030403020204" pitchFamily="34" charset="0"/>
                <a:ea typeface="FOT-UDKakugo_Small Pr6 R" panose="02020400000000000000" pitchFamily="18"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6E1F464-8D8C-DA48-8FE9-90F060746768}" type="slidenum">
              <a:rPr lang="ja-JP" altLang="en-US" smtClean="0"/>
              <a:pPr/>
              <a:t>‹#›</a:t>
            </a:fld>
            <a:endParaRPr lang="ja-JP" altLang="en-US"/>
          </a:p>
        </p:txBody>
      </p:sp>
    </p:spTree>
    <p:extLst>
      <p:ext uri="{BB962C8B-B14F-4D97-AF65-F5344CB8AC3E}">
        <p14:creationId xmlns:p14="http://schemas.microsoft.com/office/powerpoint/2010/main" val="3108085517"/>
      </p:ext>
    </p:extLst>
  </p:cSld>
  <p:clrMapOvr>
    <a:masterClrMapping/>
  </p:clrMapOvr>
  <p:extLst>
    <p:ext uri="{DCECCB84-F9BA-43D5-87BE-67443E8EF086}">
      <p15:sldGuideLst xmlns:p15="http://schemas.microsoft.com/office/powerpoint/2012/main">
        <p15:guide id="1" orient="horz" pos="2296">
          <p15:clr>
            <a:srgbClr val="FBAE40"/>
          </p15:clr>
        </p15:guide>
        <p15:guide id="2" orient="horz" pos="256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8A2C-A8A5-6FB9-0979-95CE80FB7D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BD41EA-9307-69E6-46F6-EA33CED6F1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8FBA2F-EB92-626C-F7D0-6C2FADE2E21B}"/>
              </a:ext>
            </a:extLst>
          </p:cNvPr>
          <p:cNvSpPr>
            <a:spLocks noGrp="1"/>
          </p:cNvSpPr>
          <p:nvPr>
            <p:ph type="dt" sz="half" idx="10"/>
          </p:nvPr>
        </p:nvSpPr>
        <p:spPr/>
        <p:txBody>
          <a:bodyPr/>
          <a:lstStyle/>
          <a:p>
            <a:fld id="{03E7234B-0BC0-4269-903F-FF0300BC1260}" type="datetimeFigureOut">
              <a:rPr lang="en-US" smtClean="0"/>
              <a:t>6/16/2026</a:t>
            </a:fld>
            <a:endParaRPr lang="en-US"/>
          </a:p>
        </p:txBody>
      </p:sp>
      <p:sp>
        <p:nvSpPr>
          <p:cNvPr id="5" name="Footer Placeholder 4">
            <a:extLst>
              <a:ext uri="{FF2B5EF4-FFF2-40B4-BE49-F238E27FC236}">
                <a16:creationId xmlns:a16="http://schemas.microsoft.com/office/drawing/2014/main" id="{4FBB1207-DAC7-7F32-1E8C-39C89BB54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DE4DA-A2FD-BA22-E409-EE3CA3BB4495}"/>
              </a:ext>
            </a:extLst>
          </p:cNvPr>
          <p:cNvSpPr>
            <a:spLocks noGrp="1"/>
          </p:cNvSpPr>
          <p:nvPr>
            <p:ph type="sldNum" sz="quarter" idx="12"/>
          </p:nvPr>
        </p:nvSpPr>
        <p:spPr/>
        <p:txBody>
          <a:bodyPr/>
          <a:lstStyle/>
          <a:p>
            <a:fld id="{EF97EA4D-E33A-4C5E-8FEE-04CECB15D19D}" type="slidenum">
              <a:rPr lang="en-US" smtClean="0"/>
              <a:t>‹#›</a:t>
            </a:fld>
            <a:endParaRPr lang="en-US"/>
          </a:p>
        </p:txBody>
      </p:sp>
    </p:spTree>
    <p:extLst>
      <p:ext uri="{BB962C8B-B14F-4D97-AF65-F5344CB8AC3E}">
        <p14:creationId xmlns:p14="http://schemas.microsoft.com/office/powerpoint/2010/main" val="1014414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BE18F7E-472C-AB1F-BF6C-D299D683A836}"/>
              </a:ext>
            </a:extLst>
          </p:cNvPr>
          <p:cNvSpPr>
            <a:spLocks noGrp="1"/>
          </p:cNvSpPr>
          <p:nvPr>
            <p:ph type="dt" sz="half" idx="10"/>
          </p:nvPr>
        </p:nvSpPr>
        <p:spPr/>
        <p:txBody>
          <a:bodyPr/>
          <a:lstStyle/>
          <a:p>
            <a:fld id="{A695E233-DB84-4D8A-862A-8FCD299F0C01}" type="datetimeFigureOut">
              <a:rPr lang="en-GB" smtClean="0"/>
              <a:pPr/>
              <a:t>16/06/2026</a:t>
            </a:fld>
            <a:endParaRPr lang="en-GB"/>
          </a:p>
        </p:txBody>
      </p:sp>
      <p:sp>
        <p:nvSpPr>
          <p:cNvPr id="7" name="Slide Number Placeholder 6">
            <a:extLst>
              <a:ext uri="{FF2B5EF4-FFF2-40B4-BE49-F238E27FC236}">
                <a16:creationId xmlns:a16="http://schemas.microsoft.com/office/drawing/2014/main" id="{C488FE48-E64B-EB72-54CC-F41035D20326}"/>
              </a:ext>
            </a:extLst>
          </p:cNvPr>
          <p:cNvSpPr>
            <a:spLocks noGrp="1"/>
          </p:cNvSpPr>
          <p:nvPr>
            <p:ph type="sldNum" sz="quarter" idx="12"/>
          </p:nvPr>
        </p:nvSpPr>
        <p:spPr/>
        <p:txBody>
          <a:bodyPr/>
          <a:lstStyle/>
          <a:p>
            <a:fld id="{88547378-2A24-4AFD-8EBD-05ABA846493C}" type="slidenum">
              <a:rPr lang="en-GB" smtClean="0"/>
              <a:pPr/>
              <a:t>‹#›</a:t>
            </a:fld>
            <a:endParaRPr lang="en-GB"/>
          </a:p>
        </p:txBody>
      </p:sp>
    </p:spTree>
    <p:extLst>
      <p:ext uri="{BB962C8B-B14F-4D97-AF65-F5344CB8AC3E}">
        <p14:creationId xmlns:p14="http://schemas.microsoft.com/office/powerpoint/2010/main" val="1062562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758E47-25A4-2417-39AA-0287504946A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2F5A33C-2C25-D46A-8AED-650F3B1E2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B9EED7B-A136-73EE-AD75-9BAAE69D5B5F}"/>
              </a:ext>
            </a:extLst>
          </p:cNvPr>
          <p:cNvSpPr>
            <a:spLocks noGrp="1"/>
          </p:cNvSpPr>
          <p:nvPr>
            <p:ph type="dt" sz="half" idx="10"/>
          </p:nvPr>
        </p:nvSpPr>
        <p:spPr/>
        <p:txBody>
          <a:bodyPr/>
          <a:lstStyle/>
          <a:p>
            <a:fld id="{94F2DD07-4FCA-4BCA-A689-01A8FF5C2A81}" type="datetimeFigureOut">
              <a:rPr kumimoji="1" lang="ja-JP" altLang="en-US" smtClean="0"/>
              <a:t>2026/6/16</a:t>
            </a:fld>
            <a:endParaRPr kumimoji="1" lang="ja-JP" altLang="en-US"/>
          </a:p>
        </p:txBody>
      </p:sp>
      <p:sp>
        <p:nvSpPr>
          <p:cNvPr id="5" name="フッター プレースホルダー 4">
            <a:extLst>
              <a:ext uri="{FF2B5EF4-FFF2-40B4-BE49-F238E27FC236}">
                <a16:creationId xmlns:a16="http://schemas.microsoft.com/office/drawing/2014/main" id="{BA26C79A-52E9-81FB-A6D1-4E70A4B06A9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CA91924-4A1F-D45F-ED9D-1B1F1F3C4F53}"/>
              </a:ext>
            </a:extLst>
          </p:cNvPr>
          <p:cNvSpPr>
            <a:spLocks noGrp="1"/>
          </p:cNvSpPr>
          <p:nvPr>
            <p:ph type="sldNum" sz="quarter" idx="12"/>
          </p:nvPr>
        </p:nvSpPr>
        <p:spPr/>
        <p:txBody>
          <a:bodyPr/>
          <a:lstStyle/>
          <a:p>
            <a:fld id="{9F6A876B-1E05-407C-902D-7EF9BB1A33DD}" type="slidenum">
              <a:rPr kumimoji="1" lang="ja-JP" altLang="en-US" smtClean="0"/>
              <a:t>‹#›</a:t>
            </a:fld>
            <a:endParaRPr kumimoji="1" lang="ja-JP" altLang="en-US"/>
          </a:p>
        </p:txBody>
      </p:sp>
    </p:spTree>
    <p:extLst>
      <p:ext uri="{BB962C8B-B14F-4D97-AF65-F5344CB8AC3E}">
        <p14:creationId xmlns:p14="http://schemas.microsoft.com/office/powerpoint/2010/main" val="3434329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B7A0F0C7-451B-452B-A19C-7C23DA356732}"/>
              </a:ext>
            </a:extLst>
          </p:cNvPr>
          <p:cNvSpPr>
            <a:spLocks noGrp="1"/>
          </p:cNvSpPr>
          <p:nvPr userDrawn="1">
            <p:ph type="sldNum" sz="quarter" idx="10"/>
          </p:nvPr>
        </p:nvSpPr>
        <p:spPr/>
        <p:txBody>
          <a:bodyPr/>
          <a:lstStyle/>
          <a:p>
            <a:fld id="{36E1F464-8D8C-DA48-8FE9-90F060746768}" type="slidenum">
              <a:rPr lang="ja-JP" altLang="en-US" smtClean="0"/>
              <a:pPr/>
              <a:t>‹#›</a:t>
            </a:fld>
            <a:endParaRPr lang="ja-JP" altLang="en-US"/>
          </a:p>
        </p:txBody>
      </p:sp>
    </p:spTree>
    <p:extLst>
      <p:ext uri="{BB962C8B-B14F-4D97-AF65-F5344CB8AC3E}">
        <p14:creationId xmlns:p14="http://schemas.microsoft.com/office/powerpoint/2010/main" val="834216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fontAlgn="base">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a:defRPr/>
            </a:pPr>
            <a:fld id="{08A0EFE0-E39A-4BAA-9D1B-F1FE8FDE4F41}" type="slidenum">
              <a:rPr lang="en-US" altLang="ja-JP" smtClean="0">
                <a:solidFill>
                  <a:srgbClr val="000000"/>
                </a:solidFill>
              </a:rPr>
              <a:pPr>
                <a:defRPr/>
              </a:pPr>
              <a:t>‹#›</a:t>
            </a:fld>
            <a:endParaRPr lang="en-US" altLang="ja-JP">
              <a:solidFill>
                <a:srgbClr val="000000"/>
              </a:solidFill>
            </a:endParaRPr>
          </a:p>
        </p:txBody>
      </p:sp>
      <p:pic>
        <p:nvPicPr>
          <p:cNvPr id="7" name="Picture 37" descr="若葉">
            <a:extLst>
              <a:ext uri="{FF2B5EF4-FFF2-40B4-BE49-F238E27FC236}">
                <a16:creationId xmlns:a16="http://schemas.microsoft.com/office/drawing/2014/main" id="{E7848A96-6775-44AC-B40A-0B69B2886F6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76184" y="2565400"/>
            <a:ext cx="8015816"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4">
            <a:extLst>
              <a:ext uri="{FF2B5EF4-FFF2-40B4-BE49-F238E27FC236}">
                <a16:creationId xmlns:a16="http://schemas.microsoft.com/office/drawing/2014/main" id="{1507D1F0-6C7E-4257-8EC3-1A6BCDB6E75D}"/>
              </a:ext>
            </a:extLst>
          </p:cNvPr>
          <p:cNvSpPr>
            <a:spLocks noChangeArrowheads="1"/>
          </p:cNvSpPr>
          <p:nvPr userDrawn="1"/>
        </p:nvSpPr>
        <p:spPr bwMode="auto">
          <a:xfrm>
            <a:off x="4234" y="-13944"/>
            <a:ext cx="12187767" cy="394943"/>
          </a:xfrm>
          <a:prstGeom prst="rect">
            <a:avLst/>
          </a:prstGeom>
          <a:gradFill flip="none" rotWithShape="1">
            <a:gsLst>
              <a:gs pos="0">
                <a:schemeClr val="bg1"/>
              </a:gs>
              <a:gs pos="62000">
                <a:srgbClr val="006CB8">
                  <a:shade val="100000"/>
                  <a:satMod val="115000"/>
                </a:srgbClr>
              </a:gs>
            </a:gsLst>
            <a:lin ang="10800000" scaled="1"/>
            <a:tileRect/>
          </a:gradFill>
          <a:ln>
            <a:noFill/>
          </a:ln>
          <a:effectLst/>
        </p:spPr>
        <p:txBody>
          <a:bodyPr wrap="none" anchor="ctr"/>
          <a:lstStyle>
            <a:lvl1pPr>
              <a:spcBef>
                <a:spcPct val="0"/>
              </a:spcBef>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0"/>
              </a:spcBef>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0"/>
              </a:spcBef>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0"/>
              </a:spcBef>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fontAlgn="base">
              <a:spcAft>
                <a:spcPct val="0"/>
              </a:spcAft>
              <a:defRPr/>
            </a:pPr>
            <a:r>
              <a:rPr lang="ja-JP" altLang="en-US" sz="1600" dirty="0">
                <a:solidFill>
                  <a:prstClr val="white"/>
                </a:solidFill>
                <a:latin typeface="Arial" panose="020B0604020202020204" pitchFamily="34" charset="0"/>
                <a:ea typeface="HGPｺﾞｼｯｸE" panose="020B0900000000000000" pitchFamily="50" charset="-128"/>
              </a:rPr>
              <a:t>公益財団法人　日本医療機能評価機構</a:t>
            </a:r>
          </a:p>
        </p:txBody>
      </p:sp>
      <p:sp>
        <p:nvSpPr>
          <p:cNvPr id="9" name="Rectangle 55">
            <a:extLst>
              <a:ext uri="{FF2B5EF4-FFF2-40B4-BE49-F238E27FC236}">
                <a16:creationId xmlns:a16="http://schemas.microsoft.com/office/drawing/2014/main" id="{6C6BF42B-DAFA-41FE-B1BD-1DAAF2F02281}"/>
              </a:ext>
            </a:extLst>
          </p:cNvPr>
          <p:cNvSpPr>
            <a:spLocks noChangeArrowheads="1"/>
          </p:cNvSpPr>
          <p:nvPr userDrawn="1"/>
        </p:nvSpPr>
        <p:spPr bwMode="auto">
          <a:xfrm>
            <a:off x="-25216" y="6526212"/>
            <a:ext cx="12192000" cy="331788"/>
          </a:xfrm>
          <a:prstGeom prst="rect">
            <a:avLst/>
          </a:prstGeom>
          <a:gradFill flip="none" rotWithShape="1">
            <a:gsLst>
              <a:gs pos="0">
                <a:srgbClr val="006CB8"/>
              </a:gs>
              <a:gs pos="70000">
                <a:schemeClr val="bg1">
                  <a:lumMod val="50000"/>
                  <a:lumOff val="50000"/>
                </a:schemeClr>
              </a:gs>
            </a:gsLst>
            <a:lin ang="0" scaled="1"/>
            <a:tileRect/>
          </a:gradFill>
          <a:ln>
            <a:noFill/>
          </a:ln>
          <a:effectLst/>
        </p:spPr>
        <p:txBody>
          <a:bodyPr wrap="none" anchor="ctr"/>
          <a:lstStyle>
            <a:lvl1pPr>
              <a:spcBef>
                <a:spcPct val="20000"/>
              </a:spcBef>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1pPr>
            <a:lvl2pPr marL="742950" indent="-285750">
              <a:spcBef>
                <a:spcPct val="20000"/>
              </a:spcBef>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2pPr>
            <a:lvl3pPr marL="1143000" indent="-228600">
              <a:spcBef>
                <a:spcPct val="20000"/>
              </a:spcBef>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3pPr>
            <a:lvl4pPr marL="1600200" indent="-228600">
              <a:spcBef>
                <a:spcPct val="20000"/>
              </a:spcBef>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4pPr>
            <a:lvl5pPr marL="2057400" indent="-228600">
              <a:spcBef>
                <a:spcPct val="20000"/>
              </a:spcBef>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buClrTx/>
              <a:buFontTx/>
              <a:buNone/>
              <a:defRPr/>
            </a:pPr>
            <a:endParaRPr lang="ja-JP" altLang="ja-JP" sz="1800">
              <a:solidFill>
                <a:prstClr val="black"/>
              </a:solidFill>
              <a:latin typeface="Arial" panose="020B0604020202020204" pitchFamily="34" charset="0"/>
            </a:endParaRPr>
          </a:p>
        </p:txBody>
      </p:sp>
      <p:sp>
        <p:nvSpPr>
          <p:cNvPr id="10" name="Rectangle 51">
            <a:extLst>
              <a:ext uri="{FF2B5EF4-FFF2-40B4-BE49-F238E27FC236}">
                <a16:creationId xmlns:a16="http://schemas.microsoft.com/office/drawing/2014/main" id="{1FC02195-897F-46A2-BDA9-95DB080E032A}"/>
              </a:ext>
            </a:extLst>
          </p:cNvPr>
          <p:cNvSpPr>
            <a:spLocks noChangeArrowheads="1"/>
          </p:cNvSpPr>
          <p:nvPr userDrawn="1"/>
        </p:nvSpPr>
        <p:spPr bwMode="auto">
          <a:xfrm>
            <a:off x="0" y="381000"/>
            <a:ext cx="12192000" cy="76200"/>
          </a:xfrm>
          <a:prstGeom prst="rect">
            <a:avLst/>
          </a:prstGeom>
          <a:gradFill flip="none" rotWithShape="1">
            <a:gsLst>
              <a:gs pos="0">
                <a:srgbClr val="006CB8">
                  <a:tint val="66000"/>
                  <a:satMod val="160000"/>
                </a:srgbClr>
              </a:gs>
              <a:gs pos="50000">
                <a:srgbClr val="006CB8">
                  <a:tint val="44500"/>
                  <a:satMod val="160000"/>
                </a:srgbClr>
              </a:gs>
              <a:gs pos="100000">
                <a:srgbClr val="006CB8">
                  <a:tint val="23500"/>
                  <a:satMod val="160000"/>
                </a:srgbClr>
              </a:gs>
            </a:gsLst>
            <a:lin ang="10800000" scaled="1"/>
            <a:tileRect/>
          </a:gradFill>
          <a:ln>
            <a:noFill/>
          </a:ln>
          <a:effectLst/>
        </p:spPr>
        <p:txBody>
          <a:bodyPr wrap="none" anchor="ctr"/>
          <a:lstStyle/>
          <a:p>
            <a:pPr fontAlgn="base">
              <a:spcBef>
                <a:spcPct val="20000"/>
              </a:spcBef>
              <a:spcAft>
                <a:spcPct val="0"/>
              </a:spcAft>
              <a:buClr>
                <a:srgbClr val="333399"/>
              </a:buClr>
              <a:buFont typeface="Wingdings" panose="05000000000000000000" pitchFamily="2" charset="2"/>
              <a:buNone/>
              <a:defRPr/>
            </a:pPr>
            <a:endParaRPr lang="ja-JP" altLang="en-US" sz="1800" b="1">
              <a:solidFill>
                <a:prstClr val="white"/>
              </a:solidFill>
              <a:effectLst>
                <a:outerShdw blurRad="38100" dist="38100" dir="2700000" algn="tl">
                  <a:srgbClr val="000000">
                    <a:alpha val="43137"/>
                  </a:srgbClr>
                </a:outerShdw>
              </a:effectLst>
            </a:endParaRPr>
          </a:p>
        </p:txBody>
      </p:sp>
      <p:pic>
        <p:nvPicPr>
          <p:cNvPr id="11" name="図 10">
            <a:extLst>
              <a:ext uri="{FF2B5EF4-FFF2-40B4-BE49-F238E27FC236}">
                <a16:creationId xmlns:a16="http://schemas.microsoft.com/office/drawing/2014/main" id="{E7581939-85AD-4508-BE63-AA543456A5FC}"/>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9501" y="6526568"/>
            <a:ext cx="410883" cy="331433"/>
          </a:xfrm>
          <a:prstGeom prst="rect">
            <a:avLst/>
          </a:prstGeom>
        </p:spPr>
      </p:pic>
      <p:sp>
        <p:nvSpPr>
          <p:cNvPr id="12" name="Rectangle 57">
            <a:extLst>
              <a:ext uri="{FF2B5EF4-FFF2-40B4-BE49-F238E27FC236}">
                <a16:creationId xmlns:a16="http://schemas.microsoft.com/office/drawing/2014/main" id="{ADDEA86F-7307-4CDA-A2F7-170EF9ACC9B0}"/>
              </a:ext>
            </a:extLst>
          </p:cNvPr>
          <p:cNvSpPr>
            <a:spLocks noChangeArrowheads="1"/>
          </p:cNvSpPr>
          <p:nvPr userDrawn="1"/>
        </p:nvSpPr>
        <p:spPr bwMode="auto">
          <a:xfrm>
            <a:off x="6987105" y="6524626"/>
            <a:ext cx="48196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0"/>
              </a:spcBef>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0"/>
              </a:spcBef>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0"/>
              </a:spcBef>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r" fontAlgn="base">
              <a:spcAft>
                <a:spcPct val="0"/>
              </a:spcAft>
              <a:defRPr/>
            </a:pPr>
            <a:r>
              <a:rPr lang="en-US" altLang="ja-JP" sz="1400" dirty="0">
                <a:solidFill>
                  <a:srgbClr val="006CB8"/>
                </a:solidFill>
                <a:latin typeface="HGPｺﾞｼｯｸE" panose="020B0900000000000000" pitchFamily="50" charset="-128"/>
                <a:ea typeface="HGPｺﾞｼｯｸE" panose="020B0900000000000000" pitchFamily="50" charset="-128"/>
              </a:rPr>
              <a:t>Japan Council for Quality Health Care</a:t>
            </a:r>
          </a:p>
        </p:txBody>
      </p:sp>
    </p:spTree>
    <p:extLst>
      <p:ext uri="{BB962C8B-B14F-4D97-AF65-F5344CB8AC3E}">
        <p14:creationId xmlns:p14="http://schemas.microsoft.com/office/powerpoint/2010/main" val="623580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85959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7B7143B-1EF6-4670-B5D5-05980D995D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4612" y="6366259"/>
            <a:ext cx="2090569" cy="491741"/>
          </a:xfrm>
          <a:prstGeom prst="rect">
            <a:avLst/>
          </a:prstGeom>
        </p:spPr>
      </p:pic>
    </p:spTree>
    <p:extLst>
      <p:ext uri="{BB962C8B-B14F-4D97-AF65-F5344CB8AC3E}">
        <p14:creationId xmlns:p14="http://schemas.microsoft.com/office/powerpoint/2010/main" val="1922356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1169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endParaRPr lang="en-US" altLang="ja-JP">
              <a:solidFill>
                <a:srgbClr val="000000"/>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51853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endParaRPr lang="en-US" altLang="ja-JP">
              <a:solidFill>
                <a:srgbClr val="000000"/>
              </a:solidFill>
            </a:endParaRP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891514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endParaRPr lang="en-US" altLang="ja-JP">
              <a:solidFill>
                <a:srgbClr val="000000"/>
              </a:solidFill>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60847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49672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fontAlgn="base">
              <a:spcAft>
                <a:spcPct val="0"/>
              </a:spcAft>
              <a:defRPr/>
            </a:pPr>
            <a:endParaRPr lang="en-US" altLang="ja-JP">
              <a:solidFill>
                <a:srgbClr val="000000"/>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fontAlgn="base">
              <a:spcAft>
                <a:spcPct val="0"/>
              </a:spcAft>
              <a:defRPr/>
            </a:pPr>
            <a:fld id="{657B2892-B619-4AB8-A12A-478E1264E476}" type="slidenum">
              <a:rPr lang="en-US" altLang="ja-JP" smtClean="0">
                <a:solidFill>
                  <a:srgbClr val="000000"/>
                </a:solidFill>
              </a:rPr>
              <a:pPr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9889826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solidFill>
                <a:srgbClr val="000000"/>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05144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fontAlgn="base">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fontAlgn="base">
              <a:spcAft>
                <a:spcPct val="0"/>
              </a:spcAft>
              <a:defRPr/>
            </a:pPr>
            <a:fld id="{657B2892-B619-4AB8-A12A-478E1264E476}" type="slidenum">
              <a:rPr lang="en-US" altLang="ja-JP" smtClean="0">
                <a:solidFill>
                  <a:srgbClr val="000000"/>
                </a:solidFill>
              </a:rPr>
              <a:pPr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4382403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69504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D74EACE6-8B64-4C20-8139-6181BE373C69}" type="slidenum">
              <a:rPr lang="en-US" altLang="ja-JP"/>
              <a:pPr/>
              <a:t>‹#›</a:t>
            </a:fld>
            <a:endParaRPr lang="en-US" altLang="ja-JP"/>
          </a:p>
        </p:txBody>
      </p:sp>
      <p:sp>
        <p:nvSpPr>
          <p:cNvPr id="7" name="日付プレースホルダー 1"/>
          <p:cNvSpPr>
            <a:spLocks noGrp="1"/>
          </p:cNvSpPr>
          <p:nvPr>
            <p:ph type="dt" sz="half" idx="2"/>
          </p:nvPr>
        </p:nvSpPr>
        <p:spPr>
          <a:xfrm>
            <a:off x="5621867" y="97368"/>
            <a:ext cx="6570133" cy="232833"/>
          </a:xfrm>
          <a:prstGeom prst="rect">
            <a:avLst/>
          </a:prstGeom>
        </p:spPr>
        <p:txBody>
          <a:bodyPr/>
          <a:lstStyle>
            <a:lvl1pPr algn="r">
              <a:defRPr sz="1000" i="1">
                <a:solidFill>
                  <a:schemeClr val="bg2"/>
                </a:solidFill>
                <a:latin typeface="+mn-lt"/>
              </a:defRPr>
            </a:lvl1pPr>
          </a:lstStyle>
          <a:p>
            <a:r>
              <a:rPr lang="en-US" altLang="ja-JP"/>
              <a:t>2018.08.09.04 ASFISSIA INTRAPARTUM E PARALISI CEREBRALE INFANTILE INTRAPARTUM ASPHYXIA AND EREBRAL PALSY</a:t>
            </a:r>
            <a:endParaRPr lang="en-US" altLang="ja-JP" dirty="0"/>
          </a:p>
        </p:txBody>
      </p:sp>
    </p:spTree>
    <p:extLst>
      <p:ext uri="{BB962C8B-B14F-4D97-AF65-F5344CB8AC3E}">
        <p14:creationId xmlns:p14="http://schemas.microsoft.com/office/powerpoint/2010/main" val="1192695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335D51-93AE-4733-8375-2B2E1CBB9A93}" type="datetimeFigureOut">
              <a:rPr lang="en-IE" smtClean="0"/>
              <a:t>16/06/2026</a:t>
            </a:fld>
            <a:endParaRPr lang="en-IE"/>
          </a:p>
        </p:txBody>
      </p:sp>
      <p:sp>
        <p:nvSpPr>
          <p:cNvPr id="6" name="Footer Placeholder 5"/>
          <p:cNvSpPr>
            <a:spLocks noGrp="1"/>
          </p:cNvSpPr>
          <p:nvPr>
            <p:ph type="ftr" sz="quarter" idx="11"/>
          </p:nvPr>
        </p:nvSpPr>
        <p:spPr/>
        <p:txBody>
          <a:bodyPr/>
          <a:lstStyle/>
          <a:p>
            <a:endParaRPr lang="en-IE"/>
          </a:p>
        </p:txBody>
      </p:sp>
    </p:spTree>
    <p:extLst>
      <p:ext uri="{BB962C8B-B14F-4D97-AF65-F5344CB8AC3E}">
        <p14:creationId xmlns:p14="http://schemas.microsoft.com/office/powerpoint/2010/main" val="40645613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フッター プレースホルダー 7"/>
          <p:cNvSpPr>
            <a:spLocks noGrp="1"/>
          </p:cNvSpPr>
          <p:nvPr>
            <p:ph type="ftr" sz="quarter" idx="11"/>
          </p:nvPr>
        </p:nvSpPr>
        <p:spPr/>
        <p:txBody>
          <a:bodyPr/>
          <a:lstStyle/>
          <a:p>
            <a:endParaRPr lang="en-US" altLang="ja-JP" dirty="0"/>
          </a:p>
        </p:txBody>
      </p:sp>
      <p:sp>
        <p:nvSpPr>
          <p:cNvPr id="9" name="スライド番号プレースホルダー 8"/>
          <p:cNvSpPr>
            <a:spLocks noGrp="1"/>
          </p:cNvSpPr>
          <p:nvPr>
            <p:ph type="sldNum" sz="quarter" idx="12"/>
          </p:nvPr>
        </p:nvSpPr>
        <p:spPr/>
        <p:txBody>
          <a:bodyPr/>
          <a:lstStyle/>
          <a:p>
            <a:fld id="{1A4280D3-8332-4ED9-BC79-4EC108668029}" type="slidenum">
              <a:rPr lang="en-US" altLang="ja-JP" smtClean="0"/>
              <a:pPr/>
              <a:t>‹#›</a:t>
            </a:fld>
            <a:endParaRPr lang="en-US" altLang="ja-JP"/>
          </a:p>
        </p:txBody>
      </p:sp>
    </p:spTree>
    <p:extLst>
      <p:ext uri="{BB962C8B-B14F-4D97-AF65-F5344CB8AC3E}">
        <p14:creationId xmlns:p14="http://schemas.microsoft.com/office/powerpoint/2010/main" val="1470452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39"/>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0FA31B57-C6DF-4E71-B920-B3A1F4ED1276}" type="slidenum">
              <a:rPr lang="en-US" altLang="ja-JP"/>
              <a:pPr/>
              <a:t>‹#›</a:t>
            </a:fld>
            <a:endParaRPr lang="en-US" altLang="ja-JP"/>
          </a:p>
        </p:txBody>
      </p:sp>
    </p:spTree>
    <p:extLst>
      <p:ext uri="{BB962C8B-B14F-4D97-AF65-F5344CB8AC3E}">
        <p14:creationId xmlns:p14="http://schemas.microsoft.com/office/powerpoint/2010/main" val="2789815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1" y="1981201"/>
            <a:ext cx="5372100" cy="41243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489701" y="1981201"/>
            <a:ext cx="5372100" cy="41243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56D62800-DE49-4B2B-A4FF-49ED2DD69B2A}" type="slidenum">
              <a:rPr lang="en-US" altLang="ja-JP"/>
              <a:pPr/>
              <a:t>‹#›</a:t>
            </a:fld>
            <a:endParaRPr lang="en-US" altLang="ja-JP"/>
          </a:p>
        </p:txBody>
      </p:sp>
    </p:spTree>
    <p:extLst>
      <p:ext uri="{BB962C8B-B14F-4D97-AF65-F5344CB8AC3E}">
        <p14:creationId xmlns:p14="http://schemas.microsoft.com/office/powerpoint/2010/main" val="768129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7" y="365126"/>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8"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D5F5753F-710D-49B2-BC1B-C1DDC6714282}" type="slidenum">
              <a:rPr lang="en-US" altLang="ja-JP"/>
              <a:pPr/>
              <a:t>‹#›</a:t>
            </a:fld>
            <a:endParaRPr lang="en-US" altLang="ja-JP"/>
          </a:p>
        </p:txBody>
      </p:sp>
    </p:spTree>
    <p:extLst>
      <p:ext uri="{BB962C8B-B14F-4D97-AF65-F5344CB8AC3E}">
        <p14:creationId xmlns:p14="http://schemas.microsoft.com/office/powerpoint/2010/main" val="545233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C204B85D-4AFD-40BF-A8B7-7ED918C6DE1D}" type="slidenum">
              <a:rPr lang="en-US" altLang="ja-JP"/>
              <a:pPr/>
              <a:t>‹#›</a:t>
            </a:fld>
            <a:endParaRPr lang="en-US" altLang="ja-JP"/>
          </a:p>
        </p:txBody>
      </p:sp>
      <p:sp>
        <p:nvSpPr>
          <p:cNvPr id="6" name="日付プレースホルダー 1"/>
          <p:cNvSpPr>
            <a:spLocks noGrp="1"/>
          </p:cNvSpPr>
          <p:nvPr>
            <p:ph type="dt" sz="half" idx="2"/>
          </p:nvPr>
        </p:nvSpPr>
        <p:spPr>
          <a:xfrm>
            <a:off x="5621867" y="97368"/>
            <a:ext cx="6570133" cy="232833"/>
          </a:xfrm>
          <a:prstGeom prst="rect">
            <a:avLst/>
          </a:prstGeom>
        </p:spPr>
        <p:txBody>
          <a:bodyPr/>
          <a:lstStyle>
            <a:lvl1pPr algn="r">
              <a:defRPr sz="1000" i="1">
                <a:solidFill>
                  <a:schemeClr val="bg2"/>
                </a:solidFill>
                <a:latin typeface="+mn-lt"/>
              </a:defRPr>
            </a:lvl1pPr>
          </a:lstStyle>
          <a:p>
            <a:r>
              <a:rPr lang="en-US" altLang="ja-JP"/>
              <a:t>2018.08.09.04 ASFISSIA INTRAPARTUM E PARALISI CEREBRALE INFANTILE INTRAPARTUM ASPHYXIA AND EREBRAL PALSY</a:t>
            </a:r>
            <a:endParaRPr lang="en-US" altLang="ja-JP" dirty="0"/>
          </a:p>
        </p:txBody>
      </p:sp>
    </p:spTree>
    <p:extLst>
      <p:ext uri="{BB962C8B-B14F-4D97-AF65-F5344CB8AC3E}">
        <p14:creationId xmlns:p14="http://schemas.microsoft.com/office/powerpoint/2010/main" val="381174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C97B9677-3BF9-4E00-8733-405DE6713ABB}" type="slidenum">
              <a:rPr lang="en-US" altLang="ja-JP"/>
              <a:pPr/>
              <a:t>‹#›</a:t>
            </a:fld>
            <a:endParaRPr lang="en-US" altLang="ja-JP"/>
          </a:p>
        </p:txBody>
      </p:sp>
    </p:spTree>
    <p:extLst>
      <p:ext uri="{BB962C8B-B14F-4D97-AF65-F5344CB8AC3E}">
        <p14:creationId xmlns:p14="http://schemas.microsoft.com/office/powerpoint/2010/main" val="9915979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8" y="457200"/>
            <a:ext cx="393276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F972E9A4-0ADD-4567-8AC9-6A911100F8E9}" type="slidenum">
              <a:rPr lang="en-US" altLang="ja-JP"/>
              <a:pPr/>
              <a:t>‹#›</a:t>
            </a:fld>
            <a:endParaRPr lang="en-US" altLang="ja-JP"/>
          </a:p>
        </p:txBody>
      </p:sp>
    </p:spTree>
    <p:extLst>
      <p:ext uri="{BB962C8B-B14F-4D97-AF65-F5344CB8AC3E}">
        <p14:creationId xmlns:p14="http://schemas.microsoft.com/office/powerpoint/2010/main" val="24717753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8" y="457200"/>
            <a:ext cx="393276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13C17491-7BAC-4005-8EF8-8673A5DA1C4B}" type="slidenum">
              <a:rPr lang="en-US" altLang="ja-JP"/>
              <a:pPr/>
              <a:t>‹#›</a:t>
            </a:fld>
            <a:endParaRPr lang="en-US" altLang="ja-JP"/>
          </a:p>
        </p:txBody>
      </p:sp>
    </p:spTree>
    <p:extLst>
      <p:ext uri="{BB962C8B-B14F-4D97-AF65-F5344CB8AC3E}">
        <p14:creationId xmlns:p14="http://schemas.microsoft.com/office/powerpoint/2010/main" val="3155532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6908800" y="165100"/>
            <a:ext cx="5283200" cy="457200"/>
          </a:xfrm>
          <a:prstGeom prst="rect">
            <a:avLst/>
          </a:prstGeom>
        </p:spPr>
        <p:txBody>
          <a:bodyPr/>
          <a:lstStyle>
            <a:lvl1pPr>
              <a:defRPr/>
            </a:lvl1pPr>
          </a:lstStyle>
          <a:p>
            <a:r>
              <a:rPr lang="en-US" altLang="ja-JP"/>
              <a:t>2018.08.09.04 ASFISSIA INTRAPARTUM E PARALISI CEREBRALE INFANTILE INTRAPARTUM ASPHYXIA AND EREBRAL PALSY</a:t>
            </a:r>
            <a:endParaRPr lang="en-US" altLang="ja-JP" dirty="0"/>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3242A68-B27F-4205-B4DB-B717EA3B06C5}" type="slidenum">
              <a:rPr lang="en-US" altLang="ja-JP"/>
              <a:pPr/>
              <a:t>‹#›</a:t>
            </a:fld>
            <a:endParaRPr lang="en-US" altLang="ja-JP"/>
          </a:p>
        </p:txBody>
      </p:sp>
    </p:spTree>
    <p:extLst>
      <p:ext uri="{BB962C8B-B14F-4D97-AF65-F5344CB8AC3E}">
        <p14:creationId xmlns:p14="http://schemas.microsoft.com/office/powerpoint/2010/main" val="14981589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24952" y="609601"/>
            <a:ext cx="2736849" cy="54959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14401" y="609601"/>
            <a:ext cx="8007351" cy="54959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6908800" y="165100"/>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A415F7D0-0A0C-406C-A325-E460866333A8}" type="slidenum">
              <a:rPr lang="en-US" altLang="ja-JP"/>
              <a:pPr/>
              <a:t>‹#›</a:t>
            </a:fld>
            <a:endParaRPr lang="en-US" altLang="ja-JP"/>
          </a:p>
        </p:txBody>
      </p:sp>
    </p:spTree>
    <p:extLst>
      <p:ext uri="{BB962C8B-B14F-4D97-AF65-F5344CB8AC3E}">
        <p14:creationId xmlns:p14="http://schemas.microsoft.com/office/powerpoint/2010/main" val="116383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335D51-93AE-4733-8375-2B2E1CBB9A93}" type="datetimeFigureOut">
              <a:rPr lang="en-IE" smtClean="0"/>
              <a:t>16/06/2026</a:t>
            </a:fld>
            <a:endParaRPr lang="en-IE"/>
          </a:p>
        </p:txBody>
      </p:sp>
      <p:sp>
        <p:nvSpPr>
          <p:cNvPr id="8" name="Footer Placeholder 7"/>
          <p:cNvSpPr>
            <a:spLocks noGrp="1"/>
          </p:cNvSpPr>
          <p:nvPr>
            <p:ph type="ftr" sz="quarter" idx="11"/>
          </p:nvPr>
        </p:nvSpPr>
        <p:spPr/>
        <p:txBody>
          <a:bodyPr/>
          <a:lstStyle/>
          <a:p>
            <a:endParaRPr lang="en-IE"/>
          </a:p>
        </p:txBody>
      </p:sp>
    </p:spTree>
    <p:extLst>
      <p:ext uri="{BB962C8B-B14F-4D97-AF65-F5344CB8AC3E}">
        <p14:creationId xmlns:p14="http://schemas.microsoft.com/office/powerpoint/2010/main" val="19601515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103632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914400" y="1981200"/>
            <a:ext cx="508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97600" y="1981200"/>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197600" y="4114800"/>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a:xfrm>
            <a:off x="6908800" y="165100"/>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7" name="フッター プレースホルダー 6"/>
          <p:cNvSpPr>
            <a:spLocks noGrp="1"/>
          </p:cNvSpPr>
          <p:nvPr>
            <p:ph type="ftr" sz="quarter" idx="11"/>
          </p:nvPr>
        </p:nvSpPr>
        <p:spPr>
          <a:xfrm>
            <a:off x="0" y="6400800"/>
            <a:ext cx="3860800" cy="457200"/>
          </a:xfrm>
        </p:spPr>
        <p:txBody>
          <a:bodyPr/>
          <a:lstStyle>
            <a:lvl1pPr>
              <a:defRPr/>
            </a:lvl1pPr>
          </a:lstStyle>
          <a:p>
            <a:endParaRPr lang="en-US" altLang="ja-JP"/>
          </a:p>
        </p:txBody>
      </p:sp>
      <p:sp>
        <p:nvSpPr>
          <p:cNvPr id="8" name="スライド番号プレースホルダー 7"/>
          <p:cNvSpPr>
            <a:spLocks noGrp="1"/>
          </p:cNvSpPr>
          <p:nvPr>
            <p:ph type="sldNum" sz="quarter" idx="12"/>
          </p:nvPr>
        </p:nvSpPr>
        <p:spPr>
          <a:xfrm>
            <a:off x="9347200" y="6381750"/>
            <a:ext cx="2844800" cy="476250"/>
          </a:xfrm>
        </p:spPr>
        <p:txBody>
          <a:bodyPr/>
          <a:lstStyle>
            <a:lvl1pPr>
              <a:defRPr/>
            </a:lvl1pPr>
          </a:lstStyle>
          <a:p>
            <a:fld id="{5272E2A3-42B6-4EAC-9A74-6AAE1583E631}" type="slidenum">
              <a:rPr lang="en-US" altLang="ja-JP"/>
              <a:pPr/>
              <a:t>‹#›</a:t>
            </a:fld>
            <a:endParaRPr lang="en-US" altLang="ja-JP"/>
          </a:p>
        </p:txBody>
      </p:sp>
    </p:spTree>
    <p:extLst>
      <p:ext uri="{BB962C8B-B14F-4D97-AF65-F5344CB8AC3E}">
        <p14:creationId xmlns:p14="http://schemas.microsoft.com/office/powerpoint/2010/main" val="36722147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10363200" cy="1143000"/>
          </a:xfrm>
        </p:spPr>
        <p:txBody>
          <a:bodyPr/>
          <a:lstStyle/>
          <a:p>
            <a:r>
              <a:rPr lang="ja-JP" altLang="en-US"/>
              <a:t>マスター タイトルの書式設定</a:t>
            </a:r>
          </a:p>
        </p:txBody>
      </p:sp>
      <p:sp>
        <p:nvSpPr>
          <p:cNvPr id="3" name="SmartArt プレースホルダー 2"/>
          <p:cNvSpPr>
            <a:spLocks noGrp="1"/>
          </p:cNvSpPr>
          <p:nvPr>
            <p:ph type="dgm" idx="1"/>
          </p:nvPr>
        </p:nvSpPr>
        <p:spPr>
          <a:xfrm>
            <a:off x="914400" y="1981200"/>
            <a:ext cx="10363200" cy="4114800"/>
          </a:xfrm>
        </p:spPr>
        <p:txBody>
          <a:bodyPr/>
          <a:lstStyle/>
          <a:p>
            <a:endParaRPr lang="ja-JP" altLang="en-US"/>
          </a:p>
        </p:txBody>
      </p:sp>
      <p:sp>
        <p:nvSpPr>
          <p:cNvPr id="4" name="日付プレースホルダー 3"/>
          <p:cNvSpPr>
            <a:spLocks noGrp="1"/>
          </p:cNvSpPr>
          <p:nvPr>
            <p:ph type="dt" sz="half" idx="10"/>
          </p:nvPr>
        </p:nvSpPr>
        <p:spPr>
          <a:xfrm>
            <a:off x="6908800" y="165100"/>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5" name="フッター プレースホルダー 4"/>
          <p:cNvSpPr>
            <a:spLocks noGrp="1"/>
          </p:cNvSpPr>
          <p:nvPr>
            <p:ph type="ftr" sz="quarter" idx="11"/>
          </p:nvPr>
        </p:nvSpPr>
        <p:spPr>
          <a:xfrm>
            <a:off x="0" y="6400800"/>
            <a:ext cx="3860800" cy="457200"/>
          </a:xfr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a:xfrm>
            <a:off x="9347200" y="6381750"/>
            <a:ext cx="2844800" cy="476250"/>
          </a:xfrm>
        </p:spPr>
        <p:txBody>
          <a:bodyPr/>
          <a:lstStyle>
            <a:lvl1pPr>
              <a:defRPr/>
            </a:lvl1pPr>
          </a:lstStyle>
          <a:p>
            <a:fld id="{4AD64D87-C563-47D0-A58B-8356BC5BFEFD}" type="slidenum">
              <a:rPr lang="en-US" altLang="ja-JP"/>
              <a:pPr/>
              <a:t>‹#›</a:t>
            </a:fld>
            <a:endParaRPr lang="en-US" altLang="ja-JP"/>
          </a:p>
        </p:txBody>
      </p:sp>
    </p:spTree>
    <p:extLst>
      <p:ext uri="{BB962C8B-B14F-4D97-AF65-F5344CB8AC3E}">
        <p14:creationId xmlns:p14="http://schemas.microsoft.com/office/powerpoint/2010/main" val="5048639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103632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914400" y="1981200"/>
            <a:ext cx="10363200" cy="4114800"/>
          </a:xfrm>
        </p:spPr>
        <p:txBody>
          <a:bodyPr/>
          <a:lstStyle/>
          <a:p>
            <a:endParaRPr lang="ja-JP" altLang="en-US"/>
          </a:p>
        </p:txBody>
      </p:sp>
      <p:sp>
        <p:nvSpPr>
          <p:cNvPr id="4" name="日付プレースホルダー 3"/>
          <p:cNvSpPr>
            <a:spLocks noGrp="1"/>
          </p:cNvSpPr>
          <p:nvPr>
            <p:ph type="dt" sz="half" idx="10"/>
          </p:nvPr>
        </p:nvSpPr>
        <p:spPr>
          <a:xfrm>
            <a:off x="6908800" y="165100"/>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5" name="フッター プレースホルダー 4"/>
          <p:cNvSpPr>
            <a:spLocks noGrp="1"/>
          </p:cNvSpPr>
          <p:nvPr>
            <p:ph type="ftr" sz="quarter" idx="11"/>
          </p:nvPr>
        </p:nvSpPr>
        <p:spPr>
          <a:xfrm>
            <a:off x="0" y="6400800"/>
            <a:ext cx="3860800" cy="457200"/>
          </a:xfr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a:xfrm>
            <a:off x="9347200" y="6381750"/>
            <a:ext cx="2844800" cy="476250"/>
          </a:xfrm>
        </p:spPr>
        <p:txBody>
          <a:bodyPr/>
          <a:lstStyle>
            <a:lvl1pPr>
              <a:defRPr/>
            </a:lvl1pPr>
          </a:lstStyle>
          <a:p>
            <a:fld id="{447D1D0C-BDEB-4212-9FD0-48161D1ED068}" type="slidenum">
              <a:rPr lang="en-US" altLang="ja-JP"/>
              <a:pPr/>
              <a:t>‹#›</a:t>
            </a:fld>
            <a:endParaRPr lang="en-US" altLang="ja-JP"/>
          </a:p>
        </p:txBody>
      </p:sp>
    </p:spTree>
    <p:extLst>
      <p:ext uri="{BB962C8B-B14F-4D97-AF65-F5344CB8AC3E}">
        <p14:creationId xmlns:p14="http://schemas.microsoft.com/office/powerpoint/2010/main" val="24938514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10363200" cy="1143000"/>
          </a:xfrm>
        </p:spPr>
        <p:txBody>
          <a:bodyPr/>
          <a:lstStyle/>
          <a:p>
            <a:r>
              <a:rPr lang="ja-JP" altLang="en-US"/>
              <a:t>マスター タイトルの書式設定</a:t>
            </a:r>
          </a:p>
        </p:txBody>
      </p:sp>
      <p:sp>
        <p:nvSpPr>
          <p:cNvPr id="3" name="グラフ プレースホルダー 2"/>
          <p:cNvSpPr>
            <a:spLocks noGrp="1"/>
          </p:cNvSpPr>
          <p:nvPr>
            <p:ph type="chart" idx="1"/>
          </p:nvPr>
        </p:nvSpPr>
        <p:spPr>
          <a:xfrm>
            <a:off x="914400" y="1981200"/>
            <a:ext cx="10363200" cy="4114800"/>
          </a:xfrm>
        </p:spPr>
        <p:txBody>
          <a:bodyPr/>
          <a:lstStyle/>
          <a:p>
            <a:endParaRPr lang="ja-JP" altLang="en-US"/>
          </a:p>
        </p:txBody>
      </p:sp>
      <p:sp>
        <p:nvSpPr>
          <p:cNvPr id="4" name="日付プレースホルダー 3"/>
          <p:cNvSpPr>
            <a:spLocks noGrp="1"/>
          </p:cNvSpPr>
          <p:nvPr>
            <p:ph type="dt" sz="half" idx="10"/>
          </p:nvPr>
        </p:nvSpPr>
        <p:spPr>
          <a:xfrm>
            <a:off x="6908800" y="165100"/>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5" name="フッター プレースホルダー 4"/>
          <p:cNvSpPr>
            <a:spLocks noGrp="1"/>
          </p:cNvSpPr>
          <p:nvPr>
            <p:ph type="ftr" sz="quarter" idx="11"/>
          </p:nvPr>
        </p:nvSpPr>
        <p:spPr>
          <a:xfrm>
            <a:off x="0" y="6400800"/>
            <a:ext cx="3860800" cy="457200"/>
          </a:xfr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a:xfrm>
            <a:off x="9347200" y="6381750"/>
            <a:ext cx="2844800" cy="476250"/>
          </a:xfrm>
        </p:spPr>
        <p:txBody>
          <a:bodyPr/>
          <a:lstStyle>
            <a:lvl1pPr>
              <a:defRPr/>
            </a:lvl1pPr>
          </a:lstStyle>
          <a:p>
            <a:fld id="{943F0FD9-69AC-49EB-9048-F910FE6818F2}" type="slidenum">
              <a:rPr lang="en-US" altLang="ja-JP"/>
              <a:pPr/>
              <a:t>‹#›</a:t>
            </a:fld>
            <a:endParaRPr lang="en-US" altLang="ja-JP"/>
          </a:p>
        </p:txBody>
      </p:sp>
    </p:spTree>
    <p:extLst>
      <p:ext uri="{BB962C8B-B14F-4D97-AF65-F5344CB8AC3E}">
        <p14:creationId xmlns:p14="http://schemas.microsoft.com/office/powerpoint/2010/main" val="34387933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103632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0" y="1981200"/>
            <a:ext cx="508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97600" y="1981200"/>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197600" y="4114800"/>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a:xfrm>
            <a:off x="6908800" y="165100"/>
            <a:ext cx="5283200" cy="457200"/>
          </a:xfrm>
          <a:prstGeom prst="rect">
            <a:avLst/>
          </a:prstGeom>
        </p:spPr>
        <p:txBody>
          <a:bodyPr/>
          <a:lstStyle>
            <a:lvl1pPr>
              <a:defRPr/>
            </a:lvl1pPr>
          </a:lstStyle>
          <a:p>
            <a:r>
              <a:rPr lang="en-US" altLang="ja-JP"/>
              <a:t>2018.08.09.04 ASFISSIA INTRAPARTUM E PARALISI CEREBRALE INFANTILE INTRAPARTUM ASPHYXIA AND EREBRAL PALSY</a:t>
            </a:r>
          </a:p>
        </p:txBody>
      </p:sp>
      <p:sp>
        <p:nvSpPr>
          <p:cNvPr id="7" name="フッター プレースホルダー 6"/>
          <p:cNvSpPr>
            <a:spLocks noGrp="1"/>
          </p:cNvSpPr>
          <p:nvPr>
            <p:ph type="ftr" sz="quarter" idx="11"/>
          </p:nvPr>
        </p:nvSpPr>
        <p:spPr>
          <a:xfrm>
            <a:off x="0" y="6400800"/>
            <a:ext cx="3860800" cy="457200"/>
          </a:xfrm>
        </p:spPr>
        <p:txBody>
          <a:bodyPr/>
          <a:lstStyle>
            <a:lvl1pPr>
              <a:defRPr/>
            </a:lvl1pPr>
          </a:lstStyle>
          <a:p>
            <a:endParaRPr lang="en-US" altLang="ja-JP"/>
          </a:p>
        </p:txBody>
      </p:sp>
      <p:sp>
        <p:nvSpPr>
          <p:cNvPr id="8" name="スライド番号プレースホルダー 7"/>
          <p:cNvSpPr>
            <a:spLocks noGrp="1"/>
          </p:cNvSpPr>
          <p:nvPr>
            <p:ph type="sldNum" sz="quarter" idx="12"/>
          </p:nvPr>
        </p:nvSpPr>
        <p:spPr>
          <a:xfrm>
            <a:off x="9347200" y="6381750"/>
            <a:ext cx="2844800" cy="476250"/>
          </a:xfrm>
        </p:spPr>
        <p:txBody>
          <a:bodyPr/>
          <a:lstStyle>
            <a:lvl1pPr>
              <a:defRPr/>
            </a:lvl1pPr>
          </a:lstStyle>
          <a:p>
            <a:fld id="{39E8BE7C-39E3-4F39-A25B-5B64B06C8C05}" type="slidenum">
              <a:rPr lang="en-US" altLang="ja-JP"/>
              <a:pPr/>
              <a:t>‹#›</a:t>
            </a:fld>
            <a:endParaRPr lang="en-US" altLang="ja-JP"/>
          </a:p>
        </p:txBody>
      </p:sp>
    </p:spTree>
    <p:extLst>
      <p:ext uri="{BB962C8B-B14F-4D97-AF65-F5344CB8AC3E}">
        <p14:creationId xmlns:p14="http://schemas.microsoft.com/office/powerpoint/2010/main" val="2478149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C61993-3FB2-4395-88A5-1C558A5A3AA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D6AF11A-B0AE-49A8-8145-F95CB055F1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59CBB04-E8C1-4D34-84F6-D023A3696D12}"/>
              </a:ext>
            </a:extLst>
          </p:cNvPr>
          <p:cNvSpPr>
            <a:spLocks noGrp="1"/>
          </p:cNvSpPr>
          <p:nvPr>
            <p:ph type="dt" sz="half" idx="10"/>
          </p:nvPr>
        </p:nvSpPr>
        <p:spPr/>
        <p:txBody>
          <a:bodyPr/>
          <a:lstStyle/>
          <a:p>
            <a:fld id="{37DA0CDF-4AFC-490F-8889-1EE828C72A56}" type="datetimeFigureOut">
              <a:rPr kumimoji="1" lang="ja-JP" altLang="en-US" smtClean="0"/>
              <a:t>2026/6/16</a:t>
            </a:fld>
            <a:endParaRPr kumimoji="1" lang="ja-JP" altLang="en-US"/>
          </a:p>
        </p:txBody>
      </p:sp>
      <p:sp>
        <p:nvSpPr>
          <p:cNvPr id="5" name="フッター プレースホルダー 4">
            <a:extLst>
              <a:ext uri="{FF2B5EF4-FFF2-40B4-BE49-F238E27FC236}">
                <a16:creationId xmlns:a16="http://schemas.microsoft.com/office/drawing/2014/main" id="{13DA70BF-EDAF-4334-A667-A368F17BB03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5C740A4-357E-4B2F-B9DC-68FAB6CA2B71}"/>
              </a:ext>
            </a:extLst>
          </p:cNvPr>
          <p:cNvSpPr>
            <a:spLocks noGrp="1"/>
          </p:cNvSpPr>
          <p:nvPr>
            <p:ph type="sldNum" sz="quarter" idx="12"/>
          </p:nvPr>
        </p:nvSpPr>
        <p:spPr/>
        <p:txBody>
          <a:bodyPr/>
          <a:lstStyle/>
          <a:p>
            <a:fld id="{9AE26865-2432-4634-B732-E4C603BA889C}" type="slidenum">
              <a:rPr kumimoji="1" lang="ja-JP" altLang="en-US" smtClean="0"/>
              <a:t>‹#›</a:t>
            </a:fld>
            <a:endParaRPr kumimoji="1" lang="ja-JP" altLang="en-US"/>
          </a:p>
        </p:txBody>
      </p:sp>
    </p:spTree>
    <p:extLst>
      <p:ext uri="{BB962C8B-B14F-4D97-AF65-F5344CB8AC3E}">
        <p14:creationId xmlns:p14="http://schemas.microsoft.com/office/powerpoint/2010/main" val="12172923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D2B4AB-7D5E-4AA0-B2CE-64D2E0CC7EF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9766FB6-CC44-4940-8E3B-579CF615A38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CD72AAF-5B2E-4044-93D9-5A47029758E4}"/>
              </a:ext>
            </a:extLst>
          </p:cNvPr>
          <p:cNvSpPr>
            <a:spLocks noGrp="1"/>
          </p:cNvSpPr>
          <p:nvPr>
            <p:ph type="dt" sz="half" idx="10"/>
          </p:nvPr>
        </p:nvSpPr>
        <p:spPr/>
        <p:txBody>
          <a:bodyPr/>
          <a:lstStyle/>
          <a:p>
            <a:fld id="{37DA0CDF-4AFC-490F-8889-1EE828C72A56}" type="datetimeFigureOut">
              <a:rPr kumimoji="1" lang="ja-JP" altLang="en-US" smtClean="0"/>
              <a:t>2026/6/16</a:t>
            </a:fld>
            <a:endParaRPr kumimoji="1" lang="ja-JP" altLang="en-US"/>
          </a:p>
        </p:txBody>
      </p:sp>
      <p:sp>
        <p:nvSpPr>
          <p:cNvPr id="5" name="フッター プレースホルダー 4">
            <a:extLst>
              <a:ext uri="{FF2B5EF4-FFF2-40B4-BE49-F238E27FC236}">
                <a16:creationId xmlns:a16="http://schemas.microsoft.com/office/drawing/2014/main" id="{7FDC3941-CEAE-4017-BAAB-CA266DD659C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935217D-FF8C-43AC-A8DB-3D78979E24DD}"/>
              </a:ext>
            </a:extLst>
          </p:cNvPr>
          <p:cNvSpPr>
            <a:spLocks noGrp="1"/>
          </p:cNvSpPr>
          <p:nvPr>
            <p:ph type="sldNum" sz="quarter" idx="12"/>
          </p:nvPr>
        </p:nvSpPr>
        <p:spPr/>
        <p:txBody>
          <a:bodyPr/>
          <a:lstStyle/>
          <a:p>
            <a:fld id="{9AE26865-2432-4634-B732-E4C603BA889C}" type="slidenum">
              <a:rPr kumimoji="1" lang="ja-JP" altLang="en-US" smtClean="0"/>
              <a:t>‹#›</a:t>
            </a:fld>
            <a:endParaRPr kumimoji="1" lang="ja-JP" altLang="en-US"/>
          </a:p>
        </p:txBody>
      </p:sp>
    </p:spTree>
    <p:extLst>
      <p:ext uri="{BB962C8B-B14F-4D97-AF65-F5344CB8AC3E}">
        <p14:creationId xmlns:p14="http://schemas.microsoft.com/office/powerpoint/2010/main" val="41902700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1E0372-A8F2-445B-B2BE-42188944B1E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E628A61-440D-483B-ACDD-1DEB97C056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2D858AB-FBF2-463A-A4CE-CB729962FA9C}"/>
              </a:ext>
            </a:extLst>
          </p:cNvPr>
          <p:cNvSpPr>
            <a:spLocks noGrp="1"/>
          </p:cNvSpPr>
          <p:nvPr>
            <p:ph type="dt" sz="half" idx="10"/>
          </p:nvPr>
        </p:nvSpPr>
        <p:spPr/>
        <p:txBody>
          <a:bodyPr/>
          <a:lstStyle/>
          <a:p>
            <a:fld id="{37DA0CDF-4AFC-490F-8889-1EE828C72A56}" type="datetimeFigureOut">
              <a:rPr kumimoji="1" lang="ja-JP" altLang="en-US" smtClean="0"/>
              <a:t>2026/6/16</a:t>
            </a:fld>
            <a:endParaRPr kumimoji="1" lang="ja-JP" altLang="en-US"/>
          </a:p>
        </p:txBody>
      </p:sp>
      <p:sp>
        <p:nvSpPr>
          <p:cNvPr id="5" name="フッター プレースホルダー 4">
            <a:extLst>
              <a:ext uri="{FF2B5EF4-FFF2-40B4-BE49-F238E27FC236}">
                <a16:creationId xmlns:a16="http://schemas.microsoft.com/office/drawing/2014/main" id="{37E73396-4C66-4C3D-95D9-7A145BEC3D0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7186DFD-3A6C-4AA0-99F5-38CE7B7CDAB7}"/>
              </a:ext>
            </a:extLst>
          </p:cNvPr>
          <p:cNvSpPr>
            <a:spLocks noGrp="1"/>
          </p:cNvSpPr>
          <p:nvPr>
            <p:ph type="sldNum" sz="quarter" idx="12"/>
          </p:nvPr>
        </p:nvSpPr>
        <p:spPr/>
        <p:txBody>
          <a:bodyPr/>
          <a:lstStyle/>
          <a:p>
            <a:fld id="{9AE26865-2432-4634-B732-E4C603BA889C}" type="slidenum">
              <a:rPr kumimoji="1" lang="ja-JP" altLang="en-US" smtClean="0"/>
              <a:t>‹#›</a:t>
            </a:fld>
            <a:endParaRPr kumimoji="1" lang="ja-JP" altLang="en-US"/>
          </a:p>
        </p:txBody>
      </p:sp>
    </p:spTree>
    <p:extLst>
      <p:ext uri="{BB962C8B-B14F-4D97-AF65-F5344CB8AC3E}">
        <p14:creationId xmlns:p14="http://schemas.microsoft.com/office/powerpoint/2010/main" val="12446457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7D58CF-59F9-49C1-9B4B-6BEDA08BB87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D53BC3A-F7D9-4253-8263-2967A4B7640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8DA99F6-31C9-4D92-AE5B-8A695541E1C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B4F9422-A111-438B-A6F8-384CD39B2883}"/>
              </a:ext>
            </a:extLst>
          </p:cNvPr>
          <p:cNvSpPr>
            <a:spLocks noGrp="1"/>
          </p:cNvSpPr>
          <p:nvPr>
            <p:ph type="dt" sz="half" idx="10"/>
          </p:nvPr>
        </p:nvSpPr>
        <p:spPr/>
        <p:txBody>
          <a:bodyPr/>
          <a:lstStyle/>
          <a:p>
            <a:fld id="{37DA0CDF-4AFC-490F-8889-1EE828C72A56}" type="datetimeFigureOut">
              <a:rPr kumimoji="1" lang="ja-JP" altLang="en-US" smtClean="0"/>
              <a:t>2026/6/16</a:t>
            </a:fld>
            <a:endParaRPr kumimoji="1" lang="ja-JP" altLang="en-US"/>
          </a:p>
        </p:txBody>
      </p:sp>
      <p:sp>
        <p:nvSpPr>
          <p:cNvPr id="6" name="フッター プレースホルダー 5">
            <a:extLst>
              <a:ext uri="{FF2B5EF4-FFF2-40B4-BE49-F238E27FC236}">
                <a16:creationId xmlns:a16="http://schemas.microsoft.com/office/drawing/2014/main" id="{DDE3DF49-F84F-4C45-B9AE-600846155F9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47A1E6A-D9B9-45A5-8EEA-BFDDEA91F794}"/>
              </a:ext>
            </a:extLst>
          </p:cNvPr>
          <p:cNvSpPr>
            <a:spLocks noGrp="1"/>
          </p:cNvSpPr>
          <p:nvPr>
            <p:ph type="sldNum" sz="quarter" idx="12"/>
          </p:nvPr>
        </p:nvSpPr>
        <p:spPr/>
        <p:txBody>
          <a:bodyPr/>
          <a:lstStyle/>
          <a:p>
            <a:fld id="{9AE26865-2432-4634-B732-E4C603BA889C}" type="slidenum">
              <a:rPr kumimoji="1" lang="ja-JP" altLang="en-US" smtClean="0"/>
              <a:t>‹#›</a:t>
            </a:fld>
            <a:endParaRPr kumimoji="1" lang="ja-JP" altLang="en-US"/>
          </a:p>
        </p:txBody>
      </p:sp>
    </p:spTree>
    <p:extLst>
      <p:ext uri="{BB962C8B-B14F-4D97-AF65-F5344CB8AC3E}">
        <p14:creationId xmlns:p14="http://schemas.microsoft.com/office/powerpoint/2010/main" val="13026989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4949BE-5BEB-4437-A99A-43A1ADDBEA0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7FF1E1D-8DAD-46D3-AC3A-3C2A1E5EC4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DE4CCE7-17D9-4A78-9F12-48B998545DC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FAF8DE9-134D-4700-94F2-DE62F69B6F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60A01CB-ED98-4C23-95E5-D10AF33E48A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071CD69-791A-4BB1-B52E-1E55A2718CBC}"/>
              </a:ext>
            </a:extLst>
          </p:cNvPr>
          <p:cNvSpPr>
            <a:spLocks noGrp="1"/>
          </p:cNvSpPr>
          <p:nvPr>
            <p:ph type="dt" sz="half" idx="10"/>
          </p:nvPr>
        </p:nvSpPr>
        <p:spPr/>
        <p:txBody>
          <a:bodyPr/>
          <a:lstStyle/>
          <a:p>
            <a:fld id="{37DA0CDF-4AFC-490F-8889-1EE828C72A56}" type="datetimeFigureOut">
              <a:rPr kumimoji="1" lang="ja-JP" altLang="en-US" smtClean="0"/>
              <a:t>2026/6/16</a:t>
            </a:fld>
            <a:endParaRPr kumimoji="1" lang="ja-JP" altLang="en-US"/>
          </a:p>
        </p:txBody>
      </p:sp>
      <p:sp>
        <p:nvSpPr>
          <p:cNvPr id="8" name="フッター プレースホルダー 7">
            <a:extLst>
              <a:ext uri="{FF2B5EF4-FFF2-40B4-BE49-F238E27FC236}">
                <a16:creationId xmlns:a16="http://schemas.microsoft.com/office/drawing/2014/main" id="{714E9903-0088-47AE-BCD0-3883CF521E2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F7FCF80-CF98-4FDE-8AE4-633C1659FFBB}"/>
              </a:ext>
            </a:extLst>
          </p:cNvPr>
          <p:cNvSpPr>
            <a:spLocks noGrp="1"/>
          </p:cNvSpPr>
          <p:nvPr>
            <p:ph type="sldNum" sz="quarter" idx="12"/>
          </p:nvPr>
        </p:nvSpPr>
        <p:spPr/>
        <p:txBody>
          <a:bodyPr/>
          <a:lstStyle/>
          <a:p>
            <a:fld id="{9AE26865-2432-4634-B732-E4C603BA889C}" type="slidenum">
              <a:rPr kumimoji="1" lang="ja-JP" altLang="en-US" smtClean="0"/>
              <a:t>‹#›</a:t>
            </a:fld>
            <a:endParaRPr kumimoji="1" lang="ja-JP" altLang="en-US"/>
          </a:p>
        </p:txBody>
      </p:sp>
    </p:spTree>
    <p:extLst>
      <p:ext uri="{BB962C8B-B14F-4D97-AF65-F5344CB8AC3E}">
        <p14:creationId xmlns:p14="http://schemas.microsoft.com/office/powerpoint/2010/main" val="4146966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73688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68B8E7-6574-4A7D-8468-84FA664CE99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8C40437-46F4-41F9-BE34-5BF8E8C97E1C}"/>
              </a:ext>
            </a:extLst>
          </p:cNvPr>
          <p:cNvSpPr>
            <a:spLocks noGrp="1"/>
          </p:cNvSpPr>
          <p:nvPr>
            <p:ph type="dt" sz="half" idx="10"/>
          </p:nvPr>
        </p:nvSpPr>
        <p:spPr/>
        <p:txBody>
          <a:bodyPr/>
          <a:lstStyle/>
          <a:p>
            <a:fld id="{37DA0CDF-4AFC-490F-8889-1EE828C72A56}" type="datetimeFigureOut">
              <a:rPr kumimoji="1" lang="ja-JP" altLang="en-US" smtClean="0"/>
              <a:t>2026/6/16</a:t>
            </a:fld>
            <a:endParaRPr kumimoji="1" lang="ja-JP" altLang="en-US"/>
          </a:p>
        </p:txBody>
      </p:sp>
      <p:sp>
        <p:nvSpPr>
          <p:cNvPr id="4" name="フッター プレースホルダー 3">
            <a:extLst>
              <a:ext uri="{FF2B5EF4-FFF2-40B4-BE49-F238E27FC236}">
                <a16:creationId xmlns:a16="http://schemas.microsoft.com/office/drawing/2014/main" id="{85422257-2482-45EC-BDA5-61674904C28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9FBFEF0-4439-42B5-800A-4EAB9D30DEB6}"/>
              </a:ext>
            </a:extLst>
          </p:cNvPr>
          <p:cNvSpPr>
            <a:spLocks noGrp="1"/>
          </p:cNvSpPr>
          <p:nvPr>
            <p:ph type="sldNum" sz="quarter" idx="12"/>
          </p:nvPr>
        </p:nvSpPr>
        <p:spPr/>
        <p:txBody>
          <a:bodyPr/>
          <a:lstStyle/>
          <a:p>
            <a:fld id="{9AE26865-2432-4634-B732-E4C603BA889C}" type="slidenum">
              <a:rPr kumimoji="1" lang="ja-JP" altLang="en-US" smtClean="0"/>
              <a:t>‹#›</a:t>
            </a:fld>
            <a:endParaRPr kumimoji="1" lang="ja-JP" altLang="en-US"/>
          </a:p>
        </p:txBody>
      </p:sp>
    </p:spTree>
    <p:extLst>
      <p:ext uri="{BB962C8B-B14F-4D97-AF65-F5344CB8AC3E}">
        <p14:creationId xmlns:p14="http://schemas.microsoft.com/office/powerpoint/2010/main" val="34139548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C460C15-69BD-4E64-8AF3-A5A1ACD4B1EF}"/>
              </a:ext>
            </a:extLst>
          </p:cNvPr>
          <p:cNvSpPr>
            <a:spLocks noGrp="1"/>
          </p:cNvSpPr>
          <p:nvPr>
            <p:ph type="dt" sz="half" idx="10"/>
          </p:nvPr>
        </p:nvSpPr>
        <p:spPr/>
        <p:txBody>
          <a:bodyPr/>
          <a:lstStyle/>
          <a:p>
            <a:fld id="{37DA0CDF-4AFC-490F-8889-1EE828C72A56}" type="datetimeFigureOut">
              <a:rPr kumimoji="1" lang="ja-JP" altLang="en-US" smtClean="0"/>
              <a:t>2026/6/16</a:t>
            </a:fld>
            <a:endParaRPr kumimoji="1" lang="ja-JP" altLang="en-US"/>
          </a:p>
        </p:txBody>
      </p:sp>
      <p:sp>
        <p:nvSpPr>
          <p:cNvPr id="3" name="フッター プレースホルダー 2">
            <a:extLst>
              <a:ext uri="{FF2B5EF4-FFF2-40B4-BE49-F238E27FC236}">
                <a16:creationId xmlns:a16="http://schemas.microsoft.com/office/drawing/2014/main" id="{9A750589-3888-48F8-B521-439DD3A70D5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2DB46BF-61CE-43C5-A116-5971ABC478CB}"/>
              </a:ext>
            </a:extLst>
          </p:cNvPr>
          <p:cNvSpPr>
            <a:spLocks noGrp="1"/>
          </p:cNvSpPr>
          <p:nvPr>
            <p:ph type="sldNum" sz="quarter" idx="12"/>
          </p:nvPr>
        </p:nvSpPr>
        <p:spPr/>
        <p:txBody>
          <a:bodyPr/>
          <a:lstStyle/>
          <a:p>
            <a:fld id="{9AE26865-2432-4634-B732-E4C603BA889C}" type="slidenum">
              <a:rPr kumimoji="1" lang="ja-JP" altLang="en-US" smtClean="0"/>
              <a:t>‹#›</a:t>
            </a:fld>
            <a:endParaRPr kumimoji="1" lang="ja-JP" altLang="en-US"/>
          </a:p>
        </p:txBody>
      </p:sp>
    </p:spTree>
    <p:extLst>
      <p:ext uri="{BB962C8B-B14F-4D97-AF65-F5344CB8AC3E}">
        <p14:creationId xmlns:p14="http://schemas.microsoft.com/office/powerpoint/2010/main" val="42772610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FDE4E8-34B9-4510-AB07-06D8840D469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859D993-AE11-4136-AB82-1A65834F8C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31AD12D-FF81-4EEA-AAE4-FED03940A4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F52A2D9-F797-485E-ACC5-716941A2AD22}"/>
              </a:ext>
            </a:extLst>
          </p:cNvPr>
          <p:cNvSpPr>
            <a:spLocks noGrp="1"/>
          </p:cNvSpPr>
          <p:nvPr>
            <p:ph type="dt" sz="half" idx="10"/>
          </p:nvPr>
        </p:nvSpPr>
        <p:spPr/>
        <p:txBody>
          <a:bodyPr/>
          <a:lstStyle/>
          <a:p>
            <a:fld id="{37DA0CDF-4AFC-490F-8889-1EE828C72A56}" type="datetimeFigureOut">
              <a:rPr kumimoji="1" lang="ja-JP" altLang="en-US" smtClean="0"/>
              <a:t>2026/6/16</a:t>
            </a:fld>
            <a:endParaRPr kumimoji="1" lang="ja-JP" altLang="en-US"/>
          </a:p>
        </p:txBody>
      </p:sp>
      <p:sp>
        <p:nvSpPr>
          <p:cNvPr id="6" name="フッター プレースホルダー 5">
            <a:extLst>
              <a:ext uri="{FF2B5EF4-FFF2-40B4-BE49-F238E27FC236}">
                <a16:creationId xmlns:a16="http://schemas.microsoft.com/office/drawing/2014/main" id="{BDA0D70E-0A4F-4691-84A3-75685BCBE32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5B4DEC5-E7C5-4405-BD6A-146FDF1EDE2E}"/>
              </a:ext>
            </a:extLst>
          </p:cNvPr>
          <p:cNvSpPr>
            <a:spLocks noGrp="1"/>
          </p:cNvSpPr>
          <p:nvPr>
            <p:ph type="sldNum" sz="quarter" idx="12"/>
          </p:nvPr>
        </p:nvSpPr>
        <p:spPr/>
        <p:txBody>
          <a:bodyPr/>
          <a:lstStyle/>
          <a:p>
            <a:fld id="{9AE26865-2432-4634-B732-E4C603BA889C}" type="slidenum">
              <a:rPr kumimoji="1" lang="ja-JP" altLang="en-US" smtClean="0"/>
              <a:t>‹#›</a:t>
            </a:fld>
            <a:endParaRPr kumimoji="1" lang="ja-JP" altLang="en-US"/>
          </a:p>
        </p:txBody>
      </p:sp>
    </p:spTree>
    <p:extLst>
      <p:ext uri="{BB962C8B-B14F-4D97-AF65-F5344CB8AC3E}">
        <p14:creationId xmlns:p14="http://schemas.microsoft.com/office/powerpoint/2010/main" val="31349103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267CE6-8A6A-4FB6-8511-964F5F8AB0F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4DB295A-8AD3-44A3-84AD-DCE88D771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FFE7CB5-5423-4D92-87DD-4A6B4345B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2F173D8-01BF-4446-BDFB-46C628DC4963}"/>
              </a:ext>
            </a:extLst>
          </p:cNvPr>
          <p:cNvSpPr>
            <a:spLocks noGrp="1"/>
          </p:cNvSpPr>
          <p:nvPr>
            <p:ph type="dt" sz="half" idx="10"/>
          </p:nvPr>
        </p:nvSpPr>
        <p:spPr/>
        <p:txBody>
          <a:bodyPr/>
          <a:lstStyle/>
          <a:p>
            <a:fld id="{37DA0CDF-4AFC-490F-8889-1EE828C72A56}" type="datetimeFigureOut">
              <a:rPr kumimoji="1" lang="ja-JP" altLang="en-US" smtClean="0"/>
              <a:t>2026/6/16</a:t>
            </a:fld>
            <a:endParaRPr kumimoji="1" lang="ja-JP" altLang="en-US"/>
          </a:p>
        </p:txBody>
      </p:sp>
      <p:sp>
        <p:nvSpPr>
          <p:cNvPr id="6" name="フッター プレースホルダー 5">
            <a:extLst>
              <a:ext uri="{FF2B5EF4-FFF2-40B4-BE49-F238E27FC236}">
                <a16:creationId xmlns:a16="http://schemas.microsoft.com/office/drawing/2014/main" id="{9A931771-BB76-4F34-BA9E-61E23B9F1F3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3B846DB-2D80-400F-8E47-D20D22FE04CE}"/>
              </a:ext>
            </a:extLst>
          </p:cNvPr>
          <p:cNvSpPr>
            <a:spLocks noGrp="1"/>
          </p:cNvSpPr>
          <p:nvPr>
            <p:ph type="sldNum" sz="quarter" idx="12"/>
          </p:nvPr>
        </p:nvSpPr>
        <p:spPr/>
        <p:txBody>
          <a:bodyPr/>
          <a:lstStyle/>
          <a:p>
            <a:fld id="{9AE26865-2432-4634-B732-E4C603BA889C}" type="slidenum">
              <a:rPr kumimoji="1" lang="ja-JP" altLang="en-US" smtClean="0"/>
              <a:t>‹#›</a:t>
            </a:fld>
            <a:endParaRPr kumimoji="1" lang="ja-JP" altLang="en-US"/>
          </a:p>
        </p:txBody>
      </p:sp>
    </p:spTree>
    <p:extLst>
      <p:ext uri="{BB962C8B-B14F-4D97-AF65-F5344CB8AC3E}">
        <p14:creationId xmlns:p14="http://schemas.microsoft.com/office/powerpoint/2010/main" val="19654284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74CAF9-9B14-48D9-BC4E-82270789763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79B4EE4-B0D2-4772-8E7A-D7934D620D0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2B31E32-72A8-4F64-93FC-2610AA4C3C16}"/>
              </a:ext>
            </a:extLst>
          </p:cNvPr>
          <p:cNvSpPr>
            <a:spLocks noGrp="1"/>
          </p:cNvSpPr>
          <p:nvPr>
            <p:ph type="dt" sz="half" idx="10"/>
          </p:nvPr>
        </p:nvSpPr>
        <p:spPr/>
        <p:txBody>
          <a:bodyPr/>
          <a:lstStyle/>
          <a:p>
            <a:fld id="{37DA0CDF-4AFC-490F-8889-1EE828C72A56}" type="datetimeFigureOut">
              <a:rPr kumimoji="1" lang="ja-JP" altLang="en-US" smtClean="0"/>
              <a:t>2026/6/16</a:t>
            </a:fld>
            <a:endParaRPr kumimoji="1" lang="ja-JP" altLang="en-US"/>
          </a:p>
        </p:txBody>
      </p:sp>
      <p:sp>
        <p:nvSpPr>
          <p:cNvPr id="5" name="フッター プレースホルダー 4">
            <a:extLst>
              <a:ext uri="{FF2B5EF4-FFF2-40B4-BE49-F238E27FC236}">
                <a16:creationId xmlns:a16="http://schemas.microsoft.com/office/drawing/2014/main" id="{C5D224AA-7894-4EB7-9950-EDD4598797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06AD120-905E-41BC-ACC2-FBDA72947F4B}"/>
              </a:ext>
            </a:extLst>
          </p:cNvPr>
          <p:cNvSpPr>
            <a:spLocks noGrp="1"/>
          </p:cNvSpPr>
          <p:nvPr>
            <p:ph type="sldNum" sz="quarter" idx="12"/>
          </p:nvPr>
        </p:nvSpPr>
        <p:spPr/>
        <p:txBody>
          <a:bodyPr/>
          <a:lstStyle/>
          <a:p>
            <a:fld id="{9AE26865-2432-4634-B732-E4C603BA889C}" type="slidenum">
              <a:rPr kumimoji="1" lang="ja-JP" altLang="en-US" smtClean="0"/>
              <a:t>‹#›</a:t>
            </a:fld>
            <a:endParaRPr kumimoji="1" lang="ja-JP" altLang="en-US"/>
          </a:p>
        </p:txBody>
      </p:sp>
    </p:spTree>
    <p:extLst>
      <p:ext uri="{BB962C8B-B14F-4D97-AF65-F5344CB8AC3E}">
        <p14:creationId xmlns:p14="http://schemas.microsoft.com/office/powerpoint/2010/main" val="25648323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5ED7D83-8151-4372-9A19-9C577AA364A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8700850-8EC6-4719-9B82-40C24896EE0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BB25734-839A-4206-ABFC-45FD4272CB07}"/>
              </a:ext>
            </a:extLst>
          </p:cNvPr>
          <p:cNvSpPr>
            <a:spLocks noGrp="1"/>
          </p:cNvSpPr>
          <p:nvPr>
            <p:ph type="dt" sz="half" idx="10"/>
          </p:nvPr>
        </p:nvSpPr>
        <p:spPr/>
        <p:txBody>
          <a:bodyPr/>
          <a:lstStyle/>
          <a:p>
            <a:fld id="{37DA0CDF-4AFC-490F-8889-1EE828C72A56}" type="datetimeFigureOut">
              <a:rPr kumimoji="1" lang="ja-JP" altLang="en-US" smtClean="0"/>
              <a:t>2026/6/16</a:t>
            </a:fld>
            <a:endParaRPr kumimoji="1" lang="ja-JP" altLang="en-US"/>
          </a:p>
        </p:txBody>
      </p:sp>
      <p:sp>
        <p:nvSpPr>
          <p:cNvPr id="5" name="フッター プレースホルダー 4">
            <a:extLst>
              <a:ext uri="{FF2B5EF4-FFF2-40B4-BE49-F238E27FC236}">
                <a16:creationId xmlns:a16="http://schemas.microsoft.com/office/drawing/2014/main" id="{B7EF891D-2D63-4957-B251-5CDF2A3503B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03EB54D-05DD-4345-B401-202944F0130E}"/>
              </a:ext>
            </a:extLst>
          </p:cNvPr>
          <p:cNvSpPr>
            <a:spLocks noGrp="1"/>
          </p:cNvSpPr>
          <p:nvPr>
            <p:ph type="sldNum" sz="quarter" idx="12"/>
          </p:nvPr>
        </p:nvSpPr>
        <p:spPr/>
        <p:txBody>
          <a:bodyPr/>
          <a:lstStyle/>
          <a:p>
            <a:fld id="{9AE26865-2432-4634-B732-E4C603BA889C}" type="slidenum">
              <a:rPr kumimoji="1" lang="ja-JP" altLang="en-US" smtClean="0"/>
              <a:t>‹#›</a:t>
            </a:fld>
            <a:endParaRPr kumimoji="1" lang="ja-JP" altLang="en-US"/>
          </a:p>
        </p:txBody>
      </p:sp>
    </p:spTree>
    <p:extLst>
      <p:ext uri="{BB962C8B-B14F-4D97-AF65-F5344CB8AC3E}">
        <p14:creationId xmlns:p14="http://schemas.microsoft.com/office/powerpoint/2010/main" val="42360256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2 colums ver">
    <p:spTree>
      <p:nvGrpSpPr>
        <p:cNvPr id="1" name=""/>
        <p:cNvGrpSpPr/>
        <p:nvPr/>
      </p:nvGrpSpPr>
      <p:grpSpPr>
        <a:xfrm>
          <a:off x="0" y="0"/>
          <a:ext cx="0" cy="0"/>
          <a:chOff x="0" y="0"/>
          <a:chExt cx="0" cy="0"/>
        </a:xfrm>
      </p:grpSpPr>
      <p:sp>
        <p:nvSpPr>
          <p:cNvPr id="11" name="スライド番号プレースホルダー 5">
            <a:extLst>
              <a:ext uri="{FF2B5EF4-FFF2-40B4-BE49-F238E27FC236}">
                <a16:creationId xmlns:a16="http://schemas.microsoft.com/office/drawing/2014/main" id="{CF703558-034C-9148-B3A5-EB859ED013CB}"/>
              </a:ext>
            </a:extLst>
          </p:cNvPr>
          <p:cNvSpPr txBox="1">
            <a:spLocks/>
          </p:cNvSpPr>
          <p:nvPr userDrawn="1"/>
        </p:nvSpPr>
        <p:spPr>
          <a:xfrm>
            <a:off x="1579567" y="6389183"/>
            <a:ext cx="628646" cy="261938"/>
          </a:xfrm>
          <a:prstGeom prst="rect">
            <a:avLst/>
          </a:prstGeom>
          <a:noFill/>
        </p:spPr>
        <p:txBody>
          <a:bodyPr vert="horz" lIns="91440" tIns="45720" rIns="91440" bIns="45720" rtlCol="0" anchor="ctr"/>
          <a:lstStyle>
            <a:defPPr>
              <a:defRPr lang="ja-JP"/>
            </a:defPPr>
            <a:lvl1pPr marL="0" algn="ctr" defTabSz="914400" rtl="0" eaLnBrk="1" latinLnBrk="0" hangingPunct="1">
              <a:defRPr kumimoji="1" sz="1800" b="0" i="0" kern="1200">
                <a:solidFill>
                  <a:schemeClr val="bg1"/>
                </a:solidFill>
                <a:latin typeface="Myriad Pro" panose="020B0503030403020204" pitchFamily="34" charset="0"/>
                <a:ea typeface="FOT-UDKakugo_Small Pr6 R" panose="02020400000000000000" pitchFamily="18"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6E1F464-8D8C-DA48-8FE9-90F060746768}" type="slidenum">
              <a:rPr lang="ja-JP" altLang="en-US" smtClean="0"/>
              <a:pPr/>
              <a:t>‹#›</a:t>
            </a:fld>
            <a:endParaRPr lang="ja-JP" altLang="en-US"/>
          </a:p>
        </p:txBody>
      </p:sp>
    </p:spTree>
    <p:extLst>
      <p:ext uri="{BB962C8B-B14F-4D97-AF65-F5344CB8AC3E}">
        <p14:creationId xmlns:p14="http://schemas.microsoft.com/office/powerpoint/2010/main" val="1716515471"/>
      </p:ext>
    </p:extLst>
  </p:cSld>
  <p:clrMapOvr>
    <a:masterClrMapping/>
  </p:clrMapOvr>
  <p:extLst>
    <p:ext uri="{DCECCB84-F9BA-43D5-87BE-67443E8EF086}">
      <p15:sldGuideLst xmlns:p15="http://schemas.microsoft.com/office/powerpoint/2012/main">
        <p15:guide id="1" orient="horz" pos="2296">
          <p15:clr>
            <a:srgbClr val="FBAE40"/>
          </p15:clr>
        </p15:guide>
        <p15:guide id="2" orient="horz" pos="256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2E1682DF-2F71-42FF-901D-9FB5F3BE8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04612" y="6366259"/>
            <a:ext cx="2090569" cy="491741"/>
          </a:xfrm>
          <a:prstGeom prst="rect">
            <a:avLst/>
          </a:prstGeom>
        </p:spPr>
      </p:pic>
    </p:spTree>
    <p:extLst>
      <p:ext uri="{BB962C8B-B14F-4D97-AF65-F5344CB8AC3E}">
        <p14:creationId xmlns:p14="http://schemas.microsoft.com/office/powerpoint/2010/main" val="3840202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4335D51-93AE-4733-8375-2B2E1CBB9A93}" type="datetimeFigureOut">
              <a:rPr lang="en-IE" smtClean="0"/>
              <a:t>16/06/2026</a:t>
            </a:fld>
            <a:endParaRPr lang="en-I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2ACE70E-D82C-45C8-831C-3B4E7077DEFC}" type="slidenum">
              <a:rPr lang="en-IE" smtClean="0"/>
              <a:t>‹#›</a:t>
            </a:fld>
            <a:endParaRPr lang="en-IE"/>
          </a:p>
        </p:txBody>
      </p:sp>
      <p:pic>
        <p:nvPicPr>
          <p:cNvPr id="10" name="Picture 9">
            <a:extLst>
              <a:ext uri="{FF2B5EF4-FFF2-40B4-BE49-F238E27FC236}">
                <a16:creationId xmlns:a16="http://schemas.microsoft.com/office/drawing/2014/main" id="{6DE9930C-3AC9-4E1E-8ED3-EABEBC83BF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6230" y="6305204"/>
            <a:ext cx="2090569" cy="491741"/>
          </a:xfrm>
          <a:prstGeom prst="rect">
            <a:avLst/>
          </a:prstGeom>
        </p:spPr>
      </p:pic>
    </p:spTree>
    <p:extLst>
      <p:ext uri="{BB962C8B-B14F-4D97-AF65-F5344CB8AC3E}">
        <p14:creationId xmlns:p14="http://schemas.microsoft.com/office/powerpoint/2010/main" val="605851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4335D51-93AE-4733-8375-2B2E1CBB9A93}" type="datetimeFigureOut">
              <a:rPr lang="en-IE" smtClean="0"/>
              <a:t>16/06/2026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2ACE70E-D82C-45C8-831C-3B4E7077DEFC}" type="slidenum">
              <a:rPr lang="en-IE" smtClean="0"/>
              <a:t>‹#›</a:t>
            </a:fld>
            <a:endParaRPr lang="en-IE"/>
          </a:p>
        </p:txBody>
      </p:sp>
      <p:pic>
        <p:nvPicPr>
          <p:cNvPr id="10" name="Picture 9">
            <a:extLst>
              <a:ext uri="{FF2B5EF4-FFF2-40B4-BE49-F238E27FC236}">
                <a16:creationId xmlns:a16="http://schemas.microsoft.com/office/drawing/2014/main" id="{21304A6A-93A7-49C8-AD6E-026F219DEC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04612" y="6366259"/>
            <a:ext cx="2090569" cy="491741"/>
          </a:xfrm>
          <a:prstGeom prst="rect">
            <a:avLst/>
          </a:prstGeom>
        </p:spPr>
      </p:pic>
    </p:spTree>
    <p:extLst>
      <p:ext uri="{BB962C8B-B14F-4D97-AF65-F5344CB8AC3E}">
        <p14:creationId xmlns:p14="http://schemas.microsoft.com/office/powerpoint/2010/main" val="3835407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emf"/><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6.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8.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4.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4335D51-93AE-4733-8375-2B2E1CBB9A93}" type="datetimeFigureOut">
              <a:rPr lang="en-IE" smtClean="0"/>
              <a:t>16/06/2026</a:t>
            </a:fld>
            <a:endParaRPr lang="en-I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2ACE70E-D82C-45C8-831C-3B4E7077DEFC}" type="slidenum">
              <a:rPr lang="en-IE" smtClean="0"/>
              <a:t>‹#›</a:t>
            </a:fld>
            <a:endParaRPr lang="en-IE"/>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F10EB0E-35C0-4E0A-B632-C915DDD711A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004612" y="6377276"/>
            <a:ext cx="2090569" cy="491741"/>
          </a:xfrm>
          <a:prstGeom prst="rect">
            <a:avLst/>
          </a:prstGeom>
        </p:spPr>
      </p:pic>
    </p:spTree>
    <p:extLst>
      <p:ext uri="{BB962C8B-B14F-4D97-AF65-F5344CB8AC3E}">
        <p14:creationId xmlns:p14="http://schemas.microsoft.com/office/powerpoint/2010/main" val="280663480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7183FF1-3577-0A42-80DB-B37D025B2015}"/>
              </a:ext>
            </a:extLst>
          </p:cNvPr>
          <p:cNvSpPr/>
          <p:nvPr userDrawn="1"/>
        </p:nvSpPr>
        <p:spPr>
          <a:xfrm>
            <a:off x="98558" y="6237289"/>
            <a:ext cx="11994884" cy="557744"/>
          </a:xfrm>
          <a:prstGeom prst="rect">
            <a:avLst/>
          </a:prstGeom>
          <a:solidFill>
            <a:srgbClr val="840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i="0">
              <a:latin typeface="Myriad Pro" panose="020B0503030403020204" pitchFamily="34" charset="0"/>
            </a:endParaRPr>
          </a:p>
        </p:txBody>
      </p:sp>
      <p:sp>
        <p:nvSpPr>
          <p:cNvPr id="5" name="正方形/長方形 4">
            <a:extLst>
              <a:ext uri="{FF2B5EF4-FFF2-40B4-BE49-F238E27FC236}">
                <a16:creationId xmlns:a16="http://schemas.microsoft.com/office/drawing/2014/main" id="{0545D48D-EEB7-4041-8A13-F3D7C0348799}"/>
              </a:ext>
            </a:extLst>
          </p:cNvPr>
          <p:cNvSpPr/>
          <p:nvPr userDrawn="1"/>
        </p:nvSpPr>
        <p:spPr>
          <a:xfrm>
            <a:off x="2208214" y="6237288"/>
            <a:ext cx="9885228" cy="55774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i="0">
              <a:latin typeface="Myriad Pro" panose="020B0503030403020204" pitchFamily="34" charset="0"/>
            </a:endParaRPr>
          </a:p>
        </p:txBody>
      </p:sp>
      <p:sp>
        <p:nvSpPr>
          <p:cNvPr id="3" name="テキスト プレースホルダー 2">
            <a:extLst>
              <a:ext uri="{FF2B5EF4-FFF2-40B4-BE49-F238E27FC236}">
                <a16:creationId xmlns:a16="http://schemas.microsoft.com/office/drawing/2014/main" id="{5B186E95-CD16-2241-8602-308FAF4AD97E}"/>
              </a:ext>
            </a:extLst>
          </p:cNvPr>
          <p:cNvSpPr>
            <a:spLocks noGrp="1"/>
          </p:cNvSpPr>
          <p:nvPr>
            <p:ph type="body" idx="1"/>
          </p:nvPr>
        </p:nvSpPr>
        <p:spPr>
          <a:xfrm>
            <a:off x="487998" y="1268413"/>
            <a:ext cx="10515600" cy="4351338"/>
          </a:xfrm>
          <a:prstGeom prst="rect">
            <a:avLst/>
          </a:prstGeom>
        </p:spPr>
        <p:txBody>
          <a:bodyPr vert="horz" lIns="0" tIns="0" rIns="0" bIns="0" rtlCol="0">
            <a:normAutofit/>
          </a:bodyPr>
          <a:lstStyle/>
          <a:p>
            <a:r>
              <a:rPr kumimoji="1" lang="ja-JP" altLang="en-US"/>
              <a:t>マスター テキストの書式設定
第 </a:t>
            </a:r>
            <a:r>
              <a:rPr kumimoji="1" lang="en-US" altLang="ja-JP" dirty="0"/>
              <a:t>2 </a:t>
            </a:r>
            <a:r>
              <a:rPr kumimoji="1" lang="ja-JP" altLang="en-US" noProof="0"/>
              <a:t>レベル</a:t>
            </a:r>
            <a:r>
              <a:rPr kumimoji="1" lang="ja-JP" altLang="en-US"/>
              <a:t>
第 </a:t>
            </a:r>
            <a:r>
              <a:rPr kumimoji="1" lang="en-US" altLang="ja-JP" dirty="0"/>
              <a:t>3 </a:t>
            </a:r>
            <a:r>
              <a:rPr kumimoji="1" lang="ja-JP" altLang="en-US"/>
              <a:t>レベル
第 </a:t>
            </a:r>
            <a:r>
              <a:rPr kumimoji="1" lang="en-US" altLang="ja-JP" dirty="0"/>
              <a:t>4 </a:t>
            </a:r>
            <a:r>
              <a:rPr kumimoji="1" lang="ja-JP" altLang="en-US"/>
              <a:t>レベル
第 </a:t>
            </a:r>
            <a:r>
              <a:rPr kumimoji="1" lang="en-US" altLang="ja-JP" dirty="0"/>
              <a:t>5 </a:t>
            </a:r>
            <a:r>
              <a:rPr kumimoji="1" lang="ja-JP" altLang="en-US"/>
              <a:t>レベル</a:t>
            </a:r>
          </a:p>
        </p:txBody>
      </p:sp>
      <p:sp>
        <p:nvSpPr>
          <p:cNvPr id="2" name="タイトル プレースホルダー 1">
            <a:extLst>
              <a:ext uri="{FF2B5EF4-FFF2-40B4-BE49-F238E27FC236}">
                <a16:creationId xmlns:a16="http://schemas.microsoft.com/office/drawing/2014/main" id="{D7AE18DA-72BA-A343-9385-614ADEF85F33}"/>
              </a:ext>
            </a:extLst>
          </p:cNvPr>
          <p:cNvSpPr>
            <a:spLocks noGrp="1"/>
          </p:cNvSpPr>
          <p:nvPr>
            <p:ph type="title"/>
          </p:nvPr>
        </p:nvSpPr>
        <p:spPr>
          <a:xfrm>
            <a:off x="487998" y="22847"/>
            <a:ext cx="11231997" cy="597867"/>
          </a:xfrm>
          <a:prstGeom prst="rect">
            <a:avLst/>
          </a:prstGeom>
        </p:spPr>
        <p:txBody>
          <a:bodyPr vert="horz" lIns="0" tIns="0" rIns="0" bIns="0" rtlCol="0" anchor="ctr" anchorCtr="0">
            <a:noAutofit/>
          </a:bodyPr>
          <a:lstStyle/>
          <a:p>
            <a:endParaRPr kumimoji="1" lang="en-US" altLang="ja-JP" noProof="0" dirty="0"/>
          </a:p>
        </p:txBody>
      </p:sp>
      <p:cxnSp>
        <p:nvCxnSpPr>
          <p:cNvPr id="6" name="直線コネクタ 5">
            <a:extLst>
              <a:ext uri="{FF2B5EF4-FFF2-40B4-BE49-F238E27FC236}">
                <a16:creationId xmlns:a16="http://schemas.microsoft.com/office/drawing/2014/main" id="{02E13E55-09AE-4840-B139-66D911894759}"/>
              </a:ext>
            </a:extLst>
          </p:cNvPr>
          <p:cNvCxnSpPr>
            <a:cxnSpLocks/>
          </p:cNvCxnSpPr>
          <p:nvPr userDrawn="1"/>
        </p:nvCxnSpPr>
        <p:spPr>
          <a:xfrm>
            <a:off x="1583722" y="6378349"/>
            <a:ext cx="0" cy="2667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5">
            <a:extLst>
              <a:ext uri="{FF2B5EF4-FFF2-40B4-BE49-F238E27FC236}">
                <a16:creationId xmlns:a16="http://schemas.microsoft.com/office/drawing/2014/main" id="{A2089889-47B4-9449-AAB7-7FC4C402D90D}"/>
              </a:ext>
            </a:extLst>
          </p:cNvPr>
          <p:cNvSpPr>
            <a:spLocks noGrp="1"/>
          </p:cNvSpPr>
          <p:nvPr>
            <p:ph type="sldNum" sz="quarter" idx="4"/>
          </p:nvPr>
        </p:nvSpPr>
        <p:spPr>
          <a:xfrm>
            <a:off x="1664940" y="6383111"/>
            <a:ext cx="477075" cy="261938"/>
          </a:xfrm>
          <a:prstGeom prst="rect">
            <a:avLst/>
          </a:prstGeom>
          <a:noFill/>
        </p:spPr>
        <p:txBody>
          <a:bodyPr vert="horz" lIns="91440" tIns="45720" rIns="91440" bIns="45720" rtlCol="0" anchor="ctr"/>
          <a:lstStyle>
            <a:lvl1pPr algn="ctr">
              <a:defRPr sz="1200" b="0" i="0">
                <a:solidFill>
                  <a:schemeClr val="bg1"/>
                </a:solidFill>
                <a:latin typeface="Myriad Pro" panose="020B0503030403020204" pitchFamily="34" charset="0"/>
                <a:ea typeface="FOT-UDKakugo_Small Pr6 R" panose="02020400000000000000" pitchFamily="18" charset="-128"/>
              </a:defRPr>
            </a:lvl1pPr>
          </a:lstStyle>
          <a:p>
            <a:fld id="{36E1F464-8D8C-DA48-8FE9-90F060746768}" type="slidenum">
              <a:rPr lang="ja-JP" altLang="en-US" smtClean="0"/>
              <a:pPr/>
              <a:t>‹#›</a:t>
            </a:fld>
            <a:endParaRPr lang="ja-JP" altLang="en-US"/>
          </a:p>
        </p:txBody>
      </p:sp>
      <p:pic>
        <p:nvPicPr>
          <p:cNvPr id="9" name="図 8">
            <a:extLst>
              <a:ext uri="{FF2B5EF4-FFF2-40B4-BE49-F238E27FC236}">
                <a16:creationId xmlns:a16="http://schemas.microsoft.com/office/drawing/2014/main" id="{BE8E2664-AE2A-6648-BFC4-1553C949B61B}"/>
              </a:ext>
            </a:extLst>
          </p:cNvPr>
          <p:cNvPicPr>
            <a:picLocks noChangeAspect="1"/>
          </p:cNvPicPr>
          <p:nvPr userDrawn="1"/>
        </p:nvPicPr>
        <p:blipFill>
          <a:blip r:embed="rId17"/>
          <a:stretch>
            <a:fillRect/>
          </a:stretch>
        </p:blipFill>
        <p:spPr>
          <a:xfrm>
            <a:off x="284872" y="6352522"/>
            <a:ext cx="1117027" cy="320124"/>
          </a:xfrm>
          <a:prstGeom prst="rect">
            <a:avLst/>
          </a:prstGeom>
        </p:spPr>
      </p:pic>
    </p:spTree>
    <p:extLst>
      <p:ext uri="{BB962C8B-B14F-4D97-AF65-F5344CB8AC3E}">
        <p14:creationId xmlns:p14="http://schemas.microsoft.com/office/powerpoint/2010/main" val="409451174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hf hdr="0" dt="0"/>
  <p:txStyles>
    <p:titleStyle>
      <a:lvl1pPr algn="l" defTabSz="914400" rtl="0" eaLnBrk="1" latinLnBrk="0" hangingPunct="1">
        <a:lnSpc>
          <a:spcPct val="90000"/>
        </a:lnSpc>
        <a:spcBef>
          <a:spcPct val="0"/>
        </a:spcBef>
        <a:buNone/>
        <a:defRPr kumimoji="1" sz="2800" b="1" i="0" kern="1200" spc="100" baseline="0">
          <a:solidFill>
            <a:schemeClr val="tx1"/>
          </a:solidFill>
          <a:latin typeface="Myriad Pro" panose="020B0503030403020204" pitchFamily="34" charset="0"/>
          <a:ea typeface="+mj-ea"/>
          <a:cs typeface="+mj-cs"/>
        </a:defRPr>
      </a:lvl1pPr>
    </p:titleStyle>
    <p:bodyStyle>
      <a:lvl1pPr marL="0" indent="0" algn="l" defTabSz="914400" rtl="0" eaLnBrk="1" latinLnBrk="0" hangingPunct="1">
        <a:lnSpc>
          <a:spcPct val="90000"/>
        </a:lnSpc>
        <a:spcBef>
          <a:spcPts val="1000"/>
        </a:spcBef>
        <a:buFontTx/>
        <a:buNone/>
        <a:defRPr kumimoji="1" sz="2400" b="0" i="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112">
          <p15:clr>
            <a:srgbClr val="F26B43"/>
          </p15:clr>
        </p15:guide>
        <p15:guide id="3" pos="3568">
          <p15:clr>
            <a:srgbClr val="F26B43"/>
          </p15:clr>
        </p15:guide>
        <p15:guide id="4" pos="3296">
          <p15:clr>
            <a:srgbClr val="F26B43"/>
          </p15:clr>
        </p15:guide>
        <p15:guide id="5" pos="3024">
          <p15:clr>
            <a:srgbClr val="F26B43"/>
          </p15:clr>
        </p15:guide>
        <p15:guide id="6" pos="2751">
          <p15:clr>
            <a:srgbClr val="F26B43"/>
          </p15:clr>
        </p15:guide>
        <p15:guide id="7" pos="2479">
          <p15:clr>
            <a:srgbClr val="F26B43"/>
          </p15:clr>
        </p15:guide>
        <p15:guide id="8" pos="2207">
          <p15:clr>
            <a:srgbClr val="F26B43"/>
          </p15:clr>
        </p15:guide>
        <p15:guide id="9" pos="1935">
          <p15:clr>
            <a:srgbClr val="F26B43"/>
          </p15:clr>
        </p15:guide>
        <p15:guide id="10" pos="1663">
          <p15:clr>
            <a:srgbClr val="F26B43"/>
          </p15:clr>
        </p15:guide>
        <p15:guide id="11" pos="1391">
          <p15:clr>
            <a:srgbClr val="F26B43"/>
          </p15:clr>
        </p15:guide>
        <p15:guide id="12" pos="1118">
          <p15:clr>
            <a:srgbClr val="F26B43"/>
          </p15:clr>
        </p15:guide>
        <p15:guide id="13" pos="846">
          <p15:clr>
            <a:srgbClr val="F26B43"/>
          </p15:clr>
        </p15:guide>
        <p15:guide id="14" pos="30">
          <p15:clr>
            <a:srgbClr val="F26B43"/>
          </p15:clr>
        </p15:guide>
        <p15:guide id="15" pos="574">
          <p15:clr>
            <a:srgbClr val="F26B43"/>
          </p15:clr>
        </p15:guide>
        <p15:guide id="16" pos="4384">
          <p15:clr>
            <a:srgbClr val="F26B43"/>
          </p15:clr>
        </p15:guide>
        <p15:guide id="17" pos="4656">
          <p15:clr>
            <a:srgbClr val="F26B43"/>
          </p15:clr>
        </p15:guide>
        <p15:guide id="18" pos="4929">
          <p15:clr>
            <a:srgbClr val="F26B43"/>
          </p15:clr>
        </p15:guide>
        <p15:guide id="19" pos="5201">
          <p15:clr>
            <a:srgbClr val="F26B43"/>
          </p15:clr>
        </p15:guide>
        <p15:guide id="20" pos="5473">
          <p15:clr>
            <a:srgbClr val="F26B43"/>
          </p15:clr>
        </p15:guide>
        <p15:guide id="21" pos="5745">
          <p15:clr>
            <a:srgbClr val="F26B43"/>
          </p15:clr>
        </p15:guide>
        <p15:guide id="22" pos="6017">
          <p15:clr>
            <a:srgbClr val="F26B43"/>
          </p15:clr>
        </p15:guide>
        <p15:guide id="23" pos="6289">
          <p15:clr>
            <a:srgbClr val="F26B43"/>
          </p15:clr>
        </p15:guide>
        <p15:guide id="24" pos="6562">
          <p15:clr>
            <a:srgbClr val="F26B43"/>
          </p15:clr>
        </p15:guide>
        <p15:guide id="25" pos="6834">
          <p15:clr>
            <a:srgbClr val="F26B43"/>
          </p15:clr>
        </p15:guide>
        <p15:guide id="26" pos="7106">
          <p15:clr>
            <a:srgbClr val="F26B43"/>
          </p15:clr>
        </p15:guide>
        <p15:guide id="27" pos="7378">
          <p15:clr>
            <a:srgbClr val="F26B43"/>
          </p15:clr>
        </p15:guide>
        <p15:guide id="28" pos="7650">
          <p15:clr>
            <a:srgbClr val="F26B43"/>
          </p15:clr>
        </p15:guide>
        <p15:guide id="29" orient="horz" pos="255">
          <p15:clr>
            <a:srgbClr val="F26B43"/>
          </p15:clr>
        </p15:guide>
        <p15:guide id="30" orient="horz" pos="527">
          <p15:clr>
            <a:srgbClr val="F26B43"/>
          </p15:clr>
        </p15:guide>
        <p15:guide id="31" orient="horz" pos="799">
          <p15:clr>
            <a:srgbClr val="F26B43"/>
          </p15:clr>
        </p15:guide>
        <p15:guide id="32" orient="horz" pos="1071">
          <p15:clr>
            <a:srgbClr val="F26B43"/>
          </p15:clr>
        </p15:guide>
        <p15:guide id="33" orient="horz" pos="1344">
          <p15:clr>
            <a:srgbClr val="F26B43"/>
          </p15:clr>
        </p15:guide>
        <p15:guide id="34" orient="horz" pos="1616">
          <p15:clr>
            <a:srgbClr val="F26B43"/>
          </p15:clr>
        </p15:guide>
        <p15:guide id="35" orient="horz" pos="1888">
          <p15:clr>
            <a:srgbClr val="F26B43"/>
          </p15:clr>
        </p15:guide>
        <p15:guide id="36" orient="horz" pos="2160">
          <p15:clr>
            <a:srgbClr val="F26B43"/>
          </p15:clr>
        </p15:guide>
        <p15:guide id="37" orient="horz" pos="2432">
          <p15:clr>
            <a:srgbClr val="F26B43"/>
          </p15:clr>
        </p15:guide>
        <p15:guide id="38" orient="horz" pos="2704">
          <p15:clr>
            <a:srgbClr val="F26B43"/>
          </p15:clr>
        </p15:guide>
        <p15:guide id="39" orient="horz" pos="2976">
          <p15:clr>
            <a:srgbClr val="F26B43"/>
          </p15:clr>
        </p15:guide>
        <p15:guide id="40" orient="horz" pos="3249">
          <p15:clr>
            <a:srgbClr val="F26B43"/>
          </p15:clr>
        </p15:guide>
        <p15:guide id="41" orient="horz" pos="3521">
          <p15:clr>
            <a:srgbClr val="F26B43"/>
          </p15:clr>
        </p15:guide>
        <p15:guide id="42" orient="horz" pos="3793">
          <p15:clr>
            <a:srgbClr val="F26B43"/>
          </p15:clr>
        </p15:guide>
        <p15:guide id="43" orient="horz" pos="4065">
          <p15:clr>
            <a:srgbClr val="F26B43"/>
          </p15:clr>
        </p15:guide>
        <p15:guide id="44" pos="3976">
          <p15:clr>
            <a:srgbClr val="F26B43"/>
          </p15:clr>
        </p15:guide>
        <p15:guide id="45" pos="3704">
          <p15:clr>
            <a:srgbClr val="F26B43"/>
          </p15:clr>
        </p15:guide>
        <p15:guide id="46" pos="302">
          <p15:clr>
            <a:srgbClr val="F26B43"/>
          </p15:clr>
        </p15:guide>
        <p15:guide id="47" pos="166">
          <p15:clr>
            <a:srgbClr val="F26B43"/>
          </p15:clr>
        </p15:guide>
        <p15:guide id="48" pos="7514">
          <p15:clr>
            <a:srgbClr val="F26B43"/>
          </p15:clr>
        </p15:guide>
        <p15:guide id="49" orient="horz" pos="119">
          <p15:clr>
            <a:srgbClr val="F26B43"/>
          </p15:clr>
        </p15:guide>
        <p15:guide id="50" orient="horz" pos="4201">
          <p15:clr>
            <a:srgbClr val="F26B43"/>
          </p15:clr>
        </p15:guide>
        <p15:guide id="51" orient="horz" pos="3929">
          <p15:clr>
            <a:srgbClr val="F26B43"/>
          </p15:clr>
        </p15:guide>
        <p15:guide id="52" orient="horz" pos="391">
          <p15:clr>
            <a:srgbClr val="F26B43"/>
          </p15:clr>
        </p15:guide>
        <p15:guide id="53"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Aft>
                <a:spcPct val="0"/>
              </a:spcAft>
              <a:defRPr/>
            </a:pPr>
            <a:endParaRPr lang="en-US" altLang="ja-JP">
              <a:solidFill>
                <a:srgbClr val="000000"/>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Aft>
                <a:spcPct val="0"/>
              </a:spcAft>
              <a:defRPr/>
            </a:pPr>
            <a:fld id="{657B2892-B619-4AB8-A12A-478E1264E476}" type="slidenum">
              <a:rPr lang="en-US" altLang="ja-JP" smtClean="0">
                <a:solidFill>
                  <a:srgbClr val="000000"/>
                </a:solidFill>
              </a:rPr>
              <a:pPr fontAlgn="base">
                <a:spcAft>
                  <a:spcPct val="0"/>
                </a:spcAft>
                <a:defRPr/>
              </a:pPr>
              <a:t>‹#›</a:t>
            </a:fld>
            <a:endParaRPr lang="en-US" altLang="ja-JP">
              <a:solidFill>
                <a:srgbClr val="000000"/>
              </a:solidFill>
            </a:endParaRPr>
          </a:p>
        </p:txBody>
      </p:sp>
      <p:sp>
        <p:nvSpPr>
          <p:cNvPr id="7" name="Rectangle 24">
            <a:extLst>
              <a:ext uri="{FF2B5EF4-FFF2-40B4-BE49-F238E27FC236}">
                <a16:creationId xmlns:a16="http://schemas.microsoft.com/office/drawing/2014/main" id="{C5A10E7B-1C40-4279-8536-7EB07A8C1AF6}"/>
              </a:ext>
            </a:extLst>
          </p:cNvPr>
          <p:cNvSpPr>
            <a:spLocks noChangeArrowheads="1"/>
          </p:cNvSpPr>
          <p:nvPr userDrawn="1"/>
        </p:nvSpPr>
        <p:spPr bwMode="auto">
          <a:xfrm>
            <a:off x="4234" y="-13944"/>
            <a:ext cx="12187767" cy="394943"/>
          </a:xfrm>
          <a:prstGeom prst="rect">
            <a:avLst/>
          </a:prstGeom>
          <a:gradFill flip="none" rotWithShape="1">
            <a:gsLst>
              <a:gs pos="0">
                <a:schemeClr val="bg1"/>
              </a:gs>
              <a:gs pos="62000">
                <a:srgbClr val="006CB8">
                  <a:shade val="100000"/>
                  <a:satMod val="115000"/>
                </a:srgbClr>
              </a:gs>
            </a:gsLst>
            <a:lin ang="10800000" scaled="1"/>
            <a:tileRect/>
          </a:gradFill>
          <a:ln>
            <a:noFill/>
          </a:ln>
          <a:effectLst/>
        </p:spPr>
        <p:txBody>
          <a:bodyPr wrap="none" anchor="ctr"/>
          <a:lstStyle>
            <a:lvl1pPr>
              <a:spcBef>
                <a:spcPct val="0"/>
              </a:spcBef>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0"/>
              </a:spcBef>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0"/>
              </a:spcBef>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0"/>
              </a:spcBef>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fontAlgn="base">
              <a:spcAft>
                <a:spcPct val="0"/>
              </a:spcAft>
              <a:defRPr/>
            </a:pPr>
            <a:r>
              <a:rPr lang="en-US" altLang="ja-JP" sz="1800" b="1" dirty="0">
                <a:solidFill>
                  <a:prstClr val="white"/>
                </a:solidFill>
                <a:latin typeface="Arial" panose="020B0604020202020204" pitchFamily="34" charset="0"/>
                <a:ea typeface="HGPｺﾞｼｯｸE" panose="020B0900000000000000" pitchFamily="50" charset="-128"/>
              </a:rPr>
              <a:t>Japan Council for Quality Health Care (JQ)</a:t>
            </a:r>
            <a:endParaRPr lang="ja-JP" altLang="en-US" sz="1800" b="1" dirty="0">
              <a:solidFill>
                <a:prstClr val="white"/>
              </a:solidFill>
              <a:latin typeface="Arial" panose="020B0604020202020204" pitchFamily="34" charset="0"/>
              <a:ea typeface="HGPｺﾞｼｯｸE" panose="020B0900000000000000" pitchFamily="50" charset="-128"/>
            </a:endParaRPr>
          </a:p>
        </p:txBody>
      </p:sp>
      <p:sp>
        <p:nvSpPr>
          <p:cNvPr id="8" name="Rectangle 55">
            <a:extLst>
              <a:ext uri="{FF2B5EF4-FFF2-40B4-BE49-F238E27FC236}">
                <a16:creationId xmlns:a16="http://schemas.microsoft.com/office/drawing/2014/main" id="{B9796F3B-C62F-4FE3-8A8A-6785A7ACD747}"/>
              </a:ext>
            </a:extLst>
          </p:cNvPr>
          <p:cNvSpPr>
            <a:spLocks noChangeArrowheads="1"/>
          </p:cNvSpPr>
          <p:nvPr userDrawn="1"/>
        </p:nvSpPr>
        <p:spPr bwMode="auto">
          <a:xfrm>
            <a:off x="-25216" y="6526212"/>
            <a:ext cx="12192000" cy="331788"/>
          </a:xfrm>
          <a:prstGeom prst="rect">
            <a:avLst/>
          </a:prstGeom>
          <a:gradFill flip="none" rotWithShape="1">
            <a:gsLst>
              <a:gs pos="0">
                <a:srgbClr val="006CB8"/>
              </a:gs>
              <a:gs pos="70000">
                <a:schemeClr val="bg1">
                  <a:lumMod val="50000"/>
                  <a:lumOff val="50000"/>
                </a:schemeClr>
              </a:gs>
            </a:gsLst>
            <a:lin ang="0" scaled="1"/>
            <a:tileRect/>
          </a:gradFill>
          <a:ln>
            <a:noFill/>
          </a:ln>
          <a:effectLst/>
        </p:spPr>
        <p:txBody>
          <a:bodyPr wrap="none" anchor="ctr"/>
          <a:lstStyle>
            <a:lvl1pPr>
              <a:spcBef>
                <a:spcPct val="20000"/>
              </a:spcBef>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1pPr>
            <a:lvl2pPr marL="742950" indent="-285750">
              <a:spcBef>
                <a:spcPct val="20000"/>
              </a:spcBef>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2pPr>
            <a:lvl3pPr marL="1143000" indent="-228600">
              <a:spcBef>
                <a:spcPct val="20000"/>
              </a:spcBef>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3pPr>
            <a:lvl4pPr marL="1600200" indent="-228600">
              <a:spcBef>
                <a:spcPct val="20000"/>
              </a:spcBef>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4pPr>
            <a:lvl5pPr marL="2057400" indent="-228600">
              <a:spcBef>
                <a:spcPct val="20000"/>
              </a:spcBef>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lr>
                <a:srgbClr val="333399"/>
              </a:buClr>
              <a:buFont typeface="Wingdings" panose="05000000000000000000" pitchFamily="2" charset="2"/>
              <a:defRPr kumimoji="1" b="1">
                <a:solidFill>
                  <a:schemeClr val="bg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buClrTx/>
              <a:buFontTx/>
              <a:buNone/>
              <a:defRPr/>
            </a:pPr>
            <a:endParaRPr lang="ja-JP" altLang="ja-JP" sz="1800">
              <a:solidFill>
                <a:prstClr val="black"/>
              </a:solidFill>
              <a:latin typeface="Arial" panose="020B0604020202020204" pitchFamily="34" charset="0"/>
            </a:endParaRPr>
          </a:p>
        </p:txBody>
      </p:sp>
      <p:pic>
        <p:nvPicPr>
          <p:cNvPr id="9" name="図 8">
            <a:extLst>
              <a:ext uri="{FF2B5EF4-FFF2-40B4-BE49-F238E27FC236}">
                <a16:creationId xmlns:a16="http://schemas.microsoft.com/office/drawing/2014/main" id="{CF58A391-1ECB-4961-9638-7796D3A6784C}"/>
              </a:ext>
            </a:extLst>
          </p:cNvPr>
          <p:cNvPicPr>
            <a:picLocks noChangeAspect="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45905" y="6504343"/>
            <a:ext cx="329389" cy="331433"/>
          </a:xfrm>
          <a:prstGeom prst="rect">
            <a:avLst/>
          </a:prstGeom>
        </p:spPr>
      </p:pic>
      <p:sp>
        <p:nvSpPr>
          <p:cNvPr id="10" name="Rectangle 57">
            <a:extLst>
              <a:ext uri="{FF2B5EF4-FFF2-40B4-BE49-F238E27FC236}">
                <a16:creationId xmlns:a16="http://schemas.microsoft.com/office/drawing/2014/main" id="{66666D04-2BBB-4ACB-901F-59E063204434}"/>
              </a:ext>
            </a:extLst>
          </p:cNvPr>
          <p:cNvSpPr>
            <a:spLocks noChangeArrowheads="1"/>
          </p:cNvSpPr>
          <p:nvPr userDrawn="1"/>
        </p:nvSpPr>
        <p:spPr bwMode="auto">
          <a:xfrm>
            <a:off x="6987105" y="6524626"/>
            <a:ext cx="48196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0"/>
              </a:spcBef>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0"/>
              </a:spcBef>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0"/>
              </a:spcBef>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r" fontAlgn="base">
              <a:spcAft>
                <a:spcPct val="0"/>
              </a:spcAft>
              <a:defRPr/>
            </a:pPr>
            <a:r>
              <a:rPr lang="en-US" altLang="ja-JP" sz="1400" dirty="0">
                <a:solidFill>
                  <a:srgbClr val="006CB8"/>
                </a:solidFill>
                <a:latin typeface="HGPｺﾞｼｯｸE" panose="020B0900000000000000" pitchFamily="50" charset="-128"/>
                <a:ea typeface="HGPｺﾞｼｯｸE" panose="020B0900000000000000" pitchFamily="50" charset="-128"/>
              </a:rPr>
              <a:t>Japan Council for Quality Health Care</a:t>
            </a:r>
          </a:p>
        </p:txBody>
      </p:sp>
      <p:sp>
        <p:nvSpPr>
          <p:cNvPr id="11" name="Rectangle 51">
            <a:extLst>
              <a:ext uri="{FF2B5EF4-FFF2-40B4-BE49-F238E27FC236}">
                <a16:creationId xmlns:a16="http://schemas.microsoft.com/office/drawing/2014/main" id="{A3C906C0-1635-4450-BE32-FAC914B088D4}"/>
              </a:ext>
            </a:extLst>
          </p:cNvPr>
          <p:cNvSpPr>
            <a:spLocks noChangeArrowheads="1"/>
          </p:cNvSpPr>
          <p:nvPr userDrawn="1"/>
        </p:nvSpPr>
        <p:spPr bwMode="auto">
          <a:xfrm>
            <a:off x="0" y="381000"/>
            <a:ext cx="12192000" cy="76200"/>
          </a:xfrm>
          <a:prstGeom prst="rect">
            <a:avLst/>
          </a:prstGeom>
          <a:gradFill flip="none" rotWithShape="1">
            <a:gsLst>
              <a:gs pos="0">
                <a:srgbClr val="006CB8">
                  <a:tint val="66000"/>
                  <a:satMod val="160000"/>
                </a:srgbClr>
              </a:gs>
              <a:gs pos="50000">
                <a:srgbClr val="006CB8">
                  <a:tint val="44500"/>
                  <a:satMod val="160000"/>
                </a:srgbClr>
              </a:gs>
              <a:gs pos="100000">
                <a:srgbClr val="006CB8">
                  <a:tint val="23500"/>
                  <a:satMod val="160000"/>
                </a:srgbClr>
              </a:gs>
            </a:gsLst>
            <a:lin ang="10800000" scaled="1"/>
            <a:tileRect/>
          </a:gradFill>
          <a:ln>
            <a:noFill/>
          </a:ln>
          <a:effectLst/>
        </p:spPr>
        <p:txBody>
          <a:bodyPr wrap="none" anchor="ctr"/>
          <a:lstStyle/>
          <a:p>
            <a:pPr fontAlgn="base">
              <a:spcBef>
                <a:spcPct val="20000"/>
              </a:spcBef>
              <a:spcAft>
                <a:spcPct val="0"/>
              </a:spcAft>
              <a:buClr>
                <a:srgbClr val="333399"/>
              </a:buClr>
              <a:buFont typeface="Wingdings" panose="05000000000000000000" pitchFamily="2" charset="2"/>
              <a:buNone/>
              <a:defRPr/>
            </a:pPr>
            <a:endParaRPr lang="ja-JP" altLang="en-US" sz="1800" b="1">
              <a:solidFill>
                <a:prstClr val="white"/>
              </a:solidFill>
              <a:effectLst>
                <a:outerShdw blurRad="38100" dist="38100" dir="2700000" algn="tl">
                  <a:srgbClr val="000000">
                    <a:alpha val="43137"/>
                  </a:srgbClr>
                </a:outerShdw>
              </a:effectLst>
            </a:endParaRPr>
          </a:p>
        </p:txBody>
      </p:sp>
      <p:sp>
        <p:nvSpPr>
          <p:cNvPr id="12" name="Rectangle 16">
            <a:extLst>
              <a:ext uri="{FF2B5EF4-FFF2-40B4-BE49-F238E27FC236}">
                <a16:creationId xmlns:a16="http://schemas.microsoft.com/office/drawing/2014/main" id="{6091AEFC-D959-4CE9-AC1E-FA7DD1AD4B62}"/>
              </a:ext>
            </a:extLst>
          </p:cNvPr>
          <p:cNvSpPr txBox="1">
            <a:spLocks noChangeArrowheads="1"/>
          </p:cNvSpPr>
          <p:nvPr userDrawn="1"/>
        </p:nvSpPr>
        <p:spPr>
          <a:xfrm>
            <a:off x="11636344" y="6568419"/>
            <a:ext cx="623392" cy="267357"/>
          </a:xfrm>
          <a:prstGeom prst="rect">
            <a:avLst/>
          </a:prstGeom>
          <a:ln/>
        </p:spPr>
        <p:txBody>
          <a:bodyPr/>
          <a:lstStyle>
            <a:defPPr>
              <a:defRPr lang="ja-JP"/>
            </a:defPPr>
            <a:lvl1pPr algn="l" rtl="0" fontAlgn="base">
              <a:spcBef>
                <a:spcPct val="0"/>
              </a:spcBef>
              <a:spcAft>
                <a:spcPct val="0"/>
              </a:spcAft>
              <a:defRPr kumimoji="1" sz="900" kern="1200">
                <a:solidFill>
                  <a:srgbClr val="006CB8"/>
                </a:solidFill>
                <a:latin typeface="Times" charset="0"/>
                <a:ea typeface="ＭＳ Ｐゴシック" charset="-128"/>
                <a:cs typeface="+mn-cs"/>
              </a:defRPr>
            </a:lvl1pPr>
            <a:lvl2pPr marL="457200" algn="l" rtl="0" fontAlgn="base">
              <a:spcBef>
                <a:spcPct val="0"/>
              </a:spcBef>
              <a:spcAft>
                <a:spcPct val="0"/>
              </a:spcAft>
              <a:defRPr kumimoji="1" sz="2200" kern="1200">
                <a:solidFill>
                  <a:schemeClr val="tx1"/>
                </a:solidFill>
                <a:latin typeface="Times" charset="0"/>
                <a:ea typeface="ＭＳ Ｐゴシック" charset="-128"/>
                <a:cs typeface="+mn-cs"/>
              </a:defRPr>
            </a:lvl2pPr>
            <a:lvl3pPr marL="914400" algn="l" rtl="0" fontAlgn="base">
              <a:spcBef>
                <a:spcPct val="0"/>
              </a:spcBef>
              <a:spcAft>
                <a:spcPct val="0"/>
              </a:spcAft>
              <a:defRPr kumimoji="1" sz="2200" kern="1200">
                <a:solidFill>
                  <a:schemeClr val="tx1"/>
                </a:solidFill>
                <a:latin typeface="Times" charset="0"/>
                <a:ea typeface="ＭＳ Ｐゴシック" charset="-128"/>
                <a:cs typeface="+mn-cs"/>
              </a:defRPr>
            </a:lvl3pPr>
            <a:lvl4pPr marL="1371600" algn="l" rtl="0" fontAlgn="base">
              <a:spcBef>
                <a:spcPct val="0"/>
              </a:spcBef>
              <a:spcAft>
                <a:spcPct val="0"/>
              </a:spcAft>
              <a:defRPr kumimoji="1" sz="2200" kern="1200">
                <a:solidFill>
                  <a:schemeClr val="tx1"/>
                </a:solidFill>
                <a:latin typeface="Times" charset="0"/>
                <a:ea typeface="ＭＳ Ｐゴシック" charset="-128"/>
                <a:cs typeface="+mn-cs"/>
              </a:defRPr>
            </a:lvl4pPr>
            <a:lvl5pPr marL="1828800" algn="l" rtl="0" fontAlgn="base">
              <a:spcBef>
                <a:spcPct val="0"/>
              </a:spcBef>
              <a:spcAft>
                <a:spcPct val="0"/>
              </a:spcAft>
              <a:defRPr kumimoji="1" sz="2200" kern="1200">
                <a:solidFill>
                  <a:schemeClr val="tx1"/>
                </a:solidFill>
                <a:latin typeface="Times" charset="0"/>
                <a:ea typeface="ＭＳ Ｐゴシック" charset="-128"/>
                <a:cs typeface="+mn-cs"/>
              </a:defRPr>
            </a:lvl5pPr>
            <a:lvl6pPr marL="2286000" algn="l" defTabSz="914400" rtl="0" eaLnBrk="1" latinLnBrk="0" hangingPunct="1">
              <a:defRPr kumimoji="1" sz="2200" kern="1200">
                <a:solidFill>
                  <a:schemeClr val="tx1"/>
                </a:solidFill>
                <a:latin typeface="Times" charset="0"/>
                <a:ea typeface="ＭＳ Ｐゴシック" charset="-128"/>
                <a:cs typeface="+mn-cs"/>
              </a:defRPr>
            </a:lvl6pPr>
            <a:lvl7pPr marL="2743200" algn="l" defTabSz="914400" rtl="0" eaLnBrk="1" latinLnBrk="0" hangingPunct="1">
              <a:defRPr kumimoji="1" sz="2200" kern="1200">
                <a:solidFill>
                  <a:schemeClr val="tx1"/>
                </a:solidFill>
                <a:latin typeface="Times" charset="0"/>
                <a:ea typeface="ＭＳ Ｐゴシック" charset="-128"/>
                <a:cs typeface="+mn-cs"/>
              </a:defRPr>
            </a:lvl7pPr>
            <a:lvl8pPr marL="3200400" algn="l" defTabSz="914400" rtl="0" eaLnBrk="1" latinLnBrk="0" hangingPunct="1">
              <a:defRPr kumimoji="1" sz="2200" kern="1200">
                <a:solidFill>
                  <a:schemeClr val="tx1"/>
                </a:solidFill>
                <a:latin typeface="Times" charset="0"/>
                <a:ea typeface="ＭＳ Ｐゴシック" charset="-128"/>
                <a:cs typeface="+mn-cs"/>
              </a:defRPr>
            </a:lvl8pPr>
            <a:lvl9pPr marL="3657600" algn="l" defTabSz="914400" rtl="0" eaLnBrk="1" latinLnBrk="0" hangingPunct="1">
              <a:defRPr kumimoji="1" sz="2200" kern="1200">
                <a:solidFill>
                  <a:schemeClr val="tx1"/>
                </a:solidFill>
                <a:latin typeface="Times" charset="0"/>
                <a:ea typeface="ＭＳ Ｐゴシック" charset="-128"/>
                <a:cs typeface="+mn-cs"/>
              </a:defRPr>
            </a:lvl9pPr>
          </a:lstStyle>
          <a:p>
            <a:pPr algn="ctr">
              <a:defRPr/>
            </a:pPr>
            <a:fld id="{22F14707-50EF-48B1-9DE1-F9D9A0314C0E}" type="slidenum">
              <a:rPr lang="en-US" altLang="ja-JP" sz="1100" smtClean="0">
                <a:latin typeface="Segoe UI" panose="020B0502040204020203" pitchFamily="34" charset="0"/>
                <a:ea typeface="Segoe UI" panose="020B0502040204020203" pitchFamily="34" charset="0"/>
                <a:cs typeface="Segoe UI" panose="020B0502040204020203" pitchFamily="34" charset="0"/>
              </a:rPr>
              <a:pPr algn="ctr">
                <a:defRPr/>
              </a:pPr>
              <a:t>‹#›</a:t>
            </a:fld>
            <a:endParaRPr lang="en-US" altLang="ja-JP" sz="1100"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1474701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54" name="Rectangle 30"/>
          <p:cNvSpPr>
            <a:spLocks noChangeArrowheads="1"/>
          </p:cNvSpPr>
          <p:nvPr userDrawn="1"/>
        </p:nvSpPr>
        <p:spPr bwMode="auto">
          <a:xfrm>
            <a:off x="0" y="6705600"/>
            <a:ext cx="12192000" cy="152400"/>
          </a:xfrm>
          <a:prstGeom prst="rect">
            <a:avLst/>
          </a:prstGeom>
          <a:gradFill rotWithShape="0">
            <a:gsLst>
              <a:gs pos="0">
                <a:srgbClr val="006CB8"/>
              </a:gs>
              <a:gs pos="100000">
                <a:srgbClr val="009900">
                  <a:gamma/>
                  <a:tint val="0"/>
                  <a:invGamma/>
                </a:srgbClr>
              </a:gs>
            </a:gsLst>
            <a:lin ang="0" scaled="1"/>
          </a:gradFill>
          <a:ln>
            <a:noFill/>
          </a:ln>
          <a:effectLst/>
        </p:spPr>
        <p:txBody>
          <a:bodyPr wrap="none" anchor="ctr"/>
          <a:lstStyle/>
          <a:p>
            <a:endParaRPr lang="ja-JP" altLang="en-US" sz="1800"/>
          </a:p>
        </p:txBody>
      </p:sp>
      <p:sp>
        <p:nvSpPr>
          <p:cNvPr id="1053" name="Rectangle 29"/>
          <p:cNvSpPr>
            <a:spLocks noChangeArrowheads="1"/>
          </p:cNvSpPr>
          <p:nvPr userDrawn="1"/>
        </p:nvSpPr>
        <p:spPr bwMode="auto">
          <a:xfrm>
            <a:off x="0" y="-96838"/>
            <a:ext cx="12192000" cy="139700"/>
          </a:xfrm>
          <a:prstGeom prst="rect">
            <a:avLst/>
          </a:prstGeom>
          <a:gradFill rotWithShape="1">
            <a:gsLst>
              <a:gs pos="0">
                <a:srgbClr val="FFFFFF"/>
              </a:gs>
              <a:gs pos="100000">
                <a:srgbClr val="006CB8"/>
              </a:gs>
            </a:gsLst>
            <a:lin ang="0" scaled="1"/>
          </a:gradFill>
          <a:ln>
            <a:noFill/>
          </a:ln>
          <a:effectLst/>
        </p:spPr>
        <p:txBody>
          <a:bodyPr wrap="none" anchor="ctr"/>
          <a:lstStyle/>
          <a:p>
            <a:endParaRPr lang="ja-JP" altLang="en-US" sz="1800"/>
          </a:p>
        </p:txBody>
      </p:sp>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914400" y="1981201"/>
            <a:ext cx="1094740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9" name="Rectangle 5"/>
          <p:cNvSpPr>
            <a:spLocks noGrp="1" noChangeArrowheads="1"/>
          </p:cNvSpPr>
          <p:nvPr>
            <p:ph type="ftr" sz="quarter" idx="3"/>
          </p:nvPr>
        </p:nvSpPr>
        <p:spPr bwMode="auto">
          <a:xfrm>
            <a:off x="0" y="6534150"/>
            <a:ext cx="65024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Franklin Gothic Medium" panose="020B0603020102020204" pitchFamily="34" charset="0"/>
              </a:defRPr>
            </a:lvl1pPr>
          </a:lstStyle>
          <a:p>
            <a:endParaRPr lang="en-US" altLang="ja-JP" dirty="0"/>
          </a:p>
        </p:txBody>
      </p:sp>
      <p:sp>
        <p:nvSpPr>
          <p:cNvPr id="1032" name="Text Box 8"/>
          <p:cNvSpPr txBox="1">
            <a:spLocks noChangeArrowheads="1"/>
          </p:cNvSpPr>
          <p:nvPr userDrawn="1"/>
        </p:nvSpPr>
        <p:spPr bwMode="auto">
          <a:xfrm>
            <a:off x="9224434" y="6297613"/>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1600"/>
          </a:p>
        </p:txBody>
      </p:sp>
      <p:sp>
        <p:nvSpPr>
          <p:cNvPr id="1058" name="Rectangle 34"/>
          <p:cNvSpPr>
            <a:spLocks noGrp="1" noChangeArrowheads="1"/>
          </p:cNvSpPr>
          <p:nvPr>
            <p:ph type="sldNum" sz="quarter" idx="4"/>
          </p:nvPr>
        </p:nvSpPr>
        <p:spPr bwMode="auto">
          <a:xfrm>
            <a:off x="9347200" y="638175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Franklin Gothic Medium" panose="020B0603020102020204" pitchFamily="34" charset="0"/>
              </a:defRPr>
            </a:lvl1pPr>
          </a:lstStyle>
          <a:p>
            <a:fld id="{1A4280D3-8332-4ED9-BC79-4EC108668029}" type="slidenum">
              <a:rPr lang="en-US" altLang="ja-JP"/>
              <a:pPr/>
              <a:t>‹#›</a:t>
            </a:fld>
            <a:endParaRPr lang="en-US" altLang="ja-JP"/>
          </a:p>
        </p:txBody>
      </p:sp>
      <p:grpSp>
        <p:nvGrpSpPr>
          <p:cNvPr id="10" name="グループ化 9">
            <a:extLst>
              <a:ext uri="{FF2B5EF4-FFF2-40B4-BE49-F238E27FC236}">
                <a16:creationId xmlns:a16="http://schemas.microsoft.com/office/drawing/2014/main" id="{E1840BA1-F51E-4BA5-BC8E-03BC3A42E2E5}"/>
              </a:ext>
            </a:extLst>
          </p:cNvPr>
          <p:cNvGrpSpPr/>
          <p:nvPr userDrawn="1"/>
        </p:nvGrpSpPr>
        <p:grpSpPr>
          <a:xfrm>
            <a:off x="288829" y="42863"/>
            <a:ext cx="3665586" cy="600074"/>
            <a:chOff x="288829" y="42863"/>
            <a:chExt cx="3665586" cy="600074"/>
          </a:xfrm>
        </p:grpSpPr>
        <p:pic>
          <p:nvPicPr>
            <p:cNvPr id="11" name="図 10">
              <a:extLst>
                <a:ext uri="{FF2B5EF4-FFF2-40B4-BE49-F238E27FC236}">
                  <a16:creationId xmlns:a16="http://schemas.microsoft.com/office/drawing/2014/main" id="{5FA830F7-0D98-4296-A566-7713168A4AC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1" r="84000" b="-18623"/>
            <a:stretch/>
          </p:blipFill>
          <p:spPr>
            <a:xfrm>
              <a:off x="288829" y="42863"/>
              <a:ext cx="558799" cy="600074"/>
            </a:xfrm>
            <a:prstGeom prst="rect">
              <a:avLst/>
            </a:prstGeom>
          </p:spPr>
        </p:pic>
        <p:sp>
          <p:nvSpPr>
            <p:cNvPr id="12" name="テキスト ボックス 11">
              <a:extLst>
                <a:ext uri="{FF2B5EF4-FFF2-40B4-BE49-F238E27FC236}">
                  <a16:creationId xmlns:a16="http://schemas.microsoft.com/office/drawing/2014/main" id="{42417F31-9239-440A-8E8A-CE8F06ED9E11}"/>
                </a:ext>
              </a:extLst>
            </p:cNvPr>
            <p:cNvSpPr txBox="1"/>
            <p:nvPr userDrawn="1"/>
          </p:nvSpPr>
          <p:spPr>
            <a:xfrm>
              <a:off x="791529" y="276010"/>
              <a:ext cx="3102131" cy="307777"/>
            </a:xfrm>
            <a:prstGeom prst="rect">
              <a:avLst/>
            </a:prstGeom>
            <a:noFill/>
          </p:spPr>
          <p:txBody>
            <a:bodyPr wrap="none" rtlCol="0">
              <a:spAutoFit/>
            </a:bodyPr>
            <a:lstStyle/>
            <a:p>
              <a:r>
                <a:rPr kumimoji="1" lang="ja-JP" altLang="en-US" sz="1400" dirty="0">
                  <a:solidFill>
                    <a:schemeClr val="bg2">
                      <a:lumMod val="75000"/>
                    </a:schemeClr>
                  </a:solidFill>
                  <a:latin typeface="HGS創英角ｺﾞｼｯｸUB" panose="020B0900000000000000" pitchFamily="50" charset="-128"/>
                  <a:ea typeface="HGS創英角ｺﾞｼｯｸUB" panose="020B0900000000000000" pitchFamily="50" charset="-128"/>
                </a:rPr>
                <a:t>公益財団法人 日本医療機能評価機構</a:t>
              </a:r>
            </a:p>
          </p:txBody>
        </p:sp>
        <p:sp>
          <p:nvSpPr>
            <p:cNvPr id="13" name="テキスト ボックス 12">
              <a:extLst>
                <a:ext uri="{FF2B5EF4-FFF2-40B4-BE49-F238E27FC236}">
                  <a16:creationId xmlns:a16="http://schemas.microsoft.com/office/drawing/2014/main" id="{492223EE-0B4A-41B9-B3D3-5CFF2C552525}"/>
                </a:ext>
              </a:extLst>
            </p:cNvPr>
            <p:cNvSpPr txBox="1"/>
            <p:nvPr userDrawn="1"/>
          </p:nvSpPr>
          <p:spPr>
            <a:xfrm>
              <a:off x="797782" y="43924"/>
              <a:ext cx="3156633" cy="307777"/>
            </a:xfrm>
            <a:prstGeom prst="rect">
              <a:avLst/>
            </a:prstGeom>
            <a:noFill/>
          </p:spPr>
          <p:txBody>
            <a:bodyPr wrap="none" rtlCol="0">
              <a:spAutoFit/>
            </a:bodyPr>
            <a:lstStyle/>
            <a:p>
              <a:r>
                <a:rPr kumimoji="1" lang="en-US" altLang="ja-JP" sz="1400" b="1" strike="noStrike" dirty="0">
                  <a:solidFill>
                    <a:srgbClr val="0070C0"/>
                  </a:solidFill>
                  <a:latin typeface="HGS創英角ｺﾞｼｯｸUB" panose="020B0900000000000000" pitchFamily="50" charset="-128"/>
                  <a:ea typeface="HGS創英角ｺﾞｼｯｸUB" panose="020B0900000000000000" pitchFamily="50" charset="-128"/>
                </a:rPr>
                <a:t>Japan Council for Quality Health Care</a:t>
              </a:r>
              <a:endParaRPr kumimoji="1" lang="ja-JP" altLang="en-US" sz="1400" b="1" strike="noStrike" dirty="0">
                <a:solidFill>
                  <a:srgbClr val="0070C0"/>
                </a:solidFill>
                <a:latin typeface="HGS創英角ｺﾞｼｯｸUB" panose="020B0900000000000000" pitchFamily="50" charset="-128"/>
                <a:ea typeface="HGS創英角ｺﾞｼｯｸUB" panose="020B0900000000000000" pitchFamily="50" charset="-128"/>
              </a:endParaRPr>
            </a:p>
          </p:txBody>
        </p:sp>
      </p:grpSp>
    </p:spTree>
    <p:extLst>
      <p:ext uri="{BB962C8B-B14F-4D97-AF65-F5344CB8AC3E}">
        <p14:creationId xmlns:p14="http://schemas.microsoft.com/office/powerpoint/2010/main" val="2855119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9pPr>
    </p:titleStyle>
    <p:bodyStyle>
      <a:lvl1pPr marL="342900" indent="-342900" algn="l" rtl="0" fontAlgn="base">
        <a:spcBef>
          <a:spcPct val="20000"/>
        </a:spcBef>
        <a:spcAft>
          <a:spcPct val="0"/>
        </a:spcAft>
        <a:buClr>
          <a:srgbClr val="006CB8"/>
        </a:buClr>
        <a:buFont typeface="Wingdings" panose="05000000000000000000" pitchFamily="2" charset="2"/>
        <a:buChar char="n"/>
        <a:defRPr kumimoji="1" sz="3200" kern="1200">
          <a:solidFill>
            <a:schemeClr val="tx1"/>
          </a:solidFill>
          <a:latin typeface="+mn-lt"/>
          <a:ea typeface="+mn-ea"/>
          <a:cs typeface="+mn-cs"/>
        </a:defRPr>
      </a:lvl1pPr>
      <a:lvl2pPr marL="742950" indent="-285750" algn="l" rtl="0" fontAlgn="base">
        <a:spcBef>
          <a:spcPct val="20000"/>
        </a:spcBef>
        <a:spcAft>
          <a:spcPct val="0"/>
        </a:spcAft>
        <a:buClr>
          <a:srgbClr val="006CB8"/>
        </a:buClr>
        <a:buFont typeface="Wingdings" panose="05000000000000000000" pitchFamily="2" charset="2"/>
        <a:buChar char="p"/>
        <a:defRPr kumimoji="1" sz="2800" kern="1200">
          <a:solidFill>
            <a:schemeClr val="tx1"/>
          </a:solidFill>
          <a:latin typeface="+mn-lt"/>
          <a:ea typeface="+mn-ea"/>
          <a:cs typeface="+mn-cs"/>
        </a:defRPr>
      </a:lvl2pPr>
      <a:lvl3pPr marL="1143000" indent="-228600" algn="l" rtl="0" fontAlgn="base">
        <a:spcBef>
          <a:spcPct val="20000"/>
        </a:spcBef>
        <a:spcAft>
          <a:spcPct val="0"/>
        </a:spcAft>
        <a:buClr>
          <a:srgbClr val="006CB8"/>
        </a:buClr>
        <a:buFont typeface="Wingdings" panose="05000000000000000000" pitchFamily="2" charset="2"/>
        <a:buChar char="Ø"/>
        <a:defRPr kumimoji="1" sz="2400" kern="1200">
          <a:solidFill>
            <a:schemeClr val="tx1"/>
          </a:solidFill>
          <a:latin typeface="+mn-lt"/>
          <a:ea typeface="+mn-ea"/>
          <a:cs typeface="+mn-cs"/>
        </a:defRPr>
      </a:lvl3pPr>
      <a:lvl4pPr marL="1600200" indent="-228600" algn="l" rtl="0" fontAlgn="base">
        <a:spcBef>
          <a:spcPct val="20000"/>
        </a:spcBef>
        <a:spcAft>
          <a:spcPct val="0"/>
        </a:spcAft>
        <a:buClr>
          <a:srgbClr val="006CB8"/>
        </a:buClr>
        <a:buFont typeface="Wingdings" panose="05000000000000000000" pitchFamily="2" charset="2"/>
        <a:buChar char="ü"/>
        <a:defRPr kumimoji="1" sz="2000" kern="1200">
          <a:solidFill>
            <a:schemeClr val="tx1"/>
          </a:solidFill>
          <a:latin typeface="+mn-lt"/>
          <a:ea typeface="+mn-ea"/>
          <a:cs typeface="+mn-cs"/>
        </a:defRPr>
      </a:lvl4pPr>
      <a:lvl5pPr marL="2057400" indent="-228600" algn="l" rtl="0" fontAlgn="base">
        <a:spcBef>
          <a:spcPct val="20000"/>
        </a:spcBef>
        <a:spcAft>
          <a:spcPct val="0"/>
        </a:spcAft>
        <a:buClr>
          <a:srgbClr val="006CB8"/>
        </a:buClr>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022BD96-81CD-4EB6-ABF7-2E5CC8FD5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41D3E10-388F-40DE-AF5A-0C7FD88281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3D23F8C-7287-4AB0-9621-42B09F01E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DA0CDF-4AFC-490F-8889-1EE828C72A56}" type="datetimeFigureOut">
              <a:rPr kumimoji="1" lang="ja-JP" altLang="en-US" smtClean="0"/>
              <a:t>2026/6/16</a:t>
            </a:fld>
            <a:endParaRPr kumimoji="1" lang="ja-JP" altLang="en-US"/>
          </a:p>
        </p:txBody>
      </p:sp>
      <p:sp>
        <p:nvSpPr>
          <p:cNvPr id="5" name="フッター プレースホルダー 4">
            <a:extLst>
              <a:ext uri="{FF2B5EF4-FFF2-40B4-BE49-F238E27FC236}">
                <a16:creationId xmlns:a16="http://schemas.microsoft.com/office/drawing/2014/main" id="{C16522DB-C1A6-49F9-B948-0A596C8DFD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4EA21AC-E821-4281-8F0C-EC7E06FA88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26865-2432-4634-B732-E4C603BA889C}" type="slidenum">
              <a:rPr kumimoji="1" lang="ja-JP" altLang="en-US" smtClean="0"/>
              <a:t>‹#›</a:t>
            </a:fld>
            <a:endParaRPr kumimoji="1" lang="ja-JP" altLang="en-US"/>
          </a:p>
        </p:txBody>
      </p:sp>
    </p:spTree>
    <p:extLst>
      <p:ext uri="{BB962C8B-B14F-4D97-AF65-F5344CB8AC3E}">
        <p14:creationId xmlns:p14="http://schemas.microsoft.com/office/powerpoint/2010/main" val="1903960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8"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5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5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image" Target="../media/image38.png"/><Relationship Id="rId1" Type="http://schemas.openxmlformats.org/officeDocument/2006/relationships/slideLayout" Target="../slideLayouts/slideLayout55.xml"/><Relationship Id="rId5" Type="http://schemas.openxmlformats.org/officeDocument/2006/relationships/image" Target="../media/image40.png"/><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5.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4.xml"/><Relationship Id="rId2" Type="http://schemas.openxmlformats.org/officeDocument/2006/relationships/chart" Target="../charts/chart1.xml"/><Relationship Id="rId1" Type="http://schemas.openxmlformats.org/officeDocument/2006/relationships/slideLayout" Target="../slideLayouts/slideLayout55.xml"/><Relationship Id="rId6" Type="http://schemas.openxmlformats.org/officeDocument/2006/relationships/image" Target="../media/image10.emf"/><Relationship Id="rId5" Type="http://schemas.openxmlformats.org/officeDocument/2006/relationships/package" Target="../embeddings/Microsoft_Excel_Worksheet3.xlsx"/><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a:extLst>
              <a:ext uri="{FF2B5EF4-FFF2-40B4-BE49-F238E27FC236}">
                <a16:creationId xmlns:a16="http://schemas.microsoft.com/office/drawing/2014/main" id="{5AC19FD8-9393-421E-93A5-CC1AC049AEC0}"/>
              </a:ext>
            </a:extLst>
          </p:cNvPr>
          <p:cNvSpPr txBox="1"/>
          <p:nvPr/>
        </p:nvSpPr>
        <p:spPr>
          <a:xfrm>
            <a:off x="2719753" y="1646029"/>
            <a:ext cx="9194800" cy="2232021"/>
          </a:xfrm>
          <a:prstGeom prst="rect">
            <a:avLst/>
          </a:prstGeom>
          <a:noFill/>
        </p:spPr>
        <p:txBody>
          <a:bodyPr wrap="square">
            <a:spAutoFit/>
          </a:bodyPr>
          <a:lstStyle/>
          <a:p>
            <a:pPr>
              <a:lnSpc>
                <a:spcPct val="150000"/>
              </a:lnSpc>
            </a:pPr>
            <a:r>
              <a:rPr lang="en-US" altLang="ja-JP" sz="3200" b="1" dirty="0">
                <a:solidFill>
                  <a:srgbClr val="800000"/>
                </a:solidFill>
                <a:latin typeface="Calibri" panose="020F0502020204030204" pitchFamily="34" charset="0"/>
                <a:ea typeface="Calibri" panose="020F0502020204030204" pitchFamily="34" charset="0"/>
                <a:cs typeface="Calibri" panose="020F0502020204030204" pitchFamily="34" charset="0"/>
              </a:rPr>
              <a:t>Social Isolation and Loneliness in Japan</a:t>
            </a:r>
          </a:p>
          <a:p>
            <a:pPr>
              <a:lnSpc>
                <a:spcPct val="150000"/>
              </a:lnSpc>
            </a:pPr>
            <a:r>
              <a:rPr lang="en-US" altLang="ja-JP" sz="3200" b="1" dirty="0">
                <a:solidFill>
                  <a:srgbClr val="800000"/>
                </a:solidFill>
                <a:latin typeface="Calibri" panose="020F0502020204030204" pitchFamily="34" charset="0"/>
                <a:ea typeface="Calibri" panose="020F0502020204030204" pitchFamily="34" charset="0"/>
                <a:cs typeface="Calibri" panose="020F0502020204030204" pitchFamily="34" charset="0"/>
              </a:rPr>
              <a:t>A policy approach in Japanese social care for the aging society</a:t>
            </a:r>
            <a:endParaRPr lang="ja-JP" altLang="en-US" sz="3200" b="1" dirty="0">
              <a:solidFill>
                <a:srgbClr val="800000"/>
              </a:solidFill>
              <a:latin typeface="Calibri" panose="020F0502020204030204" pitchFamily="34" charset="0"/>
              <a:cs typeface="Calibri" panose="020F0502020204030204" pitchFamily="34" charset="0"/>
            </a:endParaRPr>
          </a:p>
        </p:txBody>
      </p:sp>
      <p:sp>
        <p:nvSpPr>
          <p:cNvPr id="40" name="正方形/長方形 39">
            <a:extLst>
              <a:ext uri="{FF2B5EF4-FFF2-40B4-BE49-F238E27FC236}">
                <a16:creationId xmlns:a16="http://schemas.microsoft.com/office/drawing/2014/main" id="{897D6F57-B5D7-42F3-AF1C-DA36BE4FCEDB}"/>
              </a:ext>
            </a:extLst>
          </p:cNvPr>
          <p:cNvSpPr/>
          <p:nvPr/>
        </p:nvSpPr>
        <p:spPr>
          <a:xfrm>
            <a:off x="2781300" y="4601722"/>
            <a:ext cx="7519253" cy="2000548"/>
          </a:xfrm>
          <a:prstGeom prst="rect">
            <a:avLst/>
          </a:prstGeom>
        </p:spPr>
        <p:txBody>
          <a:bodyPr wrap="square">
            <a:spAutoFit/>
          </a:bodyPr>
          <a:lstStyle/>
          <a:p>
            <a:r>
              <a:rPr lang="en-US" altLang="ja-JP" sz="2800" dirty="0">
                <a:latin typeface="Calibri" panose="020F0502020204030204" pitchFamily="34" charset="0"/>
                <a:ea typeface="Calibri" panose="020F0502020204030204" pitchFamily="34" charset="0"/>
                <a:cs typeface="Calibri" panose="020F0502020204030204" pitchFamily="34" charset="0"/>
              </a:rPr>
              <a:t>Shin Ushiro</a:t>
            </a:r>
            <a:r>
              <a:rPr lang="ja-JP" altLang="en-US" sz="2800" dirty="0">
                <a:latin typeface="Calibri" panose="020F0502020204030204" pitchFamily="34" charset="0"/>
                <a:cs typeface="Calibri" panose="020F0502020204030204" pitchFamily="34" charset="0"/>
              </a:rPr>
              <a:t> </a:t>
            </a:r>
            <a:r>
              <a:rPr lang="en-US" altLang="ja-JP" sz="2800" dirty="0">
                <a:latin typeface="Calibri" panose="020F0502020204030204" pitchFamily="34" charset="0"/>
                <a:ea typeface="Calibri" panose="020F0502020204030204" pitchFamily="34" charset="0"/>
                <a:cs typeface="Calibri" panose="020F0502020204030204" pitchFamily="34" charset="0"/>
              </a:rPr>
              <a:t>M.D., PhD. </a:t>
            </a:r>
            <a:endParaRPr lang="en-US" altLang="ja-JP" sz="2800" baseline="30000" dirty="0">
              <a:latin typeface="Calibri" panose="020F0502020204030204" pitchFamily="34" charset="0"/>
              <a:ea typeface="Calibri" panose="020F0502020204030204" pitchFamily="34" charset="0"/>
              <a:cs typeface="Calibri" panose="020F0502020204030204" pitchFamily="34" charset="0"/>
            </a:endParaRPr>
          </a:p>
          <a:p>
            <a:pPr marL="895350" indent="-266700">
              <a:tabLst>
                <a:tab pos="895350" algn="l"/>
              </a:tabLst>
            </a:pPr>
            <a:r>
              <a:rPr lang="en-US" altLang="ja-JP" sz="2400" dirty="0">
                <a:latin typeface="Calibri" panose="020F0502020204030204" pitchFamily="34" charset="0"/>
                <a:ea typeface="Calibri" panose="020F0502020204030204" pitchFamily="34" charset="0"/>
                <a:cs typeface="Calibri" panose="020F0502020204030204" pitchFamily="34" charset="0"/>
              </a:rPr>
              <a:t>Kyushu University Hospital</a:t>
            </a:r>
          </a:p>
          <a:p>
            <a:pPr marL="895350" indent="-266700">
              <a:tabLst>
                <a:tab pos="895350" algn="l"/>
              </a:tabLst>
            </a:pPr>
            <a:r>
              <a:rPr lang="en-US" altLang="ja-JP" sz="2400" dirty="0">
                <a:latin typeface="Calibri" panose="020F0502020204030204" pitchFamily="34" charset="0"/>
                <a:ea typeface="Calibri" panose="020F0502020204030204" pitchFamily="34" charset="0"/>
                <a:cs typeface="Calibri" panose="020F0502020204030204" pitchFamily="34" charset="0"/>
              </a:rPr>
              <a:t>Japan Council for Quality Health Care</a:t>
            </a:r>
            <a:r>
              <a:rPr lang="ja-JP" altLang="en-US" sz="2400" dirty="0">
                <a:latin typeface="Calibri" panose="020F0502020204030204" pitchFamily="34" charset="0"/>
                <a:cs typeface="Calibri" panose="020F0502020204030204" pitchFamily="34" charset="0"/>
              </a:rPr>
              <a:t>（</a:t>
            </a:r>
            <a:r>
              <a:rPr lang="en-US" altLang="ja-JP" sz="2400" dirty="0">
                <a:latin typeface="Calibri" panose="020F0502020204030204" pitchFamily="34" charset="0"/>
                <a:ea typeface="Calibri" panose="020F0502020204030204" pitchFamily="34" charset="0"/>
                <a:cs typeface="Calibri" panose="020F0502020204030204" pitchFamily="34" charset="0"/>
              </a:rPr>
              <a:t>JQ</a:t>
            </a:r>
            <a:r>
              <a:rPr lang="ja-JP" altLang="en-US" sz="2400" dirty="0">
                <a:latin typeface="Calibri" panose="020F0502020204030204" pitchFamily="34" charset="0"/>
                <a:cs typeface="Calibri" panose="020F0502020204030204" pitchFamily="34" charset="0"/>
              </a:rPr>
              <a:t>）</a:t>
            </a:r>
            <a:endParaRPr lang="en-US" altLang="ja-JP" sz="2400" dirty="0">
              <a:latin typeface="Calibri" panose="020F0502020204030204" pitchFamily="34" charset="0"/>
              <a:ea typeface="Calibri" panose="020F0502020204030204" pitchFamily="34" charset="0"/>
              <a:cs typeface="Calibri" panose="020F0502020204030204" pitchFamily="34" charset="0"/>
            </a:endParaRPr>
          </a:p>
          <a:p>
            <a:pPr marL="895350" indent="-266700">
              <a:tabLst>
                <a:tab pos="895350" algn="l"/>
              </a:tabLst>
            </a:pPr>
            <a:r>
              <a:rPr lang="en-US" altLang="ja-JP" sz="2400" dirty="0">
                <a:latin typeface="Calibri" panose="020F0502020204030204" pitchFamily="34" charset="0"/>
                <a:ea typeface="Calibri" panose="020F0502020204030204" pitchFamily="34" charset="0"/>
                <a:cs typeface="Calibri" panose="020F0502020204030204" pitchFamily="34" charset="0"/>
              </a:rPr>
              <a:t>International Society for Quality Health Care (</a:t>
            </a:r>
            <a:r>
              <a:rPr lang="en-US" altLang="ja-JP" sz="2400" dirty="0" err="1">
                <a:latin typeface="Calibri" panose="020F0502020204030204" pitchFamily="34" charset="0"/>
                <a:ea typeface="Calibri" panose="020F0502020204030204" pitchFamily="34" charset="0"/>
                <a:cs typeface="Calibri" panose="020F0502020204030204" pitchFamily="34" charset="0"/>
              </a:rPr>
              <a:t>ISQua</a:t>
            </a:r>
            <a:r>
              <a:rPr lang="en-US" altLang="ja-JP" sz="2400" dirty="0">
                <a:latin typeface="Calibri" panose="020F0502020204030204" pitchFamily="34" charset="0"/>
                <a:ea typeface="Calibri" panose="020F0502020204030204" pitchFamily="34" charset="0"/>
                <a:cs typeface="Calibri" panose="020F0502020204030204" pitchFamily="34" charset="0"/>
              </a:rPr>
              <a:t>)</a:t>
            </a:r>
            <a:endParaRPr lang="en-US" altLang="ja-JP"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895350" indent="-266700">
              <a:tabLst>
                <a:tab pos="895350" algn="l"/>
              </a:tabLst>
            </a:pPr>
            <a:r>
              <a:rPr lang="en-US" altLang="ja-JP" sz="2400" dirty="0">
                <a:latin typeface="Calibri" panose="020F0502020204030204" pitchFamily="34" charset="0"/>
                <a:ea typeface="Calibri" panose="020F0502020204030204" pitchFamily="34" charset="0"/>
                <a:cs typeface="Calibri" panose="020F0502020204030204" pitchFamily="34" charset="0"/>
              </a:rPr>
              <a:t>Asian Society for Quality in Healthcare (</a:t>
            </a:r>
            <a:r>
              <a:rPr lang="en-US" altLang="ja-JP" sz="2400" dirty="0" err="1">
                <a:latin typeface="Calibri" panose="020F0502020204030204" pitchFamily="34" charset="0"/>
                <a:ea typeface="Calibri" panose="020F0502020204030204" pitchFamily="34" charset="0"/>
                <a:cs typeface="Calibri" panose="020F0502020204030204" pitchFamily="34" charset="0"/>
              </a:rPr>
              <a:t>ASQua</a:t>
            </a:r>
            <a:r>
              <a:rPr lang="en-US" altLang="ja-JP" sz="2400" dirty="0">
                <a:latin typeface="Calibri" panose="020F0502020204030204" pitchFamily="34" charset="0"/>
                <a:ea typeface="Calibri" panose="020F0502020204030204" pitchFamily="34" charset="0"/>
                <a:cs typeface="Calibri" panose="020F0502020204030204" pitchFamily="34" charset="0"/>
              </a:rPr>
              <a:t>)            </a:t>
            </a:r>
            <a:endParaRPr lang="en-US" altLang="ja-JP"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9939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正方形/長方形 69">
            <a:extLst>
              <a:ext uri="{FF2B5EF4-FFF2-40B4-BE49-F238E27FC236}">
                <a16:creationId xmlns:a16="http://schemas.microsoft.com/office/drawing/2014/main" id="{CB00FDB7-FD2E-409B-8309-C347419CB310}"/>
              </a:ext>
            </a:extLst>
          </p:cNvPr>
          <p:cNvSpPr/>
          <p:nvPr/>
        </p:nvSpPr>
        <p:spPr>
          <a:xfrm>
            <a:off x="68142" y="3303100"/>
            <a:ext cx="12040331" cy="344059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4" name="正方形/長方形 23">
            <a:extLst>
              <a:ext uri="{FF2B5EF4-FFF2-40B4-BE49-F238E27FC236}">
                <a16:creationId xmlns:a16="http://schemas.microsoft.com/office/drawing/2014/main" id="{CBCFE2C1-66FE-46D2-AEE5-5A80DA8C795F}"/>
              </a:ext>
            </a:extLst>
          </p:cNvPr>
          <p:cNvSpPr/>
          <p:nvPr/>
        </p:nvSpPr>
        <p:spPr>
          <a:xfrm>
            <a:off x="93053" y="983396"/>
            <a:ext cx="12040331" cy="223728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8" name="テキスト ボックス 47">
            <a:extLst>
              <a:ext uri="{FF2B5EF4-FFF2-40B4-BE49-F238E27FC236}">
                <a16:creationId xmlns:a16="http://schemas.microsoft.com/office/drawing/2014/main" id="{0CB1335C-84E6-4489-9D0A-14EA04D51AF2}"/>
              </a:ext>
            </a:extLst>
          </p:cNvPr>
          <p:cNvSpPr txBox="1"/>
          <p:nvPr/>
        </p:nvSpPr>
        <p:spPr>
          <a:xfrm>
            <a:off x="350961" y="976803"/>
            <a:ext cx="11910645" cy="461665"/>
          </a:xfrm>
          <a:prstGeom prst="rect">
            <a:avLst/>
          </a:prstGeom>
          <a:noFill/>
        </p:spPr>
        <p:txBody>
          <a:bodyPr wrap="square">
            <a:spAutoFit/>
          </a:bodyPr>
          <a:lstStyle/>
          <a:p>
            <a:r>
              <a:rPr lang="en-US" altLang="ja-JP" sz="2400"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Rationale of the “Priority Plan”</a:t>
            </a:r>
            <a:endParaRPr lang="ja-JP" altLang="en-US" sz="2400" dirty="0">
              <a:latin typeface="Calibri" panose="020F0502020204030204" pitchFamily="34" charset="0"/>
              <a:cs typeface="Calibri" panose="020F0502020204030204" pitchFamily="34" charset="0"/>
            </a:endParaRPr>
          </a:p>
        </p:txBody>
      </p:sp>
      <p:sp>
        <p:nvSpPr>
          <p:cNvPr id="53" name="テキスト ボックス 52">
            <a:extLst>
              <a:ext uri="{FF2B5EF4-FFF2-40B4-BE49-F238E27FC236}">
                <a16:creationId xmlns:a16="http://schemas.microsoft.com/office/drawing/2014/main" id="{636A73F1-AABD-4A4E-ADC4-3A9F7FF74CE4}"/>
              </a:ext>
            </a:extLst>
          </p:cNvPr>
          <p:cNvSpPr txBox="1"/>
          <p:nvPr/>
        </p:nvSpPr>
        <p:spPr>
          <a:xfrm>
            <a:off x="78399" y="1322510"/>
            <a:ext cx="12082828" cy="1938992"/>
          </a:xfrm>
          <a:prstGeom prst="rect">
            <a:avLst/>
          </a:prstGeom>
          <a:noFill/>
        </p:spPr>
        <p:txBody>
          <a:bodyPr wrap="square">
            <a:spAutoFit/>
          </a:bodyPr>
          <a:lstStyle/>
          <a:p>
            <a:pPr marL="285750" indent="-285750">
              <a:buFont typeface="Arial" panose="020B0604020202020204" pitchFamily="34" charset="0"/>
              <a:buChar char="•"/>
            </a:pPr>
            <a:r>
              <a:rPr lang="en-US" altLang="ja-JP" sz="2400" dirty="0">
                <a:latin typeface="Calibri" panose="020F0502020204030204" pitchFamily="34" charset="0"/>
                <a:ea typeface="Calibri" panose="020F0502020204030204" pitchFamily="34" charset="0"/>
                <a:cs typeface="Calibri" panose="020F0502020204030204" pitchFamily="34" charset="0"/>
              </a:rPr>
              <a:t>It is adopted by the HQ established grounded in the Act on Addressing L/I which was enacted on 1st April 2024 (Serial Law Number 45, 2024) .</a:t>
            </a:r>
          </a:p>
          <a:p>
            <a:pPr marL="285750" indent="-285750">
              <a:buFont typeface="Arial" panose="020B0604020202020204" pitchFamily="34" charset="0"/>
              <a:buChar char="•"/>
            </a:pPr>
            <a:r>
              <a:rPr lang="en-US" altLang="ja-JP" sz="2400" dirty="0">
                <a:latin typeface="Calibri" panose="020F0502020204030204" pitchFamily="34" charset="0"/>
                <a:ea typeface="Calibri" panose="020F0502020204030204" pitchFamily="34" charset="0"/>
                <a:cs typeface="Calibri" panose="020F0502020204030204" pitchFamily="34" charset="0"/>
              </a:rPr>
              <a:t>The Act requires to launch fundamental principles and define measures that the government needs inclusively and systematically to implement. Particularly, the government needs to set concrete goals and specific period to achieve them in principle for prioritized measures.</a:t>
            </a:r>
          </a:p>
        </p:txBody>
      </p:sp>
      <p:sp>
        <p:nvSpPr>
          <p:cNvPr id="55" name="テキスト ボックス 54">
            <a:extLst>
              <a:ext uri="{FF2B5EF4-FFF2-40B4-BE49-F238E27FC236}">
                <a16:creationId xmlns:a16="http://schemas.microsoft.com/office/drawing/2014/main" id="{21C48DCE-A1F4-4F94-BFC7-A672A43DC7E3}"/>
              </a:ext>
            </a:extLst>
          </p:cNvPr>
          <p:cNvSpPr txBox="1"/>
          <p:nvPr/>
        </p:nvSpPr>
        <p:spPr>
          <a:xfrm>
            <a:off x="369278" y="3277828"/>
            <a:ext cx="11599986" cy="461665"/>
          </a:xfrm>
          <a:prstGeom prst="rect">
            <a:avLst/>
          </a:prstGeom>
          <a:noFill/>
        </p:spPr>
        <p:txBody>
          <a:bodyPr wrap="square">
            <a:spAutoFit/>
          </a:bodyPr>
          <a:lstStyle/>
          <a:p>
            <a:r>
              <a:rPr lang="en-US" altLang="ja-JP" sz="2400" b="1" dirty="0">
                <a:latin typeface="Calibri" panose="020F0502020204030204" pitchFamily="34" charset="0"/>
                <a:ea typeface="Calibri" panose="020F0502020204030204" pitchFamily="34" charset="0"/>
                <a:cs typeface="Calibri" panose="020F0502020204030204" pitchFamily="34" charset="0"/>
              </a:rPr>
              <a:t>Current status</a:t>
            </a:r>
            <a:endParaRPr lang="en-US" altLang="ja-JP" sz="2400" dirty="0">
              <a:latin typeface="Calibri" panose="020F0502020204030204" pitchFamily="34" charset="0"/>
              <a:ea typeface="Calibri" panose="020F0502020204030204" pitchFamily="34" charset="0"/>
              <a:cs typeface="Calibri" panose="020F0502020204030204" pitchFamily="34" charset="0"/>
            </a:endParaRPr>
          </a:p>
        </p:txBody>
      </p:sp>
      <p:sp>
        <p:nvSpPr>
          <p:cNvPr id="56" name="テキスト ボックス 55">
            <a:extLst>
              <a:ext uri="{FF2B5EF4-FFF2-40B4-BE49-F238E27FC236}">
                <a16:creationId xmlns:a16="http://schemas.microsoft.com/office/drawing/2014/main" id="{D31E19E1-59D3-46AB-866C-37203896C92B}"/>
              </a:ext>
            </a:extLst>
          </p:cNvPr>
          <p:cNvSpPr txBox="1"/>
          <p:nvPr/>
        </p:nvSpPr>
        <p:spPr>
          <a:xfrm>
            <a:off x="96716" y="3651347"/>
            <a:ext cx="11901120" cy="3046988"/>
          </a:xfrm>
          <a:prstGeom prst="rect">
            <a:avLst/>
          </a:prstGeom>
          <a:noFill/>
        </p:spPr>
        <p:txBody>
          <a:bodyPr wrap="square">
            <a:spAutoFit/>
          </a:bodyPr>
          <a:lstStyle/>
          <a:p>
            <a:pPr marL="285750" indent="-285750">
              <a:buFont typeface="Arial" panose="020B0604020202020204" pitchFamily="34" charset="0"/>
              <a:buChar char="•"/>
            </a:pPr>
            <a:r>
              <a:rPr lang="en-US" altLang="ja-JP" sz="2400" dirty="0">
                <a:latin typeface="Calibri" panose="020F0502020204030204" pitchFamily="34" charset="0"/>
                <a:ea typeface="Calibri" panose="020F0502020204030204" pitchFamily="34" charset="0"/>
                <a:cs typeface="Calibri" panose="020F0502020204030204" pitchFamily="34" charset="0"/>
              </a:rPr>
              <a:t>Issue on L/I still exist even after COVID-19 pandemic. Specifically, It is significantly worried that suicide if school i.e. Primary/Junior/High School, children hit record high. L/I issue predictably worsens with </a:t>
            </a:r>
            <a:r>
              <a:rPr lang="en-US" altLang="ja-JP" sz="2400" dirty="0">
                <a:solidFill>
                  <a:srgbClr val="FF0000"/>
                </a:solidFill>
                <a:latin typeface="Calibri" panose="020F0502020204030204" pitchFamily="34" charset="0"/>
                <a:ea typeface="Calibri" panose="020F0502020204030204" pitchFamily="34" charset="0"/>
                <a:cs typeface="Calibri" panose="020F0502020204030204" pitchFamily="34" charset="0"/>
              </a:rPr>
              <a:t>the suicide numbers as well as growing number of household with a single resident including the elderly.</a:t>
            </a:r>
          </a:p>
          <a:p>
            <a:pPr marL="285750" indent="-285750">
              <a:buFont typeface="Arial" panose="020B0604020202020204" pitchFamily="34" charset="0"/>
              <a:buChar char="•"/>
            </a:pPr>
            <a:r>
              <a:rPr lang="en-US" altLang="ja-JP" sz="2400" dirty="0">
                <a:latin typeface="Calibri" panose="020F0502020204030204" pitchFamily="34" charset="0"/>
                <a:ea typeface="Calibri" panose="020F0502020204030204" pitchFamily="34" charset="0"/>
                <a:cs typeface="Calibri" panose="020F0502020204030204" pitchFamily="34" charset="0"/>
              </a:rPr>
              <a:t>Effort shall be made thoroughly across every corner in the society through partnership of the central/local governments and NGOs.</a:t>
            </a:r>
          </a:p>
          <a:p>
            <a:pPr marL="285750" indent="-285750">
              <a:buFont typeface="Arial" panose="020B0604020202020204" pitchFamily="34" charset="0"/>
              <a:buChar char="•"/>
            </a:pPr>
            <a:r>
              <a:rPr lang="en-US" altLang="ja-JP" sz="2400" dirty="0">
                <a:latin typeface="Calibri" panose="020F0502020204030204" pitchFamily="34" charset="0"/>
                <a:ea typeface="Calibri" panose="020F0502020204030204" pitchFamily="34" charset="0"/>
                <a:cs typeface="Calibri" panose="020F0502020204030204" pitchFamily="34" charset="0"/>
              </a:rPr>
              <a:t>HQ shall reinforce implementation of the measures according to the Priority Plan under the leadership of the designated Minister.</a:t>
            </a:r>
          </a:p>
        </p:txBody>
      </p:sp>
      <p:sp>
        <p:nvSpPr>
          <p:cNvPr id="25" name="テキスト ボックス 24">
            <a:extLst>
              <a:ext uri="{FF2B5EF4-FFF2-40B4-BE49-F238E27FC236}">
                <a16:creationId xmlns:a16="http://schemas.microsoft.com/office/drawing/2014/main" id="{6DAD36CD-716D-4B28-BC7A-584A45ED4714}"/>
              </a:ext>
            </a:extLst>
          </p:cNvPr>
          <p:cNvSpPr txBox="1"/>
          <p:nvPr/>
        </p:nvSpPr>
        <p:spPr>
          <a:xfrm>
            <a:off x="112102" y="47626"/>
            <a:ext cx="11910645" cy="954107"/>
          </a:xfrm>
          <a:prstGeom prst="rect">
            <a:avLst/>
          </a:prstGeom>
          <a:noFill/>
        </p:spPr>
        <p:txBody>
          <a:bodyPr wrap="square">
            <a:spAutoFit/>
          </a:bodyPr>
          <a:lstStyle/>
          <a:p>
            <a:r>
              <a:rPr lang="en-US" altLang="ja-JP" sz="2800" b="1" dirty="0">
                <a:latin typeface="Calibri" panose="020F0502020204030204" pitchFamily="34" charset="0"/>
                <a:ea typeface="Calibri" panose="020F0502020204030204" pitchFamily="34" charset="0"/>
                <a:cs typeface="Calibri" panose="020F0502020204030204" pitchFamily="34" charset="0"/>
              </a:rPr>
              <a:t>Outline of revised “Priority Plan to implement the Act on Addressing Loneliness and Isolation”(adopted 11th Jun 2024; revised 27th May 2025)</a:t>
            </a:r>
          </a:p>
        </p:txBody>
      </p:sp>
    </p:spTree>
    <p:extLst>
      <p:ext uri="{BB962C8B-B14F-4D97-AF65-F5344CB8AC3E}">
        <p14:creationId xmlns:p14="http://schemas.microsoft.com/office/powerpoint/2010/main" val="3336591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F3A07D42-4588-4FEB-928D-7FD087DACE0E}"/>
              </a:ext>
            </a:extLst>
          </p:cNvPr>
          <p:cNvSpPr/>
          <p:nvPr/>
        </p:nvSpPr>
        <p:spPr>
          <a:xfrm>
            <a:off x="194163" y="914397"/>
            <a:ext cx="4105276" cy="474784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9" name="テキスト ボックス 8">
            <a:extLst>
              <a:ext uri="{FF2B5EF4-FFF2-40B4-BE49-F238E27FC236}">
                <a16:creationId xmlns:a16="http://schemas.microsoft.com/office/drawing/2014/main" id="{0E2F30AA-3566-4B03-AA3E-4FE54973F46F}"/>
              </a:ext>
            </a:extLst>
          </p:cNvPr>
          <p:cNvSpPr txBox="1"/>
          <p:nvPr/>
        </p:nvSpPr>
        <p:spPr>
          <a:xfrm>
            <a:off x="220539" y="-10950"/>
            <a:ext cx="10479700" cy="954107"/>
          </a:xfrm>
          <a:prstGeom prst="rect">
            <a:avLst/>
          </a:prstGeom>
          <a:noFill/>
          <a:ln>
            <a:noFill/>
          </a:ln>
        </p:spPr>
        <p:txBody>
          <a:bodyPr wrap="square">
            <a:spAutoFit/>
          </a:bodyPr>
          <a:lstStyle/>
          <a:p>
            <a:r>
              <a:rPr lang="en-US" altLang="ja-JP" sz="2800" b="1" dirty="0">
                <a:latin typeface="Calibri" panose="020F0502020204030204" pitchFamily="34" charset="0"/>
                <a:ea typeface="Calibri" panose="020F0502020204030204" pitchFamily="34" charset="0"/>
                <a:cs typeface="Calibri" panose="020F0502020204030204" pitchFamily="34" charset="0"/>
              </a:rPr>
              <a:t>Statistics on Imminent and medium-to-long term issues captured in the Priority Plan 2025</a:t>
            </a:r>
            <a:endParaRPr lang="ja-JP" altLang="en-US" sz="2800" b="1" dirty="0">
              <a:latin typeface="Calibri" panose="020F0502020204030204" pitchFamily="34" charset="0"/>
              <a:cs typeface="Calibri" panose="020F0502020204030204" pitchFamily="34" charset="0"/>
            </a:endParaRPr>
          </a:p>
        </p:txBody>
      </p:sp>
      <p:sp>
        <p:nvSpPr>
          <p:cNvPr id="12" name="テキスト ボックス 11">
            <a:extLst>
              <a:ext uri="{FF2B5EF4-FFF2-40B4-BE49-F238E27FC236}">
                <a16:creationId xmlns:a16="http://schemas.microsoft.com/office/drawing/2014/main" id="{459E3214-51F2-4FA3-9583-2478A0787B13}"/>
              </a:ext>
            </a:extLst>
          </p:cNvPr>
          <p:cNvSpPr txBox="1"/>
          <p:nvPr/>
        </p:nvSpPr>
        <p:spPr>
          <a:xfrm>
            <a:off x="255034" y="999442"/>
            <a:ext cx="3877351" cy="4524315"/>
          </a:xfrm>
          <a:prstGeom prst="rect">
            <a:avLst/>
          </a:prstGeom>
          <a:noFill/>
        </p:spPr>
        <p:txBody>
          <a:bodyPr wrap="square">
            <a:spAutoFit/>
          </a:bodyPr>
          <a:lstStyle/>
          <a:p>
            <a:r>
              <a:rPr lang="en-US" altLang="ja-JP" sz="2400" b="1" dirty="0">
                <a:latin typeface="Calibri" panose="020F0502020204030204" pitchFamily="34" charset="0"/>
                <a:ea typeface="Calibri" panose="020F0502020204030204" pitchFamily="34" charset="0"/>
                <a:cs typeface="Calibri" panose="020F0502020204030204" pitchFamily="34" charset="0"/>
              </a:rPr>
              <a:t>Imminent Issues</a:t>
            </a:r>
          </a:p>
          <a:p>
            <a:pPr marL="285750" marR="0" indent="-285750">
              <a:buFont typeface="Arial" panose="020B0604020202020204" pitchFamily="34" charset="0"/>
              <a:buChar char="•"/>
            </a:pPr>
            <a:r>
              <a:rPr lang="en-US" altLang="ja-JP" sz="2400" i="0" u="none" strike="noStrike" baseline="0" dirty="0">
                <a:solidFill>
                  <a:srgbClr val="FF0000"/>
                </a:solidFill>
                <a:latin typeface="Calibri" panose="020F0502020204030204" pitchFamily="34" charset="0"/>
                <a:ea typeface="Calibri" panose="020F0502020204030204" pitchFamily="34" charset="0"/>
                <a:cs typeface="Calibri" panose="020F0502020204030204" pitchFamily="34" charset="0"/>
              </a:rPr>
              <a:t>The annual number of suicides </a:t>
            </a:r>
            <a:r>
              <a:rPr lang="en-US" altLang="ja-JP" sz="2400" i="0" u="none" strike="noStrike" baseline="0" dirty="0">
                <a:latin typeface="Calibri" panose="020F0502020204030204" pitchFamily="34" charset="0"/>
                <a:ea typeface="Calibri" panose="020F0502020204030204" pitchFamily="34" charset="0"/>
                <a:cs typeface="Calibri" panose="020F0502020204030204" pitchFamily="34" charset="0"/>
              </a:rPr>
              <a:t>among elementary, junior high, and senior high school students has hit an all-time high.</a:t>
            </a:r>
            <a:endParaRPr lang="ja-JP" altLang="en-US" sz="2400" i="0" u="none" strike="noStrike" baseline="0" dirty="0">
              <a:latin typeface="Calibri" panose="020F0502020204030204" pitchFamily="34" charset="0"/>
              <a:cs typeface="Calibri" panose="020F0502020204030204" pitchFamily="34" charset="0"/>
            </a:endParaRPr>
          </a:p>
          <a:p>
            <a:pPr marL="742950" lvl="1" indent="-285750">
              <a:buClr>
                <a:schemeClr val="tx1"/>
              </a:buClr>
              <a:buFont typeface="Wingdings" panose="05000000000000000000" pitchFamily="2" charset="2"/>
              <a:buChar char="ü"/>
            </a:pPr>
            <a:r>
              <a:rPr lang="en-US" altLang="ja-JP" sz="2400" i="0" u="none" strike="noStrike" baseline="0" dirty="0">
                <a:solidFill>
                  <a:srgbClr val="FF0000"/>
                </a:solidFill>
                <a:latin typeface="Calibri" panose="020F0502020204030204" pitchFamily="34" charset="0"/>
                <a:ea typeface="Calibri" panose="020F0502020204030204" pitchFamily="34" charset="0"/>
                <a:cs typeface="Calibri" panose="020F0502020204030204" pitchFamily="34" charset="0"/>
              </a:rPr>
              <a:t>In</a:t>
            </a:r>
            <a:r>
              <a:rPr lang="en-US" altLang="ja-JP" sz="240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altLang="ja-JP" sz="2400" i="0" u="none" strike="noStrike" baseline="0" dirty="0">
                <a:solidFill>
                  <a:srgbClr val="FF0000"/>
                </a:solidFill>
                <a:latin typeface="Calibri" panose="020F0502020204030204" pitchFamily="34" charset="0"/>
                <a:ea typeface="Calibri" panose="020F0502020204030204" pitchFamily="34" charset="0"/>
                <a:cs typeface="Calibri" panose="020F0502020204030204" pitchFamily="34" charset="0"/>
              </a:rPr>
              <a:t>2024</a:t>
            </a:r>
            <a:r>
              <a:rPr lang="en-US" altLang="ja-JP" sz="2400" i="0" u="none" strike="noStrike" baseline="0" dirty="0">
                <a:latin typeface="Calibri" panose="020F0502020204030204" pitchFamily="34" charset="0"/>
                <a:ea typeface="Calibri" panose="020F0502020204030204" pitchFamily="34" charset="0"/>
                <a:cs typeface="Calibri" panose="020F0502020204030204" pitchFamily="34" charset="0"/>
              </a:rPr>
              <a:t>, the number hit the all-time high of </a:t>
            </a:r>
            <a:r>
              <a:rPr lang="en-US" altLang="ja-JP" sz="2400" i="0" u="none" strike="noStrike" baseline="0" dirty="0">
                <a:solidFill>
                  <a:srgbClr val="FF0000"/>
                </a:solidFill>
                <a:latin typeface="Calibri" panose="020F0502020204030204" pitchFamily="34" charset="0"/>
                <a:ea typeface="Calibri" panose="020F0502020204030204" pitchFamily="34" charset="0"/>
                <a:cs typeface="Calibri" panose="020F0502020204030204" pitchFamily="34" charset="0"/>
              </a:rPr>
              <a:t>529</a:t>
            </a:r>
            <a:r>
              <a:rPr lang="en-US" altLang="ja-JP" sz="2400" i="0" u="none" strike="noStrike" baseline="0" dirty="0">
                <a:latin typeface="Calibri" panose="020F0502020204030204" pitchFamily="34" charset="0"/>
                <a:ea typeface="Calibri" panose="020F0502020204030204" pitchFamily="34" charset="0"/>
                <a:cs typeface="Calibri" panose="020F0502020204030204" pitchFamily="34" charset="0"/>
              </a:rPr>
              <a:t>. </a:t>
            </a:r>
          </a:p>
          <a:p>
            <a:pPr marL="742950" lvl="1" indent="-285750">
              <a:buClr>
                <a:schemeClr val="tx1"/>
              </a:buClr>
              <a:buFont typeface="Wingdings" panose="05000000000000000000" pitchFamily="2" charset="2"/>
              <a:buChar char="ü"/>
            </a:pPr>
            <a:r>
              <a:rPr lang="en-US" altLang="ja-JP" sz="2400" i="0" u="none" strike="noStrike" baseline="0" dirty="0">
                <a:latin typeface="Calibri" panose="020F0502020204030204" pitchFamily="34" charset="0"/>
                <a:ea typeface="Calibri" panose="020F0502020204030204" pitchFamily="34" charset="0"/>
                <a:cs typeface="Calibri" panose="020F0502020204030204" pitchFamily="34" charset="0"/>
              </a:rPr>
              <a:t>The number of suicides among junior high and senior high school girls increased.</a:t>
            </a:r>
          </a:p>
        </p:txBody>
      </p:sp>
      <p:sp>
        <p:nvSpPr>
          <p:cNvPr id="10" name="正方形/長方形 9">
            <a:extLst>
              <a:ext uri="{FF2B5EF4-FFF2-40B4-BE49-F238E27FC236}">
                <a16:creationId xmlns:a16="http://schemas.microsoft.com/office/drawing/2014/main" id="{D2B7F19C-39E3-4D2A-9A22-43C07225298F}"/>
              </a:ext>
            </a:extLst>
          </p:cNvPr>
          <p:cNvSpPr/>
          <p:nvPr/>
        </p:nvSpPr>
        <p:spPr>
          <a:xfrm>
            <a:off x="4431323" y="896041"/>
            <a:ext cx="7684478" cy="57949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F55B0A3-2A1F-4FB0-BAFA-700F9FF7594F}"/>
              </a:ext>
            </a:extLst>
          </p:cNvPr>
          <p:cNvSpPr txBox="1"/>
          <p:nvPr/>
        </p:nvSpPr>
        <p:spPr>
          <a:xfrm>
            <a:off x="4457700" y="968243"/>
            <a:ext cx="7605345" cy="4154984"/>
          </a:xfrm>
          <a:prstGeom prst="rect">
            <a:avLst/>
          </a:prstGeom>
          <a:noFill/>
        </p:spPr>
        <p:txBody>
          <a:bodyPr wrap="square">
            <a:spAutoFit/>
          </a:bodyPr>
          <a:lstStyle/>
          <a:p>
            <a:pPr marR="119410"/>
            <a:r>
              <a:rPr lang="en-US" altLang="ja-JP" sz="2400" b="1" i="0" u="none" strike="noStrike" baseline="0" dirty="0">
                <a:latin typeface="Calibri" panose="020F0502020204030204" pitchFamily="34" charset="0"/>
                <a:ea typeface="Calibri" panose="020F0502020204030204" pitchFamily="34" charset="0"/>
                <a:cs typeface="Calibri" panose="020F0502020204030204" pitchFamily="34" charset="0"/>
              </a:rPr>
              <a:t>Medium-to Long-Term Issues</a:t>
            </a:r>
            <a:endParaRPr lang="ja-JP" altLang="en-US" sz="2400" b="1" i="0" u="none" strike="noStrike" baseline="0" dirty="0">
              <a:latin typeface="Calibri" panose="020F0502020204030204" pitchFamily="34" charset="0"/>
              <a:cs typeface="Calibri" panose="020F0502020204030204" pitchFamily="34" charset="0"/>
            </a:endParaRPr>
          </a:p>
          <a:p>
            <a:pPr marL="285750" marR="0" indent="-285750">
              <a:buClr>
                <a:schemeClr val="tx1"/>
              </a:buClr>
              <a:buFont typeface="Arial" panose="020B0604020202020204" pitchFamily="34" charset="0"/>
              <a:buChar char="•"/>
            </a:pPr>
            <a:r>
              <a:rPr lang="en-US" altLang="ja-JP" sz="2400" i="0" u="none" strike="noStrike" baseline="0" dirty="0">
                <a:solidFill>
                  <a:srgbClr val="FF0000"/>
                </a:solidFill>
                <a:latin typeface="Calibri" panose="020F0502020204030204" pitchFamily="34" charset="0"/>
                <a:ea typeface="Calibri" panose="020F0502020204030204" pitchFamily="34" charset="0"/>
                <a:cs typeface="Calibri" panose="020F0502020204030204" pitchFamily="34" charset="0"/>
              </a:rPr>
              <a:t>Single house holds and single elderly house holds </a:t>
            </a:r>
            <a:r>
              <a:rPr lang="en-US" altLang="ja-JP" sz="2400" i="0" u="none" strike="noStrike" baseline="0" dirty="0">
                <a:latin typeface="Calibri" panose="020F0502020204030204" pitchFamily="34" charset="0"/>
                <a:ea typeface="Calibri" panose="020F0502020204030204" pitchFamily="34" charset="0"/>
                <a:cs typeface="Calibri" panose="020F0502020204030204" pitchFamily="34" charset="0"/>
              </a:rPr>
              <a:t>are expected to </a:t>
            </a:r>
            <a:r>
              <a:rPr lang="en-US" altLang="ja-JP" sz="2400" i="0" u="none" strike="noStrike" baseline="0" dirty="0">
                <a:solidFill>
                  <a:srgbClr val="FF0000"/>
                </a:solidFill>
                <a:latin typeface="Calibri" panose="020F0502020204030204" pitchFamily="34" charset="0"/>
                <a:ea typeface="Calibri" panose="020F0502020204030204" pitchFamily="34" charset="0"/>
                <a:cs typeface="Calibri" panose="020F0502020204030204" pitchFamily="34" charset="0"/>
              </a:rPr>
              <a:t>increase</a:t>
            </a:r>
            <a:endParaRPr lang="en-US" altLang="ja-JP"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285750" marR="0" indent="-285750">
              <a:buFont typeface="Arial" panose="020B0604020202020204" pitchFamily="34" charset="0"/>
              <a:buChar char="•"/>
            </a:pPr>
            <a:r>
              <a:rPr lang="en-US" altLang="ja-JP" sz="2400" i="0" u="none" strike="noStrike" baseline="0" dirty="0">
                <a:latin typeface="Calibri" panose="020F0502020204030204" pitchFamily="34" charset="0"/>
                <a:ea typeface="Calibri" panose="020F0502020204030204" pitchFamily="34" charset="0"/>
                <a:cs typeface="Calibri" panose="020F0502020204030204" pitchFamily="34" charset="0"/>
              </a:rPr>
              <a:t>The number of people at risk of L/I is also expected to increase.</a:t>
            </a:r>
            <a:endParaRPr lang="ja-JP" altLang="en-US" sz="2400" i="0" u="none" strike="noStrike" baseline="0"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ü"/>
            </a:pPr>
            <a:r>
              <a:rPr lang="en-US" altLang="ja-JP" sz="2400" i="0" u="none" strike="noStrike" baseline="0" dirty="0">
                <a:latin typeface="Calibri" panose="020F0502020204030204" pitchFamily="34" charset="0"/>
                <a:ea typeface="Calibri" panose="020F0502020204030204" pitchFamily="34" charset="0"/>
                <a:cs typeface="Calibri" panose="020F0502020204030204" pitchFamily="34" charset="0"/>
              </a:rPr>
              <a:t>The number of single house holds will increase in the future, accounting for </a:t>
            </a:r>
            <a:r>
              <a:rPr lang="en-US" altLang="ja-JP" sz="2400" i="0" u="none" strike="noStrike" baseline="0" dirty="0">
                <a:solidFill>
                  <a:srgbClr val="FF0000"/>
                </a:solidFill>
                <a:latin typeface="Calibri" panose="020F0502020204030204" pitchFamily="34" charset="0"/>
                <a:ea typeface="Calibri" panose="020F0502020204030204" pitchFamily="34" charset="0"/>
                <a:cs typeface="Calibri" panose="020F0502020204030204" pitchFamily="34" charset="0"/>
              </a:rPr>
              <a:t>44.3%</a:t>
            </a:r>
            <a:r>
              <a:rPr lang="en-US" altLang="ja-JP" sz="2400" i="0" u="none" strike="noStrike" baseline="0" dirty="0">
                <a:latin typeface="Calibri" panose="020F0502020204030204" pitchFamily="34" charset="0"/>
                <a:ea typeface="Calibri" panose="020F0502020204030204" pitchFamily="34" charset="0"/>
                <a:cs typeface="Calibri" panose="020F0502020204030204" pitchFamily="34" charset="0"/>
              </a:rPr>
              <a:t> of the total in FY </a:t>
            </a:r>
            <a:r>
              <a:rPr lang="en-US" altLang="ja-JP" sz="2400" i="0" u="none" strike="noStrike" baseline="0" dirty="0">
                <a:solidFill>
                  <a:srgbClr val="FF0000"/>
                </a:solidFill>
                <a:latin typeface="Calibri" panose="020F0502020204030204" pitchFamily="34" charset="0"/>
                <a:ea typeface="Calibri" panose="020F0502020204030204" pitchFamily="34" charset="0"/>
                <a:cs typeface="Calibri" panose="020F0502020204030204" pitchFamily="34" charset="0"/>
              </a:rPr>
              <a:t>2050</a:t>
            </a:r>
            <a:r>
              <a:rPr lang="en-US" altLang="ja-JP" sz="2400" i="0" u="none" strike="noStrike" baseline="0" dirty="0">
                <a:latin typeface="Calibri" panose="020F0502020204030204" pitchFamily="34" charset="0"/>
                <a:ea typeface="Calibri" panose="020F0502020204030204" pitchFamily="34" charset="0"/>
                <a:cs typeface="Calibri" panose="020F0502020204030204" pitchFamily="34" charset="0"/>
              </a:rPr>
              <a:t> (estimated)</a:t>
            </a:r>
            <a:endParaRPr lang="ja-JP" altLang="en-US" sz="2400" i="0" u="none" strike="noStrike" baseline="0" dirty="0">
              <a:latin typeface="Calibri" panose="020F0502020204030204" pitchFamily="34" charset="0"/>
              <a:cs typeface="Calibri" panose="020F0502020204030204" pitchFamily="34" charset="0"/>
            </a:endParaRPr>
          </a:p>
          <a:p>
            <a:pPr marL="285750" marR="0" indent="-285750">
              <a:buFont typeface="Arial" panose="020B0604020202020204" pitchFamily="34" charset="0"/>
              <a:buChar char="•"/>
            </a:pPr>
            <a:r>
              <a:rPr lang="en-US" altLang="ja-JP" sz="2400" i="0" u="none" strike="noStrike" baseline="0" dirty="0">
                <a:latin typeface="Calibri" panose="020F0502020204030204" pitchFamily="34" charset="0"/>
                <a:ea typeface="Calibri" panose="020F0502020204030204" pitchFamily="34" charset="0"/>
                <a:cs typeface="Calibri" panose="020F0502020204030204" pitchFamily="34" charset="0"/>
              </a:rPr>
              <a:t>Estimated number of </a:t>
            </a:r>
            <a:r>
              <a:rPr lang="en-US" altLang="ja-JP" sz="2400" i="0" u="none" strike="noStrike" baseline="0" dirty="0">
                <a:solidFill>
                  <a:srgbClr val="FF0000"/>
                </a:solidFill>
                <a:latin typeface="Calibri" panose="020F0502020204030204" pitchFamily="34" charset="0"/>
                <a:ea typeface="Calibri" panose="020F0502020204030204" pitchFamily="34" charset="0"/>
                <a:cs typeface="Calibri" panose="020F0502020204030204" pitchFamily="34" charset="0"/>
              </a:rPr>
              <a:t>solitary deaths*: about 22,000</a:t>
            </a:r>
            <a:endParaRPr lang="ja-JP" altLang="en-US" sz="2400" i="0" u="none" strike="noStrike" baseline="0" dirty="0">
              <a:solidFill>
                <a:srgbClr val="FF0000"/>
              </a:solidFill>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ü"/>
            </a:pPr>
            <a:r>
              <a:rPr lang="en-US" altLang="ja-JP" sz="2400" i="0" u="none" strike="noStrike" baseline="0" dirty="0">
                <a:latin typeface="Calibri" panose="020F0502020204030204" pitchFamily="34" charset="0"/>
                <a:ea typeface="Calibri" panose="020F0502020204030204" pitchFamily="34" charset="0"/>
                <a:cs typeface="Calibri" panose="020F0502020204030204" pitchFamily="34" charset="0"/>
              </a:rPr>
              <a:t>The estimate for 2024 was given by the Cabinet Office’s working group on solitary deaths.</a:t>
            </a:r>
          </a:p>
        </p:txBody>
      </p:sp>
      <p:sp>
        <p:nvSpPr>
          <p:cNvPr id="13" name="テキスト ボックス 12">
            <a:extLst>
              <a:ext uri="{FF2B5EF4-FFF2-40B4-BE49-F238E27FC236}">
                <a16:creationId xmlns:a16="http://schemas.microsoft.com/office/drawing/2014/main" id="{C45EC416-18FC-49AD-91F5-28FAF08F6BC8}"/>
              </a:ext>
            </a:extLst>
          </p:cNvPr>
          <p:cNvSpPr txBox="1"/>
          <p:nvPr/>
        </p:nvSpPr>
        <p:spPr>
          <a:xfrm>
            <a:off x="4651131" y="5133400"/>
            <a:ext cx="7262446" cy="1384995"/>
          </a:xfrm>
          <a:prstGeom prst="rect">
            <a:avLst/>
          </a:prstGeom>
          <a:noFill/>
          <a:ln>
            <a:solidFill>
              <a:schemeClr val="tx1"/>
            </a:solidFill>
          </a:ln>
        </p:spPr>
        <p:txBody>
          <a:bodyPr wrap="square">
            <a:spAutoFit/>
          </a:bodyPr>
          <a:lstStyle/>
          <a:p>
            <a:r>
              <a:rPr lang="en-US" altLang="ja-JP" sz="2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altLang="ja-JP" sz="2000" dirty="0">
                <a:latin typeface="Calibri" panose="020F0502020204030204" pitchFamily="34" charset="0"/>
                <a:ea typeface="Calibri" panose="020F0502020204030204" pitchFamily="34" charset="0"/>
                <a:cs typeface="Calibri" panose="020F0502020204030204" pitchFamily="34" charset="0"/>
              </a:rPr>
              <a:t>“</a:t>
            </a:r>
            <a:r>
              <a:rPr lang="en-US" altLang="ja-JP" sz="2000" dirty="0">
                <a:solidFill>
                  <a:srgbClr val="FF0000"/>
                </a:solidFill>
                <a:latin typeface="Calibri" panose="020F0502020204030204" pitchFamily="34" charset="0"/>
                <a:ea typeface="Calibri" panose="020F0502020204030204" pitchFamily="34" charset="0"/>
                <a:cs typeface="Calibri" panose="020F0502020204030204" pitchFamily="34" charset="0"/>
              </a:rPr>
              <a:t>Solitary deaths</a:t>
            </a:r>
            <a:r>
              <a:rPr lang="en-US" altLang="ja-JP" sz="2000" dirty="0">
                <a:latin typeface="Calibri" panose="020F0502020204030204" pitchFamily="34" charset="0"/>
                <a:ea typeface="Calibri" panose="020F0502020204030204" pitchFamily="34" charset="0"/>
                <a:cs typeface="Calibri" panose="020F0502020204030204" pitchFamily="34" charset="0"/>
              </a:rPr>
              <a:t>” refers to people who are thought to have died alone at home at least eight days before discovery after remaining socially isolated during their lifetime, among the corpses handled by the police.</a:t>
            </a:r>
          </a:p>
        </p:txBody>
      </p:sp>
    </p:spTree>
    <p:extLst>
      <p:ext uri="{BB962C8B-B14F-4D97-AF65-F5344CB8AC3E}">
        <p14:creationId xmlns:p14="http://schemas.microsoft.com/office/powerpoint/2010/main" val="719052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正方形/長方形 74">
            <a:extLst>
              <a:ext uri="{FF2B5EF4-FFF2-40B4-BE49-F238E27FC236}">
                <a16:creationId xmlns:a16="http://schemas.microsoft.com/office/drawing/2014/main" id="{C8B91848-201D-4E93-B248-D5AF53C14BD6}"/>
              </a:ext>
            </a:extLst>
          </p:cNvPr>
          <p:cNvSpPr/>
          <p:nvPr/>
        </p:nvSpPr>
        <p:spPr>
          <a:xfrm>
            <a:off x="72538" y="2619375"/>
            <a:ext cx="12040331" cy="41682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2FF51A21-0AB0-4A79-AB85-219CAA177B36}"/>
              </a:ext>
            </a:extLst>
          </p:cNvPr>
          <p:cNvSpPr/>
          <p:nvPr/>
        </p:nvSpPr>
        <p:spPr>
          <a:xfrm>
            <a:off x="146540" y="3048733"/>
            <a:ext cx="2891936" cy="3691305"/>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43B65863-A59A-4AFF-9801-3A2C79A30566}"/>
              </a:ext>
            </a:extLst>
          </p:cNvPr>
          <p:cNvSpPr/>
          <p:nvPr/>
        </p:nvSpPr>
        <p:spPr>
          <a:xfrm>
            <a:off x="3128049" y="3028950"/>
            <a:ext cx="2415502" cy="3694236"/>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42C1DB32-45E8-4D90-996E-CF75E6C4CEB0}"/>
              </a:ext>
            </a:extLst>
          </p:cNvPr>
          <p:cNvSpPr/>
          <p:nvPr/>
        </p:nvSpPr>
        <p:spPr>
          <a:xfrm>
            <a:off x="5609494" y="3028950"/>
            <a:ext cx="2916392" cy="371695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39984595-3FE2-43B5-B2E6-ADA42FE664B9}"/>
              </a:ext>
            </a:extLst>
          </p:cNvPr>
          <p:cNvSpPr/>
          <p:nvPr/>
        </p:nvSpPr>
        <p:spPr>
          <a:xfrm>
            <a:off x="8590633" y="3028950"/>
            <a:ext cx="3439442" cy="3711087"/>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6DB36CE3-6721-4A78-99B0-3E510B911F64}"/>
              </a:ext>
            </a:extLst>
          </p:cNvPr>
          <p:cNvSpPr/>
          <p:nvPr/>
        </p:nvSpPr>
        <p:spPr>
          <a:xfrm>
            <a:off x="76200" y="988885"/>
            <a:ext cx="12058649" cy="15524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655A2E86-079B-4E70-BB6E-52D2E46225A6}"/>
              </a:ext>
            </a:extLst>
          </p:cNvPr>
          <p:cNvSpPr txBox="1"/>
          <p:nvPr/>
        </p:nvSpPr>
        <p:spPr>
          <a:xfrm>
            <a:off x="216145" y="941508"/>
            <a:ext cx="11910645" cy="1569660"/>
          </a:xfrm>
          <a:prstGeom prst="rect">
            <a:avLst/>
          </a:prstGeom>
          <a:noFill/>
        </p:spPr>
        <p:txBody>
          <a:bodyPr wrap="square">
            <a:spAutoFit/>
          </a:bodyPr>
          <a:lstStyle/>
          <a:p>
            <a:r>
              <a:rPr lang="en-US" altLang="ja-JP" sz="2400" b="1" dirty="0">
                <a:latin typeface="Calibri" panose="020F0502020204030204" pitchFamily="34" charset="0"/>
                <a:ea typeface="Calibri" panose="020F0502020204030204" pitchFamily="34" charset="0"/>
                <a:cs typeface="Calibri" panose="020F0502020204030204" pitchFamily="34" charset="0"/>
              </a:rPr>
              <a:t>Basic principles (Article 2, The Act for Addressing L/I)</a:t>
            </a:r>
            <a:br>
              <a:rPr lang="en-US" altLang="ja-JP" sz="2400" dirty="0">
                <a:latin typeface="Calibri" panose="020F0502020204030204" pitchFamily="34" charset="0"/>
                <a:ea typeface="Calibri" panose="020F0502020204030204" pitchFamily="34" charset="0"/>
                <a:cs typeface="Calibri" panose="020F0502020204030204" pitchFamily="34" charset="0"/>
              </a:rPr>
            </a:br>
            <a:r>
              <a:rPr lang="en-US" altLang="ja-JP" sz="2400" dirty="0">
                <a:latin typeface="Calibri" panose="020F0502020204030204" pitchFamily="34" charset="0"/>
                <a:ea typeface="Calibri" panose="020F0502020204030204" pitchFamily="34" charset="0"/>
                <a:cs typeface="Calibri" panose="020F0502020204030204" pitchFamily="34" charset="0"/>
              </a:rPr>
              <a:t>1.Take measures to both issues of “Loneliness” and “Isolation”, 2.Measures shall be implemented from the viewpoint of those who suffer L/I, 3.Measures shall be implemented so that assisted people would feel “involved” and “connected” in the society.</a:t>
            </a:r>
          </a:p>
        </p:txBody>
      </p:sp>
      <p:sp>
        <p:nvSpPr>
          <p:cNvPr id="59" name="テキスト ボックス 58">
            <a:extLst>
              <a:ext uri="{FF2B5EF4-FFF2-40B4-BE49-F238E27FC236}">
                <a16:creationId xmlns:a16="http://schemas.microsoft.com/office/drawing/2014/main" id="{2160FE02-3838-42BD-9A4B-574BDCC3AC71}"/>
              </a:ext>
            </a:extLst>
          </p:cNvPr>
          <p:cNvSpPr txBox="1"/>
          <p:nvPr/>
        </p:nvSpPr>
        <p:spPr>
          <a:xfrm>
            <a:off x="232997" y="2610557"/>
            <a:ext cx="2430159" cy="461665"/>
          </a:xfrm>
          <a:prstGeom prst="rect">
            <a:avLst/>
          </a:prstGeom>
          <a:noFill/>
        </p:spPr>
        <p:txBody>
          <a:bodyPr wrap="square">
            <a:spAutoFit/>
          </a:bodyPr>
          <a:lstStyle/>
          <a:p>
            <a:r>
              <a:rPr lang="en-US" altLang="ja-JP" sz="2400" b="1" dirty="0">
                <a:latin typeface="Calibri" panose="020F0502020204030204" pitchFamily="34" charset="0"/>
                <a:ea typeface="Calibri" panose="020F0502020204030204" pitchFamily="34" charset="0"/>
                <a:cs typeface="Calibri" panose="020F0502020204030204" pitchFamily="34" charset="0"/>
              </a:rPr>
              <a:t>4 Basic policies</a:t>
            </a:r>
            <a:endParaRPr lang="en-US" altLang="ja-JP" sz="2400" dirty="0">
              <a:latin typeface="Calibri" panose="020F0502020204030204" pitchFamily="34" charset="0"/>
              <a:ea typeface="Calibri" panose="020F0502020204030204" pitchFamily="34" charset="0"/>
              <a:cs typeface="Calibri" panose="020F0502020204030204" pitchFamily="34" charset="0"/>
            </a:endParaRPr>
          </a:p>
        </p:txBody>
      </p:sp>
      <p:sp>
        <p:nvSpPr>
          <p:cNvPr id="60" name="テキスト ボックス 59">
            <a:extLst>
              <a:ext uri="{FF2B5EF4-FFF2-40B4-BE49-F238E27FC236}">
                <a16:creationId xmlns:a16="http://schemas.microsoft.com/office/drawing/2014/main" id="{58019E2A-3D3B-4FD4-B53B-952D51CCF4A5}"/>
              </a:ext>
            </a:extLst>
          </p:cNvPr>
          <p:cNvSpPr txBox="1"/>
          <p:nvPr/>
        </p:nvSpPr>
        <p:spPr>
          <a:xfrm>
            <a:off x="112103" y="3018751"/>
            <a:ext cx="2888272" cy="3631763"/>
          </a:xfrm>
          <a:prstGeom prst="rect">
            <a:avLst/>
          </a:prstGeom>
          <a:noFill/>
        </p:spPr>
        <p:txBody>
          <a:bodyPr wrap="square">
            <a:spAutoFit/>
          </a:bodyPr>
          <a:lstStyle/>
          <a:p>
            <a:pPr marL="176213" indent="-176213">
              <a:buFont typeface="+mj-lt"/>
              <a:buAutoNum type="romanUcPeriod"/>
            </a:pPr>
            <a:r>
              <a:rPr lang="en-US" altLang="ja-JP" sz="1800" b="1" i="0" u="none" strike="noStrike" baseline="0" dirty="0">
                <a:latin typeface="Calibri" panose="020F0502020204030204" pitchFamily="34" charset="0"/>
              </a:rPr>
              <a:t>Create a society where it is </a:t>
            </a:r>
            <a:r>
              <a:rPr lang="en-US" altLang="ja-JP" sz="1800" b="1" i="0" u="none" strike="noStrike" baseline="0" dirty="0">
                <a:solidFill>
                  <a:srgbClr val="FF0000"/>
                </a:solidFill>
                <a:latin typeface="Calibri" panose="020F0502020204030204" pitchFamily="34" charset="0"/>
              </a:rPr>
              <a:t>easy for people to ask for support </a:t>
            </a:r>
            <a:r>
              <a:rPr lang="en-US" altLang="ja-JP" sz="1800" b="1" i="0" u="none" strike="noStrike" baseline="0" dirty="0">
                <a:latin typeface="Calibri" panose="020F0502020204030204" pitchFamily="34" charset="0"/>
              </a:rPr>
              <a:t>in times of L/I</a:t>
            </a:r>
            <a:endParaRPr lang="en-US" altLang="ja-JP" sz="1600" b="0" i="0" u="none" strike="noStrike" baseline="0" dirty="0">
              <a:latin typeface="Calibri" panose="020F0502020204030204" pitchFamily="34" charset="0"/>
            </a:endParaRPr>
          </a:p>
          <a:p>
            <a:pPr marL="176213" indent="-176213">
              <a:buFont typeface="+mj-lt"/>
              <a:buAutoNum type="romanLcPeriod"/>
            </a:pPr>
            <a:r>
              <a:rPr lang="en-US" altLang="ja-JP" sz="1600" b="0" i="0" u="none" strike="noStrike" baseline="0" dirty="0">
                <a:latin typeface="Calibri" panose="020F0502020204030204" pitchFamily="34" charset="0"/>
              </a:rPr>
              <a:t>Ascertainment of the actual situation of loneliness and isolation</a:t>
            </a:r>
          </a:p>
          <a:p>
            <a:pPr marL="176213" indent="-176213">
              <a:buFont typeface="+mj-lt"/>
              <a:buAutoNum type="romanLcPeriod"/>
            </a:pPr>
            <a:r>
              <a:rPr lang="en-US" altLang="ja-JP" sz="1600" b="0" i="0" u="none" strike="noStrike" baseline="0" dirty="0">
                <a:latin typeface="Calibri" panose="020F0502020204030204" pitchFamily="34" charset="0"/>
              </a:rPr>
              <a:t>Establishment of a portal site that offers comprehensive support information and timely information provision</a:t>
            </a:r>
          </a:p>
          <a:p>
            <a:pPr marL="176213" indent="-176213">
              <a:buFont typeface="+mj-lt"/>
              <a:buAutoNum type="romanLcPeriod"/>
            </a:pPr>
            <a:r>
              <a:rPr lang="en-US" altLang="ja-JP" sz="1600" b="0" i="0" u="none" strike="noStrike" baseline="0" dirty="0">
                <a:latin typeface="Calibri" panose="020F0502020204030204" pitchFamily="34" charset="0"/>
              </a:rPr>
              <a:t>Development of an environment in which it is easy for people to ask for support and be approached</a:t>
            </a:r>
          </a:p>
        </p:txBody>
      </p:sp>
      <p:sp>
        <p:nvSpPr>
          <p:cNvPr id="65" name="テキスト ボックス 64">
            <a:extLst>
              <a:ext uri="{FF2B5EF4-FFF2-40B4-BE49-F238E27FC236}">
                <a16:creationId xmlns:a16="http://schemas.microsoft.com/office/drawing/2014/main" id="{4844E495-F662-4B2E-BFC6-8A4C6FC1AD83}"/>
              </a:ext>
            </a:extLst>
          </p:cNvPr>
          <p:cNvSpPr txBox="1"/>
          <p:nvPr/>
        </p:nvSpPr>
        <p:spPr>
          <a:xfrm>
            <a:off x="3113575" y="2999189"/>
            <a:ext cx="2430159" cy="3693319"/>
          </a:xfrm>
          <a:prstGeom prst="rect">
            <a:avLst/>
          </a:prstGeom>
          <a:noFill/>
        </p:spPr>
        <p:txBody>
          <a:bodyPr wrap="square">
            <a:spAutoFit/>
          </a:bodyPr>
          <a:lstStyle/>
          <a:p>
            <a:pPr marL="273050" indent="-273050">
              <a:buFont typeface="+mj-lt"/>
              <a:buAutoNum type="romanUcPeriod" startAt="2"/>
            </a:pPr>
            <a:r>
              <a:rPr lang="en-US" altLang="ja-JP" sz="1800" b="1" i="0" u="none" strike="noStrike" baseline="0" dirty="0">
                <a:latin typeface="Calibri" panose="020F0502020204030204" pitchFamily="34" charset="0"/>
              </a:rPr>
              <a:t>Connecting to </a:t>
            </a:r>
            <a:r>
              <a:rPr lang="en-US" altLang="ja-JP" sz="1800" b="1" i="0" u="none" strike="noStrike" baseline="0" dirty="0">
                <a:solidFill>
                  <a:srgbClr val="FF0000"/>
                </a:solidFill>
                <a:latin typeface="Calibri" panose="020F0502020204030204" pitchFamily="34" charset="0"/>
              </a:rPr>
              <a:t>seamless support to receive counselling </a:t>
            </a:r>
            <a:r>
              <a:rPr lang="en-US" altLang="ja-JP" sz="1800" b="1" i="0" u="none" strike="noStrike" baseline="0" dirty="0">
                <a:latin typeface="Calibri" panose="020F0502020204030204" pitchFamily="34" charset="0"/>
              </a:rPr>
              <a:t>tailored to the situation</a:t>
            </a:r>
            <a:endParaRPr lang="en-US" altLang="ja-JP" sz="1800" b="0" i="0" u="none" strike="noStrike" baseline="0" dirty="0">
              <a:latin typeface="Calibri" panose="020F0502020204030204" pitchFamily="34" charset="0"/>
            </a:endParaRPr>
          </a:p>
          <a:p>
            <a:pPr marL="273050" indent="-273050">
              <a:buFont typeface="+mj-lt"/>
              <a:buAutoNum type="romanLcPeriod"/>
            </a:pPr>
            <a:r>
              <a:rPr lang="en-US" altLang="ja-JP" sz="1600" b="0" i="0" u="none" strike="noStrike" baseline="0" dirty="0">
                <a:latin typeface="Calibri" panose="020F0502020204030204" pitchFamily="34" charset="0"/>
              </a:rPr>
              <a:t>Improvement of the support system for counselling (promotion of 24-hour consultation by telephone and SNS, etc.)</a:t>
            </a:r>
          </a:p>
          <a:p>
            <a:pPr marL="273050" indent="-273050">
              <a:buFont typeface="+mj-lt"/>
              <a:buAutoNum type="romanLcPeriod"/>
            </a:pPr>
            <a:r>
              <a:rPr lang="en-US" altLang="ja-JP" sz="1600" b="0" i="0" u="none" strike="noStrike" baseline="0" dirty="0">
                <a:latin typeface="Calibri" panose="020F0502020204030204" pitchFamily="34" charset="0"/>
              </a:rPr>
              <a:t>Support for human resource development, etc.</a:t>
            </a:r>
            <a:endParaRPr lang="en-US" altLang="ja-JP" sz="1800" b="0" i="0" u="none" strike="noStrike" baseline="0" dirty="0">
              <a:latin typeface="Calibri" panose="020F0502020204030204" pitchFamily="34" charset="0"/>
            </a:endParaRPr>
          </a:p>
        </p:txBody>
      </p:sp>
      <p:sp>
        <p:nvSpPr>
          <p:cNvPr id="66" name="テキスト ボックス 65">
            <a:extLst>
              <a:ext uri="{FF2B5EF4-FFF2-40B4-BE49-F238E27FC236}">
                <a16:creationId xmlns:a16="http://schemas.microsoft.com/office/drawing/2014/main" id="{3202C02F-9D9F-466A-ACD2-9FD60A4FBB28}"/>
              </a:ext>
            </a:extLst>
          </p:cNvPr>
          <p:cNvSpPr txBox="1"/>
          <p:nvPr/>
        </p:nvSpPr>
        <p:spPr>
          <a:xfrm>
            <a:off x="5624695" y="3018751"/>
            <a:ext cx="2916391" cy="3785652"/>
          </a:xfrm>
          <a:prstGeom prst="rect">
            <a:avLst/>
          </a:prstGeom>
          <a:noFill/>
        </p:spPr>
        <p:txBody>
          <a:bodyPr wrap="square">
            <a:spAutoFit/>
          </a:bodyPr>
          <a:lstStyle/>
          <a:p>
            <a:pPr marL="273050" indent="-273050">
              <a:lnSpc>
                <a:spcPts val="1800"/>
              </a:lnSpc>
              <a:buFont typeface="+mj-lt"/>
              <a:buAutoNum type="romanUcPeriod" startAt="3"/>
            </a:pPr>
            <a:r>
              <a:rPr lang="en-US" altLang="ja-JP" sz="1800" b="1" i="0" u="none" strike="noStrike" baseline="0" dirty="0">
                <a:latin typeface="Calibri" panose="020F0502020204030204" pitchFamily="34" charset="0"/>
              </a:rPr>
              <a:t>Creating </a:t>
            </a:r>
            <a:r>
              <a:rPr lang="en-US" altLang="ja-JP" sz="1800" b="1" i="0" u="none" strike="noStrike" baseline="0" dirty="0">
                <a:solidFill>
                  <a:srgbClr val="FF0000"/>
                </a:solidFill>
                <a:latin typeface="Calibri" panose="020F0502020204030204" pitchFamily="34" charset="0"/>
              </a:rPr>
              <a:t>communities where people can feel connected</a:t>
            </a:r>
            <a:r>
              <a:rPr lang="en-US" altLang="ja-JP" sz="1800" b="1" i="0" u="none" strike="noStrike" baseline="0" dirty="0">
                <a:latin typeface="Calibri" panose="020F0502020204030204" pitchFamily="34" charset="0"/>
              </a:rPr>
              <a:t> to each other by securing places and opportunities to care and interact with each other</a:t>
            </a:r>
            <a:endParaRPr lang="en-US" altLang="ja-JP" sz="1800" b="0" i="0" u="none" strike="noStrike" baseline="0" dirty="0">
              <a:latin typeface="Calibri" panose="020F0502020204030204" pitchFamily="34" charset="0"/>
            </a:endParaRPr>
          </a:p>
          <a:p>
            <a:pPr marL="273050" indent="-273050">
              <a:lnSpc>
                <a:spcPts val="1800"/>
              </a:lnSpc>
              <a:buFont typeface="+mj-lt"/>
              <a:buAutoNum type="romanLcPeriod"/>
            </a:pPr>
            <a:r>
              <a:rPr lang="en-US" altLang="ja-JP" sz="1600" b="0" i="0" u="none" strike="noStrike" baseline="0" dirty="0">
                <a:latin typeface="Calibri" panose="020F0502020204030204" pitchFamily="34" charset="0"/>
              </a:rPr>
              <a:t>Secure places where people can feel bonds with others</a:t>
            </a:r>
          </a:p>
          <a:p>
            <a:pPr marL="273050" indent="-273050">
              <a:lnSpc>
                <a:spcPts val="1800"/>
              </a:lnSpc>
              <a:buFont typeface="+mj-lt"/>
              <a:buAutoNum type="romanLcPeriod"/>
            </a:pPr>
            <a:r>
              <a:rPr lang="en-US" altLang="ja-JP" sz="1600" b="0" i="0" u="none" strike="noStrike" baseline="0" dirty="0">
                <a:latin typeface="Calibri" panose="020F0502020204030204" pitchFamily="34" charset="0"/>
              </a:rPr>
              <a:t>Establishment of an outreach-type support system</a:t>
            </a:r>
          </a:p>
          <a:p>
            <a:pPr marL="273050" indent="-273050">
              <a:lnSpc>
                <a:spcPts val="1800"/>
              </a:lnSpc>
              <a:buFont typeface="+mj-lt"/>
              <a:buAutoNum type="romanLcPeriod"/>
            </a:pPr>
            <a:r>
              <a:rPr lang="en-US" altLang="ja-JP" sz="1600" b="0" i="0" u="none" strike="noStrike" baseline="0" dirty="0">
                <a:latin typeface="Calibri" panose="020F0502020204030204" pitchFamily="34" charset="0"/>
              </a:rPr>
              <a:t>Promotion of cross-sectoral coordination to enhance the synergetic effect of policies</a:t>
            </a:r>
          </a:p>
          <a:p>
            <a:pPr marL="273050" indent="-273050">
              <a:lnSpc>
                <a:spcPts val="1800"/>
              </a:lnSpc>
              <a:buFont typeface="+mj-lt"/>
              <a:buAutoNum type="romanLcPeriod"/>
            </a:pPr>
            <a:r>
              <a:rPr lang="en-US" altLang="ja-JP" sz="1600" b="0" i="0" u="none" strike="noStrike" baseline="0" dirty="0">
                <a:latin typeface="Calibri" panose="020F0502020204030204" pitchFamily="34" charset="0"/>
              </a:rPr>
              <a:t>Promotion of regional inclusive support systems</a:t>
            </a:r>
          </a:p>
        </p:txBody>
      </p:sp>
      <p:sp>
        <p:nvSpPr>
          <p:cNvPr id="67" name="テキスト ボックス 66">
            <a:extLst>
              <a:ext uri="{FF2B5EF4-FFF2-40B4-BE49-F238E27FC236}">
                <a16:creationId xmlns:a16="http://schemas.microsoft.com/office/drawing/2014/main" id="{F6A17FD6-B366-4512-8DEB-FBF74DCB7E59}"/>
              </a:ext>
            </a:extLst>
          </p:cNvPr>
          <p:cNvSpPr txBox="1"/>
          <p:nvPr/>
        </p:nvSpPr>
        <p:spPr>
          <a:xfrm>
            <a:off x="8583036" y="3021740"/>
            <a:ext cx="3486513" cy="3554819"/>
          </a:xfrm>
          <a:prstGeom prst="rect">
            <a:avLst/>
          </a:prstGeom>
          <a:noFill/>
        </p:spPr>
        <p:txBody>
          <a:bodyPr wrap="square">
            <a:spAutoFit/>
          </a:bodyPr>
          <a:lstStyle/>
          <a:p>
            <a:pPr marL="273050" indent="-273050" algn="l">
              <a:lnSpc>
                <a:spcPts val="1800"/>
              </a:lnSpc>
              <a:buFont typeface="+mj-lt"/>
              <a:buAutoNum type="romanLcPeriod" startAt="4"/>
            </a:pPr>
            <a:r>
              <a:rPr lang="en-US" altLang="ja-JP" sz="1800" b="1" i="0" u="none" strike="noStrike" baseline="0" dirty="0">
                <a:latin typeface="Calibri" panose="020F0502020204030204" pitchFamily="34" charset="0"/>
              </a:rPr>
              <a:t>Provision of meticulous </a:t>
            </a:r>
            <a:r>
              <a:rPr lang="en-US" altLang="ja-JP" sz="1800" b="1" i="0" u="none" strike="noStrike" baseline="0" dirty="0">
                <a:solidFill>
                  <a:srgbClr val="FF0000"/>
                </a:solidFill>
                <a:latin typeface="Calibri" panose="020F0502020204030204" pitchFamily="34" charset="0"/>
              </a:rPr>
              <a:t>support for NGOs</a:t>
            </a:r>
            <a:r>
              <a:rPr lang="en-US" altLang="ja-JP" sz="1800" b="1" i="0" u="none" strike="noStrike" baseline="0" dirty="0">
                <a:latin typeface="Calibri" panose="020F0502020204030204" pitchFamily="34" charset="0"/>
              </a:rPr>
              <a:t> working on measures to address L/I, and strengthening of </a:t>
            </a:r>
            <a:r>
              <a:rPr lang="en-US" altLang="ja-JP" sz="1800" b="1" i="0" u="none" strike="noStrike" baseline="0" dirty="0">
                <a:solidFill>
                  <a:srgbClr val="FF0000"/>
                </a:solidFill>
                <a:latin typeface="Calibri" panose="020F0502020204030204" pitchFamily="34" charset="0"/>
              </a:rPr>
              <a:t>coordination between the public, private, and NGO sectors</a:t>
            </a:r>
            <a:endParaRPr lang="en-US" altLang="ja-JP" sz="1800" b="0" i="0" u="none" strike="noStrike" baseline="0" dirty="0">
              <a:solidFill>
                <a:srgbClr val="FF0000"/>
              </a:solidFill>
              <a:latin typeface="Calibri" panose="020F0502020204030204" pitchFamily="34" charset="0"/>
            </a:endParaRPr>
          </a:p>
          <a:p>
            <a:pPr marL="273050" indent="-273050">
              <a:lnSpc>
                <a:spcPts val="1800"/>
              </a:lnSpc>
              <a:buFont typeface="+mj-lt"/>
              <a:buAutoNum type="romanLcPeriod"/>
            </a:pPr>
            <a:r>
              <a:rPr lang="en-US" altLang="ja-JP" sz="1600" b="0" i="0" u="none" strike="noStrike" baseline="0" dirty="0">
                <a:latin typeface="Calibri" panose="020F0502020204030204" pitchFamily="34" charset="0"/>
              </a:rPr>
              <a:t>Support for NPO and other activities</a:t>
            </a:r>
          </a:p>
          <a:p>
            <a:pPr marL="273050" indent="-273050">
              <a:lnSpc>
                <a:spcPts val="1800"/>
              </a:lnSpc>
              <a:buFont typeface="+mj-lt"/>
              <a:buAutoNum type="romanLcPeriod"/>
            </a:pPr>
            <a:r>
              <a:rPr lang="en-US" altLang="ja-JP" sz="1600" b="0" i="0" u="none" strike="noStrike" baseline="0" dirty="0">
                <a:latin typeface="Calibri" panose="020F0502020204030204" pitchFamily="34" charset="0"/>
              </a:rPr>
              <a:t>Promotion of dialogue with NPOs, etc.</a:t>
            </a:r>
          </a:p>
          <a:p>
            <a:pPr marL="273050" indent="-273050">
              <a:lnSpc>
                <a:spcPts val="1800"/>
              </a:lnSpc>
              <a:buFont typeface="+mj-lt"/>
              <a:buAutoNum type="romanLcPeriod"/>
            </a:pPr>
            <a:r>
              <a:rPr lang="en-US" altLang="ja-JP" sz="1600" b="0" i="0" u="none" strike="noStrike" baseline="0" dirty="0">
                <a:latin typeface="Calibri" panose="020F0502020204030204" pitchFamily="34" charset="0"/>
              </a:rPr>
              <a:t>Formation of a platform as a foundation of coordination</a:t>
            </a:r>
          </a:p>
          <a:p>
            <a:pPr marL="273050" indent="-273050">
              <a:lnSpc>
                <a:spcPts val="1800"/>
              </a:lnSpc>
              <a:buFont typeface="+mj-lt"/>
              <a:buAutoNum type="romanLcPeriod"/>
            </a:pPr>
            <a:r>
              <a:rPr lang="en-US" altLang="ja-JP" sz="1600" b="0" i="0" u="none" strike="noStrike" baseline="0" dirty="0">
                <a:latin typeface="Calibri" panose="020F0502020204030204" pitchFamily="34" charset="0"/>
              </a:rPr>
              <a:t>Development of a system to promote measures to address loneliness and isolation in administrative organizations</a:t>
            </a:r>
          </a:p>
        </p:txBody>
      </p:sp>
      <p:sp>
        <p:nvSpPr>
          <p:cNvPr id="80" name="二等辺三角形 79">
            <a:extLst>
              <a:ext uri="{FF2B5EF4-FFF2-40B4-BE49-F238E27FC236}">
                <a16:creationId xmlns:a16="http://schemas.microsoft.com/office/drawing/2014/main" id="{5E54CF33-56AC-46EF-99A3-C3096F22C7C2}"/>
              </a:ext>
            </a:extLst>
          </p:cNvPr>
          <p:cNvSpPr/>
          <p:nvPr/>
        </p:nvSpPr>
        <p:spPr>
          <a:xfrm rot="10800000">
            <a:off x="4505324" y="2481391"/>
            <a:ext cx="2022231" cy="318958"/>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5D31C6F5-A402-41BB-A653-E62C78684B83}"/>
              </a:ext>
            </a:extLst>
          </p:cNvPr>
          <p:cNvSpPr txBox="1"/>
          <p:nvPr/>
        </p:nvSpPr>
        <p:spPr>
          <a:xfrm>
            <a:off x="112102" y="-19049"/>
            <a:ext cx="11910645" cy="954107"/>
          </a:xfrm>
          <a:prstGeom prst="rect">
            <a:avLst/>
          </a:prstGeom>
          <a:noFill/>
        </p:spPr>
        <p:txBody>
          <a:bodyPr wrap="square">
            <a:spAutoFit/>
          </a:bodyPr>
          <a:lstStyle/>
          <a:p>
            <a:r>
              <a:rPr lang="en-US" altLang="ja-JP" sz="2800" b="1" dirty="0">
                <a:latin typeface="Calibri" panose="020F0502020204030204" pitchFamily="34" charset="0"/>
                <a:ea typeface="Calibri" panose="020F0502020204030204" pitchFamily="34" charset="0"/>
                <a:cs typeface="Calibri" panose="020F0502020204030204" pitchFamily="34" charset="0"/>
              </a:rPr>
              <a:t>Outline of revised “Priority Plan to implement the Act on Addressing Loneliness and Isolation”(adopted 11th Jun 2024; revised 27th May 2025)</a:t>
            </a:r>
          </a:p>
        </p:txBody>
      </p:sp>
    </p:spTree>
    <p:extLst>
      <p:ext uri="{BB962C8B-B14F-4D97-AF65-F5344CB8AC3E}">
        <p14:creationId xmlns:p14="http://schemas.microsoft.com/office/powerpoint/2010/main" val="332537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a:extLst>
              <a:ext uri="{FF2B5EF4-FFF2-40B4-BE49-F238E27FC236}">
                <a16:creationId xmlns:a16="http://schemas.microsoft.com/office/drawing/2014/main" id="{8E556A34-82EE-4299-9882-BCADAD5D8261}"/>
              </a:ext>
            </a:extLst>
          </p:cNvPr>
          <p:cNvSpPr/>
          <p:nvPr/>
        </p:nvSpPr>
        <p:spPr>
          <a:xfrm>
            <a:off x="6250600" y="5609492"/>
            <a:ext cx="5868254" cy="126755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35EDA1F0-A165-4E3C-B1AC-5A5933913672}"/>
              </a:ext>
            </a:extLst>
          </p:cNvPr>
          <p:cNvSpPr/>
          <p:nvPr/>
        </p:nvSpPr>
        <p:spPr>
          <a:xfrm>
            <a:off x="57151" y="5590442"/>
            <a:ext cx="6181724" cy="126755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2330597A-35BF-46AA-9C28-D0BB7259BD8A}"/>
              </a:ext>
            </a:extLst>
          </p:cNvPr>
          <p:cNvSpPr txBox="1"/>
          <p:nvPr/>
        </p:nvSpPr>
        <p:spPr>
          <a:xfrm>
            <a:off x="45427" y="18995"/>
            <a:ext cx="12188336" cy="707886"/>
          </a:xfrm>
          <a:prstGeom prst="rect">
            <a:avLst/>
          </a:prstGeom>
          <a:noFill/>
        </p:spPr>
        <p:txBody>
          <a:bodyPr wrap="square">
            <a:spAutoFit/>
          </a:bodyPr>
          <a:lstStyle/>
          <a:p>
            <a:pPr>
              <a:lnSpc>
                <a:spcPts val="2400"/>
              </a:lnSpc>
            </a:pPr>
            <a:r>
              <a:rPr lang="en-US" altLang="ja-JP" sz="2400" b="1" dirty="0">
                <a:latin typeface="Calibri" panose="020F0502020204030204" pitchFamily="34" charset="0"/>
                <a:ea typeface="Calibri" panose="020F0502020204030204" pitchFamily="34" charset="0"/>
                <a:cs typeface="Calibri" panose="020F0502020204030204" pitchFamily="34" charset="0"/>
              </a:rPr>
              <a:t>Specific Initiatives for Measures to Address Loneliness and Isolation (</a:t>
            </a:r>
            <a:r>
              <a:rPr lang="en-US" altLang="ja-JP" sz="2400" b="1" dirty="0" err="1">
                <a:latin typeface="Calibri" panose="020F0502020204030204" pitchFamily="34" charset="0"/>
                <a:ea typeface="Calibri" panose="020F0502020204030204" pitchFamily="34" charset="0"/>
                <a:cs typeface="Calibri" panose="020F0502020204030204" pitchFamily="34" charset="0"/>
              </a:rPr>
              <a:t>i</a:t>
            </a:r>
            <a:r>
              <a:rPr lang="en-US" altLang="ja-JP" sz="2400" b="1" dirty="0">
                <a:latin typeface="Calibri" panose="020F0502020204030204" pitchFamily="34" charset="0"/>
                <a:ea typeface="Calibri" panose="020F0502020204030204" pitchFamily="34" charset="0"/>
                <a:cs typeface="Calibri" panose="020F0502020204030204" pitchFamily="34" charset="0"/>
              </a:rPr>
              <a:t>)</a:t>
            </a:r>
          </a:p>
          <a:p>
            <a:pPr>
              <a:lnSpc>
                <a:spcPts val="2400"/>
              </a:lnSpc>
            </a:pPr>
            <a:r>
              <a:rPr lang="en-US" altLang="ja-JP" sz="2400" b="1" dirty="0">
                <a:latin typeface="Calibri" panose="020F0502020204030204" pitchFamily="34" charset="0"/>
                <a:ea typeface="Calibri" panose="020F0502020204030204" pitchFamily="34" charset="0"/>
                <a:cs typeface="Calibri" panose="020F0502020204030204" pitchFamily="34" charset="0"/>
              </a:rPr>
              <a:t>Development of enabling environment for people to have access to support/consultation</a:t>
            </a:r>
            <a:endParaRPr lang="ja-JP" altLang="en-US" sz="2400" b="1" dirty="0">
              <a:latin typeface="Calibri" panose="020F0502020204030204" pitchFamily="34" charset="0"/>
              <a:cs typeface="Calibri" panose="020F0502020204030204" pitchFamily="34" charset="0"/>
            </a:endParaRPr>
          </a:p>
        </p:txBody>
      </p:sp>
      <p:sp>
        <p:nvSpPr>
          <p:cNvPr id="8" name="テキスト ボックス 7">
            <a:extLst>
              <a:ext uri="{FF2B5EF4-FFF2-40B4-BE49-F238E27FC236}">
                <a16:creationId xmlns:a16="http://schemas.microsoft.com/office/drawing/2014/main" id="{48F686D0-96CD-41C7-B4DD-6731EE976DB2}"/>
              </a:ext>
            </a:extLst>
          </p:cNvPr>
          <p:cNvSpPr txBox="1"/>
          <p:nvPr/>
        </p:nvSpPr>
        <p:spPr>
          <a:xfrm>
            <a:off x="29281" y="763125"/>
            <a:ext cx="3052831" cy="512320"/>
          </a:xfrm>
          <a:prstGeom prst="rect">
            <a:avLst/>
          </a:prstGeom>
          <a:noFill/>
        </p:spPr>
        <p:txBody>
          <a:bodyPr wrap="square">
            <a:spAutoFit/>
          </a:bodyPr>
          <a:lstStyle/>
          <a:p>
            <a:pPr>
              <a:lnSpc>
                <a:spcPts val="1600"/>
              </a:lnSpc>
            </a:pPr>
            <a:r>
              <a:rPr lang="en-US" altLang="ja-JP" dirty="0">
                <a:latin typeface="Calibri" panose="020F0502020204030204" pitchFamily="34" charset="0"/>
                <a:ea typeface="Calibri" panose="020F0502020204030204" pitchFamily="34" charset="0"/>
                <a:cs typeface="Calibri" panose="020F0502020204030204" pitchFamily="34" charset="0"/>
              </a:rPr>
              <a:t>Loneliness and Isolation Prevention Month (May, 2025)</a:t>
            </a:r>
            <a:endParaRPr lang="ja-JP" altLang="en-US" dirty="0">
              <a:latin typeface="Calibri" panose="020F0502020204030204" pitchFamily="34" charset="0"/>
              <a:cs typeface="Calibri" panose="020F0502020204030204" pitchFamily="34" charset="0"/>
            </a:endParaRPr>
          </a:p>
        </p:txBody>
      </p:sp>
      <p:sp>
        <p:nvSpPr>
          <p:cNvPr id="10" name="テキスト ボックス 9">
            <a:extLst>
              <a:ext uri="{FF2B5EF4-FFF2-40B4-BE49-F238E27FC236}">
                <a16:creationId xmlns:a16="http://schemas.microsoft.com/office/drawing/2014/main" id="{0EABC8B0-2723-4771-B848-1F72A40D9944}"/>
              </a:ext>
            </a:extLst>
          </p:cNvPr>
          <p:cNvSpPr txBox="1"/>
          <p:nvPr/>
        </p:nvSpPr>
        <p:spPr>
          <a:xfrm>
            <a:off x="2847000" y="725430"/>
            <a:ext cx="3645306" cy="605294"/>
          </a:xfrm>
          <a:prstGeom prst="rect">
            <a:avLst/>
          </a:prstGeom>
          <a:noFill/>
        </p:spPr>
        <p:txBody>
          <a:bodyPr wrap="square">
            <a:spAutoFit/>
          </a:bodyPr>
          <a:lstStyle/>
          <a:p>
            <a:pPr algn="ctr">
              <a:lnSpc>
                <a:spcPts val="2000"/>
              </a:lnSpc>
            </a:pPr>
            <a:r>
              <a:rPr lang="en-US" altLang="ja-JP" dirty="0">
                <a:latin typeface="Calibri" panose="020F0502020204030204" pitchFamily="34" charset="0"/>
                <a:ea typeface="Calibri" panose="020F0502020204030204" pitchFamily="34" charset="0"/>
                <a:cs typeface="Calibri" panose="020F0502020204030204" pitchFamily="34" charset="0"/>
              </a:rPr>
              <a:t>Online anonymous consultation (SNS) Children and Families Agency)</a:t>
            </a:r>
            <a:endParaRPr lang="ja-JP" altLang="en-US" dirty="0">
              <a:latin typeface="Calibri" panose="020F0502020204030204" pitchFamily="34" charset="0"/>
              <a:cs typeface="Calibri" panose="020F0502020204030204" pitchFamily="34" charset="0"/>
            </a:endParaRPr>
          </a:p>
        </p:txBody>
      </p:sp>
      <p:sp>
        <p:nvSpPr>
          <p:cNvPr id="12" name="テキスト ボックス 11">
            <a:extLst>
              <a:ext uri="{FF2B5EF4-FFF2-40B4-BE49-F238E27FC236}">
                <a16:creationId xmlns:a16="http://schemas.microsoft.com/office/drawing/2014/main" id="{4CE7B3FA-898D-405C-AC60-5EDDE34BA7F0}"/>
              </a:ext>
            </a:extLst>
          </p:cNvPr>
          <p:cNvSpPr txBox="1"/>
          <p:nvPr/>
        </p:nvSpPr>
        <p:spPr>
          <a:xfrm>
            <a:off x="6241719" y="761666"/>
            <a:ext cx="2588602" cy="512320"/>
          </a:xfrm>
          <a:prstGeom prst="rect">
            <a:avLst/>
          </a:prstGeom>
          <a:noFill/>
        </p:spPr>
        <p:txBody>
          <a:bodyPr wrap="square">
            <a:spAutoFit/>
          </a:bodyPr>
          <a:lstStyle/>
          <a:p>
            <a:pPr algn="ctr">
              <a:lnSpc>
                <a:spcPts val="1600"/>
              </a:lnSpc>
            </a:pPr>
            <a:r>
              <a:rPr lang="en-US" altLang="ja-JP" dirty="0">
                <a:latin typeface="Calibri" panose="020F0502020204030204" pitchFamily="34" charset="0"/>
                <a:ea typeface="Calibri" panose="020F0502020204030204" pitchFamily="34" charset="0"/>
                <a:cs typeface="Calibri" panose="020F0502020204030204" pitchFamily="34" charset="0"/>
              </a:rPr>
              <a:t>One-stop consultation system (Cabinet Office)   </a:t>
            </a:r>
            <a:endParaRPr lang="ja-JP" altLang="en-US" dirty="0">
              <a:latin typeface="Calibri" panose="020F0502020204030204" pitchFamily="34" charset="0"/>
              <a:cs typeface="Calibri" panose="020F0502020204030204" pitchFamily="34" charset="0"/>
            </a:endParaRPr>
          </a:p>
        </p:txBody>
      </p:sp>
      <p:sp>
        <p:nvSpPr>
          <p:cNvPr id="14" name="テキスト ボックス 13">
            <a:extLst>
              <a:ext uri="{FF2B5EF4-FFF2-40B4-BE49-F238E27FC236}">
                <a16:creationId xmlns:a16="http://schemas.microsoft.com/office/drawing/2014/main" id="{444046BE-9B0E-44AC-9C39-28DEA0B049E6}"/>
              </a:ext>
            </a:extLst>
          </p:cNvPr>
          <p:cNvSpPr txBox="1"/>
          <p:nvPr/>
        </p:nvSpPr>
        <p:spPr>
          <a:xfrm>
            <a:off x="8288087" y="708408"/>
            <a:ext cx="3988878" cy="923330"/>
          </a:xfrm>
          <a:prstGeom prst="rect">
            <a:avLst/>
          </a:prstGeom>
          <a:noFill/>
        </p:spPr>
        <p:txBody>
          <a:bodyPr wrap="square">
            <a:spAutoFit/>
          </a:bodyPr>
          <a:lstStyle/>
          <a:p>
            <a:pPr algn="ctr"/>
            <a:r>
              <a:rPr lang="en-US" altLang="ja-JP" dirty="0">
                <a:latin typeface="Calibri" panose="020F0502020204030204" pitchFamily="34" charset="0"/>
                <a:ea typeface="Calibri" panose="020F0502020204030204" pitchFamily="34" charset="0"/>
                <a:cs typeface="Calibri" panose="020F0502020204030204" pitchFamily="34" charset="0"/>
              </a:rPr>
              <a:t>Comprehensive support through integration of consultation/ cohesiveness creation services</a:t>
            </a:r>
            <a:endParaRPr lang="ja-JP" altLang="en-US" dirty="0">
              <a:latin typeface="Calibri" panose="020F0502020204030204" pitchFamily="34" charset="0"/>
              <a:cs typeface="Calibri" panose="020F0502020204030204" pitchFamily="34" charset="0"/>
            </a:endParaRPr>
          </a:p>
        </p:txBody>
      </p:sp>
      <p:pic>
        <p:nvPicPr>
          <p:cNvPr id="16" name="図 15">
            <a:extLst>
              <a:ext uri="{FF2B5EF4-FFF2-40B4-BE49-F238E27FC236}">
                <a16:creationId xmlns:a16="http://schemas.microsoft.com/office/drawing/2014/main" id="{265403EF-81C6-4C00-981E-1851A1311E0E}"/>
              </a:ext>
            </a:extLst>
          </p:cNvPr>
          <p:cNvPicPr>
            <a:picLocks noChangeAspect="1"/>
          </p:cNvPicPr>
          <p:nvPr/>
        </p:nvPicPr>
        <p:blipFill>
          <a:blip r:embed="rId2"/>
          <a:stretch>
            <a:fillRect/>
          </a:stretch>
        </p:blipFill>
        <p:spPr>
          <a:xfrm>
            <a:off x="202596" y="1322699"/>
            <a:ext cx="2320796" cy="3853800"/>
          </a:xfrm>
          <a:prstGeom prst="rect">
            <a:avLst/>
          </a:prstGeom>
        </p:spPr>
      </p:pic>
      <p:pic>
        <p:nvPicPr>
          <p:cNvPr id="29" name="図 28">
            <a:extLst>
              <a:ext uri="{FF2B5EF4-FFF2-40B4-BE49-F238E27FC236}">
                <a16:creationId xmlns:a16="http://schemas.microsoft.com/office/drawing/2014/main" id="{359DA74D-AA4E-480C-A8F5-2FBFB121DE48}"/>
              </a:ext>
            </a:extLst>
          </p:cNvPr>
          <p:cNvPicPr>
            <a:picLocks noChangeAspect="1"/>
          </p:cNvPicPr>
          <p:nvPr/>
        </p:nvPicPr>
        <p:blipFill>
          <a:blip r:embed="rId3"/>
          <a:stretch>
            <a:fillRect/>
          </a:stretch>
        </p:blipFill>
        <p:spPr>
          <a:xfrm>
            <a:off x="3714602" y="1278736"/>
            <a:ext cx="1926511" cy="910549"/>
          </a:xfrm>
          <a:prstGeom prst="rect">
            <a:avLst/>
          </a:prstGeom>
        </p:spPr>
      </p:pic>
      <p:pic>
        <p:nvPicPr>
          <p:cNvPr id="31" name="図 30">
            <a:extLst>
              <a:ext uri="{FF2B5EF4-FFF2-40B4-BE49-F238E27FC236}">
                <a16:creationId xmlns:a16="http://schemas.microsoft.com/office/drawing/2014/main" id="{966262D7-3700-49D9-A7BB-5C4975780834}"/>
              </a:ext>
            </a:extLst>
          </p:cNvPr>
          <p:cNvPicPr>
            <a:picLocks noChangeAspect="1"/>
          </p:cNvPicPr>
          <p:nvPr/>
        </p:nvPicPr>
        <p:blipFill>
          <a:blip r:embed="rId4"/>
          <a:stretch>
            <a:fillRect/>
          </a:stretch>
        </p:blipFill>
        <p:spPr>
          <a:xfrm>
            <a:off x="3531546" y="2606060"/>
            <a:ext cx="2018067" cy="1284633"/>
          </a:xfrm>
          <a:prstGeom prst="rect">
            <a:avLst/>
          </a:prstGeom>
        </p:spPr>
      </p:pic>
      <p:pic>
        <p:nvPicPr>
          <p:cNvPr id="33" name="図 32">
            <a:extLst>
              <a:ext uri="{FF2B5EF4-FFF2-40B4-BE49-F238E27FC236}">
                <a16:creationId xmlns:a16="http://schemas.microsoft.com/office/drawing/2014/main" id="{E1E563EB-CC9F-4AA5-B192-A8743F78BFBB}"/>
              </a:ext>
            </a:extLst>
          </p:cNvPr>
          <p:cNvPicPr>
            <a:picLocks noChangeAspect="1"/>
          </p:cNvPicPr>
          <p:nvPr/>
        </p:nvPicPr>
        <p:blipFill rotWithShape="1">
          <a:blip r:embed="rId5"/>
          <a:srcRect t="3011"/>
          <a:stretch/>
        </p:blipFill>
        <p:spPr>
          <a:xfrm>
            <a:off x="6536380" y="1225617"/>
            <a:ext cx="1713021" cy="1089084"/>
          </a:xfrm>
          <a:prstGeom prst="rect">
            <a:avLst/>
          </a:prstGeom>
        </p:spPr>
      </p:pic>
      <p:pic>
        <p:nvPicPr>
          <p:cNvPr id="35" name="図 34">
            <a:extLst>
              <a:ext uri="{FF2B5EF4-FFF2-40B4-BE49-F238E27FC236}">
                <a16:creationId xmlns:a16="http://schemas.microsoft.com/office/drawing/2014/main" id="{D18EAE04-D22F-4E62-8857-C4E1BA54C3E5}"/>
              </a:ext>
            </a:extLst>
          </p:cNvPr>
          <p:cNvPicPr>
            <a:picLocks noChangeAspect="1"/>
          </p:cNvPicPr>
          <p:nvPr/>
        </p:nvPicPr>
        <p:blipFill>
          <a:blip r:embed="rId6"/>
          <a:stretch>
            <a:fillRect/>
          </a:stretch>
        </p:blipFill>
        <p:spPr>
          <a:xfrm>
            <a:off x="6015160" y="2715928"/>
            <a:ext cx="2563690" cy="1075164"/>
          </a:xfrm>
          <a:prstGeom prst="rect">
            <a:avLst/>
          </a:prstGeom>
        </p:spPr>
      </p:pic>
      <p:sp>
        <p:nvSpPr>
          <p:cNvPr id="37" name="テキスト ボックス 36">
            <a:extLst>
              <a:ext uri="{FF2B5EF4-FFF2-40B4-BE49-F238E27FC236}">
                <a16:creationId xmlns:a16="http://schemas.microsoft.com/office/drawing/2014/main" id="{83270D96-5315-4841-A11D-7E7B9BD79E36}"/>
              </a:ext>
            </a:extLst>
          </p:cNvPr>
          <p:cNvSpPr txBox="1"/>
          <p:nvPr/>
        </p:nvSpPr>
        <p:spPr>
          <a:xfrm>
            <a:off x="5972388" y="2288934"/>
            <a:ext cx="2848672" cy="512320"/>
          </a:xfrm>
          <a:prstGeom prst="rect">
            <a:avLst/>
          </a:prstGeom>
          <a:noFill/>
        </p:spPr>
        <p:txBody>
          <a:bodyPr wrap="square">
            <a:spAutoFit/>
          </a:bodyPr>
          <a:lstStyle/>
          <a:p>
            <a:pPr algn="ctr">
              <a:lnSpc>
                <a:spcPts val="1600"/>
              </a:lnSpc>
            </a:pPr>
            <a:r>
              <a:rPr lang="en-US" altLang="ja-JP" dirty="0">
                <a:latin typeface="Calibri" panose="020F0502020204030204" pitchFamily="34" charset="0"/>
                <a:ea typeface="Calibri" panose="020F0502020204030204" pitchFamily="34" charset="0"/>
                <a:cs typeface="Calibri" panose="020F0502020204030204" pitchFamily="34" charset="0"/>
              </a:rPr>
              <a:t>Chatbot to tailor service(s) (Cabinet Office) </a:t>
            </a:r>
            <a:endParaRPr lang="ja-JP" altLang="en-US" dirty="0">
              <a:latin typeface="Calibri" panose="020F0502020204030204" pitchFamily="34" charset="0"/>
              <a:cs typeface="Calibri" panose="020F0502020204030204" pitchFamily="34" charset="0"/>
            </a:endParaRPr>
          </a:p>
        </p:txBody>
      </p:sp>
      <p:sp>
        <p:nvSpPr>
          <p:cNvPr id="39" name="テキスト ボックス 38">
            <a:extLst>
              <a:ext uri="{FF2B5EF4-FFF2-40B4-BE49-F238E27FC236}">
                <a16:creationId xmlns:a16="http://schemas.microsoft.com/office/drawing/2014/main" id="{AB0302D4-ED2F-4D38-8C15-23A464494945}"/>
              </a:ext>
            </a:extLst>
          </p:cNvPr>
          <p:cNvSpPr txBox="1"/>
          <p:nvPr/>
        </p:nvSpPr>
        <p:spPr>
          <a:xfrm>
            <a:off x="8799335" y="1755783"/>
            <a:ext cx="3072998" cy="3616375"/>
          </a:xfrm>
          <a:prstGeom prst="rect">
            <a:avLst/>
          </a:prstGeom>
          <a:noFill/>
        </p:spPr>
        <p:txBody>
          <a:bodyPr wrap="square">
            <a:spAutoFit/>
          </a:bodyPr>
          <a:lstStyle/>
          <a:p>
            <a:pPr marL="171450" indent="-171450">
              <a:spcAft>
                <a:spcPts val="600"/>
              </a:spcAft>
              <a:buFont typeface="Arial" panose="020B0604020202020204" pitchFamily="34" charset="0"/>
              <a:buChar char="•"/>
            </a:pPr>
            <a:r>
              <a:rPr lang="en-US" altLang="ja-JP" sz="1600" dirty="0">
                <a:latin typeface="Calibri" panose="020F0502020204030204" pitchFamily="34" charset="0"/>
                <a:ea typeface="Calibri" panose="020F0502020204030204" pitchFamily="34" charset="0"/>
                <a:cs typeface="Calibri" panose="020F0502020204030204" pitchFamily="34" charset="0"/>
              </a:rPr>
              <a:t>Integrated implementation of support for counselling</a:t>
            </a:r>
            <a:r>
              <a:rPr lang="ja-JP" altLang="en-US" sz="1600" dirty="0">
                <a:latin typeface="Calibri" panose="020F0502020204030204" pitchFamily="34" charset="0"/>
                <a:ea typeface="Calibri" panose="020F0502020204030204" pitchFamily="34" charset="0"/>
                <a:cs typeface="Calibri" panose="020F0502020204030204" pitchFamily="34" charset="0"/>
              </a:rPr>
              <a:t>　</a:t>
            </a:r>
            <a:r>
              <a:rPr lang="en-US" altLang="ja-JP" sz="1600" dirty="0">
                <a:latin typeface="Calibri" panose="020F0502020204030204" pitchFamily="34" charset="0"/>
                <a:ea typeface="Calibri" panose="020F0502020204030204" pitchFamily="34" charset="0"/>
                <a:cs typeface="Calibri" panose="020F0502020204030204" pitchFamily="34" charset="0"/>
              </a:rPr>
              <a:t>/cohesiveness creation programs at community level in order that various support bodies and centers can smoothly provide support surpassing their attributes. </a:t>
            </a:r>
          </a:p>
          <a:p>
            <a:pPr marL="171450" indent="-171450">
              <a:spcAft>
                <a:spcPts val="600"/>
              </a:spcAft>
              <a:buFont typeface="Arial" panose="020B0604020202020204" pitchFamily="34" charset="0"/>
              <a:buChar char="•"/>
            </a:pPr>
            <a:r>
              <a:rPr lang="en-US" altLang="ja-JP" sz="1600" dirty="0">
                <a:latin typeface="Calibri" panose="020F0502020204030204" pitchFamily="34" charset="0"/>
                <a:ea typeface="Calibri" panose="020F0502020204030204" pitchFamily="34" charset="0"/>
                <a:cs typeface="Calibri" panose="020F0502020204030204" pitchFamily="34" charset="0"/>
              </a:rPr>
              <a:t>The relevant ministries’ fiscal supports are integrated to collectively implement initiatives related to services for the elderly, disabled, children and those living in poverty.</a:t>
            </a:r>
            <a:endParaRPr lang="ja-JP" altLang="en-US" sz="1600" dirty="0">
              <a:latin typeface="Calibri" panose="020F0502020204030204" pitchFamily="34" charset="0"/>
              <a:cs typeface="Calibri" panose="020F0502020204030204" pitchFamily="34" charset="0"/>
            </a:endParaRPr>
          </a:p>
        </p:txBody>
      </p:sp>
      <p:cxnSp>
        <p:nvCxnSpPr>
          <p:cNvPr id="54" name="直線コネクタ 53">
            <a:extLst>
              <a:ext uri="{FF2B5EF4-FFF2-40B4-BE49-F238E27FC236}">
                <a16:creationId xmlns:a16="http://schemas.microsoft.com/office/drawing/2014/main" id="{F3DE65B0-E899-42DB-8099-334EA7D7DAA9}"/>
              </a:ext>
            </a:extLst>
          </p:cNvPr>
          <p:cNvCxnSpPr>
            <a:cxnSpLocks/>
          </p:cNvCxnSpPr>
          <p:nvPr/>
        </p:nvCxnSpPr>
        <p:spPr>
          <a:xfrm flipV="1">
            <a:off x="52754" y="728297"/>
            <a:ext cx="6035187" cy="10257"/>
          </a:xfrm>
          <a:prstGeom prst="line">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721CA67A-9455-4DFF-B4AD-85127421F7E9}"/>
              </a:ext>
            </a:extLst>
          </p:cNvPr>
          <p:cNvCxnSpPr>
            <a:cxnSpLocks/>
          </p:cNvCxnSpPr>
          <p:nvPr/>
        </p:nvCxnSpPr>
        <p:spPr>
          <a:xfrm flipH="1">
            <a:off x="52754" y="728296"/>
            <a:ext cx="14654" cy="6120912"/>
          </a:xfrm>
          <a:prstGeom prst="line">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E3E03449-A008-43FA-8409-480EC0F5618D}"/>
              </a:ext>
            </a:extLst>
          </p:cNvPr>
          <p:cNvCxnSpPr>
            <a:cxnSpLocks/>
          </p:cNvCxnSpPr>
          <p:nvPr/>
        </p:nvCxnSpPr>
        <p:spPr>
          <a:xfrm flipV="1">
            <a:off x="6109189" y="720969"/>
            <a:ext cx="6024196" cy="10189"/>
          </a:xfrm>
          <a:prstGeom prst="line">
            <a:avLst/>
          </a:prstGeom>
          <a:ln w="571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5A30BFB0-AEFF-4601-8BDF-0FBE7830755A}"/>
              </a:ext>
            </a:extLst>
          </p:cNvPr>
          <p:cNvCxnSpPr>
            <a:cxnSpLocks/>
          </p:cNvCxnSpPr>
          <p:nvPr/>
        </p:nvCxnSpPr>
        <p:spPr>
          <a:xfrm>
            <a:off x="12124592" y="728296"/>
            <a:ext cx="0" cy="6103327"/>
          </a:xfrm>
          <a:prstGeom prst="line">
            <a:avLst/>
          </a:prstGeom>
          <a:ln w="571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8" name="矢印: 五方向 67">
            <a:extLst>
              <a:ext uri="{FF2B5EF4-FFF2-40B4-BE49-F238E27FC236}">
                <a16:creationId xmlns:a16="http://schemas.microsoft.com/office/drawing/2014/main" id="{926485F4-1D0B-4920-8D48-FF03F514E359}"/>
              </a:ext>
            </a:extLst>
          </p:cNvPr>
          <p:cNvSpPr/>
          <p:nvPr/>
        </p:nvSpPr>
        <p:spPr>
          <a:xfrm>
            <a:off x="105508" y="5673767"/>
            <a:ext cx="4878689" cy="108898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                    </a:t>
            </a:r>
            <a:endParaRPr kumimoji="1" lang="ja-JP" altLang="en-US" dirty="0"/>
          </a:p>
        </p:txBody>
      </p:sp>
      <p:sp>
        <p:nvSpPr>
          <p:cNvPr id="20" name="テキスト ボックス 19">
            <a:extLst>
              <a:ext uri="{FF2B5EF4-FFF2-40B4-BE49-F238E27FC236}">
                <a16:creationId xmlns:a16="http://schemas.microsoft.com/office/drawing/2014/main" id="{126E3E41-8E30-4A08-BC70-B87B6D8F7385}"/>
              </a:ext>
            </a:extLst>
          </p:cNvPr>
          <p:cNvSpPr txBox="1"/>
          <p:nvPr/>
        </p:nvSpPr>
        <p:spPr>
          <a:xfrm>
            <a:off x="53933" y="5648458"/>
            <a:ext cx="4652595" cy="1169551"/>
          </a:xfrm>
          <a:prstGeom prst="rect">
            <a:avLst/>
          </a:prstGeom>
          <a:noFill/>
        </p:spPr>
        <p:txBody>
          <a:bodyPr wrap="square">
            <a:spAutoFit/>
          </a:bodyPr>
          <a:lstStyle/>
          <a:p>
            <a:pPr marL="171450" indent="-171450">
              <a:buFont typeface="Arial" panose="020B0604020202020204" pitchFamily="34" charset="0"/>
              <a:buChar char="•"/>
            </a:pPr>
            <a:r>
              <a:rPr lang="en-US" altLang="ja-JP" sz="1400" dirty="0">
                <a:solidFill>
                  <a:schemeClr val="bg1"/>
                </a:solidFill>
                <a:latin typeface="Calibri" panose="020F0502020204030204" pitchFamily="34" charset="0"/>
                <a:ea typeface="Calibri" panose="020F0502020204030204" pitchFamily="34" charset="0"/>
                <a:cs typeface="Calibri" panose="020F0502020204030204" pitchFamily="34" charset="0"/>
              </a:rPr>
              <a:t>Any person can potentially be in a state of L/I at any point in life </a:t>
            </a:r>
          </a:p>
          <a:p>
            <a:pPr marL="171450" indent="-171450">
              <a:buFont typeface="Arial" panose="020B0604020202020204" pitchFamily="34" charset="0"/>
              <a:buChar char="•"/>
            </a:pPr>
            <a:r>
              <a:rPr lang="en-US" altLang="ja-JP" sz="1400" dirty="0">
                <a:solidFill>
                  <a:schemeClr val="bg1"/>
                </a:solidFill>
                <a:latin typeface="Calibri" panose="020F0502020204030204" pitchFamily="34" charset="0"/>
                <a:ea typeface="Calibri" panose="020F0502020204030204" pitchFamily="34" charset="0"/>
                <a:cs typeface="Calibri" panose="020F0502020204030204" pitchFamily="34" charset="0"/>
              </a:rPr>
              <a:t>Creating a social awareness that this is an immediate issue</a:t>
            </a:r>
          </a:p>
          <a:p>
            <a:pPr marL="171450" indent="-171450">
              <a:buFont typeface="Arial" panose="020B0604020202020204" pitchFamily="34" charset="0"/>
              <a:buChar char="•"/>
            </a:pPr>
            <a:r>
              <a:rPr lang="en-US" altLang="ja-JP" sz="1400" dirty="0">
                <a:solidFill>
                  <a:schemeClr val="bg1"/>
                </a:solidFill>
                <a:latin typeface="Calibri" panose="020F0502020204030204" pitchFamily="34" charset="0"/>
                <a:ea typeface="Calibri" panose="020F0502020204030204" pitchFamily="34" charset="0"/>
                <a:cs typeface="Calibri" panose="020F0502020204030204" pitchFamily="34" charset="0"/>
              </a:rPr>
              <a:t>Development of environment in which it is easy for people to ask for support and be approached</a:t>
            </a:r>
            <a:endParaRPr lang="ja-JP" altLang="en-US" sz="1400" dirty="0">
              <a:solidFill>
                <a:schemeClr val="bg1"/>
              </a:solidFill>
              <a:latin typeface="Calibri" panose="020F0502020204030204" pitchFamily="34" charset="0"/>
              <a:cs typeface="Calibri" panose="020F0502020204030204" pitchFamily="34" charset="0"/>
            </a:endParaRPr>
          </a:p>
        </p:txBody>
      </p:sp>
      <p:sp>
        <p:nvSpPr>
          <p:cNvPr id="69" name="矢印: 五方向 68">
            <a:extLst>
              <a:ext uri="{FF2B5EF4-FFF2-40B4-BE49-F238E27FC236}">
                <a16:creationId xmlns:a16="http://schemas.microsoft.com/office/drawing/2014/main" id="{5FAE19B3-8016-468B-B483-7E60F54716A3}"/>
              </a:ext>
            </a:extLst>
          </p:cNvPr>
          <p:cNvSpPr/>
          <p:nvPr/>
        </p:nvSpPr>
        <p:spPr>
          <a:xfrm flipH="1">
            <a:off x="7045015" y="5683293"/>
            <a:ext cx="5044738" cy="1108032"/>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                    </a:t>
            </a:r>
            <a:endParaRPr kumimoji="1" lang="ja-JP" altLang="en-US" dirty="0"/>
          </a:p>
        </p:txBody>
      </p:sp>
      <p:sp>
        <p:nvSpPr>
          <p:cNvPr id="27" name="テキスト ボックス 26">
            <a:extLst>
              <a:ext uri="{FF2B5EF4-FFF2-40B4-BE49-F238E27FC236}">
                <a16:creationId xmlns:a16="http://schemas.microsoft.com/office/drawing/2014/main" id="{7CEAF93E-36DD-4E4C-9AD1-8BD4B60D2024}"/>
              </a:ext>
            </a:extLst>
          </p:cNvPr>
          <p:cNvSpPr txBox="1"/>
          <p:nvPr/>
        </p:nvSpPr>
        <p:spPr>
          <a:xfrm>
            <a:off x="7363556" y="5725177"/>
            <a:ext cx="4806873" cy="1077218"/>
          </a:xfrm>
          <a:prstGeom prst="rect">
            <a:avLst/>
          </a:prstGeom>
          <a:noFill/>
        </p:spPr>
        <p:txBody>
          <a:bodyPr wrap="square">
            <a:spAutoFit/>
          </a:bodyPr>
          <a:lstStyle/>
          <a:p>
            <a:pPr marL="171450" indent="-171450">
              <a:buFont typeface="Arial" panose="020B0604020202020204" pitchFamily="34" charset="0"/>
              <a:buChar char="•"/>
            </a:pPr>
            <a:r>
              <a:rPr lang="en-US" altLang="ja-JP" sz="1600" dirty="0">
                <a:solidFill>
                  <a:schemeClr val="bg1"/>
                </a:solidFill>
                <a:latin typeface="Calibri" panose="020F0502020204030204" pitchFamily="34" charset="0"/>
                <a:ea typeface="Calibri" panose="020F0502020204030204" pitchFamily="34" charset="0"/>
                <a:cs typeface="Calibri" panose="020F0502020204030204" pitchFamily="34" charset="0"/>
              </a:rPr>
              <a:t>Development and publicizing of consultation support structures</a:t>
            </a:r>
          </a:p>
          <a:p>
            <a:pPr marL="171450" indent="-171450">
              <a:buFont typeface="Arial" panose="020B0604020202020204" pitchFamily="34" charset="0"/>
              <a:buChar char="•"/>
            </a:pPr>
            <a:r>
              <a:rPr lang="en-US" altLang="ja-JP" sz="1600" dirty="0">
                <a:solidFill>
                  <a:schemeClr val="bg1"/>
                </a:solidFill>
                <a:latin typeface="Calibri" panose="020F0502020204030204" pitchFamily="34" charset="0"/>
                <a:ea typeface="Calibri" panose="020F0502020204030204" pitchFamily="34" charset="0"/>
                <a:cs typeface="Calibri" panose="020F0502020204030204" pitchFamily="34" charset="0"/>
              </a:rPr>
              <a:t>Development of an environment in which it is easy to consult       </a:t>
            </a:r>
          </a:p>
        </p:txBody>
      </p:sp>
      <p:pic>
        <p:nvPicPr>
          <p:cNvPr id="71" name="図 70">
            <a:extLst>
              <a:ext uri="{FF2B5EF4-FFF2-40B4-BE49-F238E27FC236}">
                <a16:creationId xmlns:a16="http://schemas.microsoft.com/office/drawing/2014/main" id="{ABB15E68-0A41-40A2-A70D-4E788454F1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0943" y="5629019"/>
            <a:ext cx="1254677" cy="1254677"/>
          </a:xfrm>
          <a:prstGeom prst="rect">
            <a:avLst/>
          </a:prstGeom>
        </p:spPr>
      </p:pic>
      <p:sp>
        <p:nvSpPr>
          <p:cNvPr id="72" name="思考の吹き出し: 雲形 71">
            <a:extLst>
              <a:ext uri="{FF2B5EF4-FFF2-40B4-BE49-F238E27FC236}">
                <a16:creationId xmlns:a16="http://schemas.microsoft.com/office/drawing/2014/main" id="{8B78172E-E247-4309-9F10-A343E8829D14}"/>
              </a:ext>
            </a:extLst>
          </p:cNvPr>
          <p:cNvSpPr/>
          <p:nvPr/>
        </p:nvSpPr>
        <p:spPr>
          <a:xfrm>
            <a:off x="2699218" y="3929380"/>
            <a:ext cx="2657475" cy="1680063"/>
          </a:xfrm>
          <a:prstGeom prst="cloudCallout">
            <a:avLst>
              <a:gd name="adj1" fmla="val 54651"/>
              <a:gd name="adj2" fmla="val 593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latin typeface="Calibri" panose="020F0502020204030204" pitchFamily="34" charset="0"/>
              <a:cs typeface="Calibri" panose="020F0502020204030204" pitchFamily="34" charset="0"/>
            </a:endParaRPr>
          </a:p>
        </p:txBody>
      </p:sp>
      <p:sp>
        <p:nvSpPr>
          <p:cNvPr id="23" name="テキスト ボックス 22">
            <a:extLst>
              <a:ext uri="{FF2B5EF4-FFF2-40B4-BE49-F238E27FC236}">
                <a16:creationId xmlns:a16="http://schemas.microsoft.com/office/drawing/2014/main" id="{B38AED83-FAD5-4683-A54C-74F7EC05159C}"/>
              </a:ext>
            </a:extLst>
          </p:cNvPr>
          <p:cNvSpPr txBox="1"/>
          <p:nvPr/>
        </p:nvSpPr>
        <p:spPr>
          <a:xfrm>
            <a:off x="2902985" y="4098190"/>
            <a:ext cx="2585082" cy="1200329"/>
          </a:xfrm>
          <a:prstGeom prst="rect">
            <a:avLst/>
          </a:prstGeom>
          <a:noFill/>
        </p:spPr>
        <p:txBody>
          <a:bodyPr wrap="square">
            <a:spAutoFit/>
          </a:bodyPr>
          <a:lstStyle/>
          <a:p>
            <a:r>
              <a:rPr lang="en-US" altLang="ja-JP" dirty="0">
                <a:latin typeface="Calibri" panose="020F0502020204030204" pitchFamily="34" charset="0"/>
                <a:ea typeface="Calibri" panose="020F0502020204030204" pitchFamily="34" charset="0"/>
                <a:cs typeface="Calibri" panose="020F0502020204030204" pitchFamily="34" charset="0"/>
              </a:rPr>
              <a:t>“Perhaps it’s my own fault that I feel lonely.”</a:t>
            </a:r>
          </a:p>
          <a:p>
            <a:r>
              <a:rPr lang="en-US" altLang="ja-JP" dirty="0">
                <a:latin typeface="Calibri" panose="020F0502020204030204" pitchFamily="34" charset="0"/>
                <a:ea typeface="Calibri" panose="020F0502020204030204" pitchFamily="34" charset="0"/>
                <a:cs typeface="Calibri" panose="020F0502020204030204" pitchFamily="34" charset="0"/>
              </a:rPr>
              <a:t>I don’t want others to know I’m isolated.</a:t>
            </a:r>
            <a:endParaRPr lang="ja-JP" altLang="en-US" dirty="0">
              <a:latin typeface="Calibri" panose="020F0502020204030204" pitchFamily="34" charset="0"/>
              <a:cs typeface="Calibri" panose="020F0502020204030204" pitchFamily="34" charset="0"/>
            </a:endParaRPr>
          </a:p>
        </p:txBody>
      </p:sp>
      <p:sp>
        <p:nvSpPr>
          <p:cNvPr id="89" name="正方形/長方形 88">
            <a:extLst>
              <a:ext uri="{FF2B5EF4-FFF2-40B4-BE49-F238E27FC236}">
                <a16:creationId xmlns:a16="http://schemas.microsoft.com/office/drawing/2014/main" id="{2536E247-2EF9-4944-9BA8-6FEA30D31A94}"/>
              </a:ext>
            </a:extLst>
          </p:cNvPr>
          <p:cNvSpPr/>
          <p:nvPr/>
        </p:nvSpPr>
        <p:spPr>
          <a:xfrm>
            <a:off x="8776102" y="1683069"/>
            <a:ext cx="3130147" cy="3794539"/>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思考の吹き出し: 雲形 72">
            <a:extLst>
              <a:ext uri="{FF2B5EF4-FFF2-40B4-BE49-F238E27FC236}">
                <a16:creationId xmlns:a16="http://schemas.microsoft.com/office/drawing/2014/main" id="{D42E5086-44D5-48A0-8724-3FE9646FAEBA}"/>
              </a:ext>
            </a:extLst>
          </p:cNvPr>
          <p:cNvSpPr/>
          <p:nvPr/>
        </p:nvSpPr>
        <p:spPr>
          <a:xfrm>
            <a:off x="5095875" y="3771900"/>
            <a:ext cx="4038600" cy="1939967"/>
          </a:xfrm>
          <a:prstGeom prst="cloudCallout">
            <a:avLst>
              <a:gd name="adj1" fmla="val -19913"/>
              <a:gd name="adj2" fmla="val 5829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latin typeface="Calibri" panose="020F0502020204030204" pitchFamily="34" charset="0"/>
              <a:cs typeface="Calibri" panose="020F0502020204030204" pitchFamily="34" charset="0"/>
            </a:endParaRPr>
          </a:p>
        </p:txBody>
      </p:sp>
      <p:sp>
        <p:nvSpPr>
          <p:cNvPr id="25" name="テキスト ボックス 24">
            <a:extLst>
              <a:ext uri="{FF2B5EF4-FFF2-40B4-BE49-F238E27FC236}">
                <a16:creationId xmlns:a16="http://schemas.microsoft.com/office/drawing/2014/main" id="{1BAF9DE8-2BDF-4CB6-B1F5-5F64B4337D35}"/>
              </a:ext>
            </a:extLst>
          </p:cNvPr>
          <p:cNvSpPr txBox="1"/>
          <p:nvPr/>
        </p:nvSpPr>
        <p:spPr>
          <a:xfrm>
            <a:off x="5551367" y="4036636"/>
            <a:ext cx="3310249" cy="1323439"/>
          </a:xfrm>
          <a:prstGeom prst="rect">
            <a:avLst/>
          </a:prstGeom>
          <a:noFill/>
        </p:spPr>
        <p:txBody>
          <a:bodyPr wrap="square">
            <a:spAutoFit/>
          </a:bodyPr>
          <a:lstStyle/>
          <a:p>
            <a:r>
              <a:rPr lang="en-US" altLang="ja-JP" sz="1600" dirty="0">
                <a:latin typeface="Calibri" panose="020F0502020204030204" pitchFamily="34" charset="0"/>
                <a:ea typeface="Calibri" panose="020F0502020204030204" pitchFamily="34" charset="0"/>
                <a:cs typeface="Calibri" panose="020F0502020204030204" pitchFamily="34" charset="0"/>
              </a:rPr>
              <a:t>I don’t think I need consultation on my sense of loneliness.  </a:t>
            </a:r>
          </a:p>
          <a:p>
            <a:r>
              <a:rPr lang="en-US" altLang="ja-JP" sz="1600" dirty="0">
                <a:latin typeface="Calibri" panose="020F0502020204030204" pitchFamily="34" charset="0"/>
                <a:ea typeface="Calibri" panose="020F0502020204030204" pitchFamily="34" charset="0"/>
                <a:cs typeface="Calibri" panose="020F0502020204030204" pitchFamily="34" charset="0"/>
              </a:rPr>
              <a:t>I don’t know where I should go to get consultation.</a:t>
            </a:r>
          </a:p>
          <a:p>
            <a:r>
              <a:rPr lang="en-US" altLang="ja-JP" sz="1600" dirty="0">
                <a:latin typeface="Calibri" panose="020F0502020204030204" pitchFamily="34" charset="0"/>
                <a:ea typeface="Calibri" panose="020F0502020204030204" pitchFamily="34" charset="0"/>
                <a:cs typeface="Calibri" panose="020F0502020204030204" pitchFamily="34" charset="0"/>
              </a:rPr>
              <a:t>Procedures will be just troublesome.</a:t>
            </a:r>
            <a:endParaRPr lang="ja-JP" altLang="en-US" sz="1600" dirty="0">
              <a:latin typeface="Calibri" panose="020F0502020204030204" pitchFamily="34" charset="0"/>
              <a:cs typeface="Calibri" panose="020F0502020204030204" pitchFamily="34" charset="0"/>
            </a:endParaRPr>
          </a:p>
        </p:txBody>
      </p:sp>
      <p:sp>
        <p:nvSpPr>
          <p:cNvPr id="18" name="テキスト ボックス 17">
            <a:extLst>
              <a:ext uri="{FF2B5EF4-FFF2-40B4-BE49-F238E27FC236}">
                <a16:creationId xmlns:a16="http://schemas.microsoft.com/office/drawing/2014/main" id="{7149EA82-2D2A-4CBA-9E41-72C1439EF1EC}"/>
              </a:ext>
            </a:extLst>
          </p:cNvPr>
          <p:cNvSpPr txBox="1"/>
          <p:nvPr/>
        </p:nvSpPr>
        <p:spPr>
          <a:xfrm>
            <a:off x="2904362" y="2218865"/>
            <a:ext cx="3150576" cy="512320"/>
          </a:xfrm>
          <a:prstGeom prst="rect">
            <a:avLst/>
          </a:prstGeom>
          <a:noFill/>
        </p:spPr>
        <p:txBody>
          <a:bodyPr wrap="square">
            <a:spAutoFit/>
          </a:bodyPr>
          <a:lstStyle/>
          <a:p>
            <a:pPr algn="ctr">
              <a:lnSpc>
                <a:spcPts val="1600"/>
              </a:lnSpc>
            </a:pPr>
            <a:r>
              <a:rPr lang="en-US" altLang="ja-JP" dirty="0">
                <a:latin typeface="Calibri" panose="020F0502020204030204" pitchFamily="34" charset="0"/>
                <a:ea typeface="Calibri" panose="020F0502020204030204" pitchFamily="34" charset="0"/>
                <a:cs typeface="Calibri" panose="020F0502020204030204" pitchFamily="34" charset="0"/>
              </a:rPr>
              <a:t>24/7 support through phone and SNS (</a:t>
            </a:r>
            <a:r>
              <a:rPr lang="en-US" altLang="ja-JP" dirty="0" err="1">
                <a:latin typeface="Calibri" panose="020F0502020204030204" pitchFamily="34" charset="0"/>
                <a:ea typeface="Calibri" panose="020F0502020204030204" pitchFamily="34" charset="0"/>
                <a:cs typeface="Calibri" panose="020F0502020204030204" pitchFamily="34" charset="0"/>
              </a:rPr>
              <a:t>MoH</a:t>
            </a:r>
            <a:r>
              <a:rPr lang="en-US" altLang="ja-JP" dirty="0">
                <a:latin typeface="Calibri" panose="020F0502020204030204" pitchFamily="34" charset="0"/>
                <a:ea typeface="Calibri" panose="020F0502020204030204" pitchFamily="34" charset="0"/>
                <a:cs typeface="Calibri" panose="020F0502020204030204" pitchFamily="34" charset="0"/>
              </a:rPr>
              <a:t>)</a:t>
            </a:r>
            <a:endParaRPr lang="ja-JP"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1092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正方形/長方形 87">
            <a:extLst>
              <a:ext uri="{FF2B5EF4-FFF2-40B4-BE49-F238E27FC236}">
                <a16:creationId xmlns:a16="http://schemas.microsoft.com/office/drawing/2014/main" id="{28F00A99-3793-4ECB-96C9-E36BD3F94B75}"/>
              </a:ext>
            </a:extLst>
          </p:cNvPr>
          <p:cNvSpPr/>
          <p:nvPr/>
        </p:nvSpPr>
        <p:spPr>
          <a:xfrm>
            <a:off x="488850" y="1236523"/>
            <a:ext cx="3403041" cy="5002586"/>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1C60A34A-D102-44AC-A0AA-313F7125D7EE}"/>
              </a:ext>
            </a:extLst>
          </p:cNvPr>
          <p:cNvSpPr txBox="1"/>
          <p:nvPr/>
        </p:nvSpPr>
        <p:spPr>
          <a:xfrm>
            <a:off x="554860" y="2381680"/>
            <a:ext cx="3204739" cy="1107996"/>
          </a:xfrm>
          <a:prstGeom prst="rect">
            <a:avLst/>
          </a:prstGeom>
          <a:noFill/>
        </p:spPr>
        <p:txBody>
          <a:bodyPr wrap="square">
            <a:spAutoFit/>
          </a:bodyPr>
          <a:lstStyle/>
          <a:p>
            <a:pPr marL="171450" indent="-171450">
              <a:buFont typeface="Arial" panose="020B0604020202020204" pitchFamily="34" charset="0"/>
              <a:buChar char="•"/>
            </a:pPr>
            <a:r>
              <a:rPr lang="en-US" altLang="ja-JP" sz="1100" dirty="0">
                <a:latin typeface="Calibri" panose="020F0502020204030204" pitchFamily="34" charset="0"/>
                <a:ea typeface="Calibri" panose="020F0502020204030204" pitchFamily="34" charset="0"/>
                <a:cs typeface="Calibri" panose="020F0502020204030204" pitchFamily="34" charset="0"/>
              </a:rPr>
              <a:t>Local physicians, link workers (medical care)</a:t>
            </a:r>
          </a:p>
          <a:p>
            <a:pPr marL="171450" indent="-171450">
              <a:buFont typeface="Arial" panose="020B0604020202020204" pitchFamily="34" charset="0"/>
              <a:buChar char="•"/>
            </a:pPr>
            <a:r>
              <a:rPr lang="en-US" altLang="ja-JP" sz="1100" dirty="0">
                <a:latin typeface="Calibri" panose="020F0502020204030204" pitchFamily="34" charset="0"/>
                <a:ea typeface="Calibri" panose="020F0502020204030204" pitchFamily="34" charset="0"/>
                <a:cs typeface="Calibri" panose="020F0502020204030204" pitchFamily="34" charset="0"/>
              </a:rPr>
              <a:t>Community General Support Centers/life support </a:t>
            </a:r>
          </a:p>
          <a:p>
            <a:pPr marL="171450" indent="-171450">
              <a:buFont typeface="Arial" panose="020B0604020202020204" pitchFamily="34" charset="0"/>
              <a:buChar char="•"/>
            </a:pPr>
            <a:r>
              <a:rPr lang="en-US" altLang="ja-JP" sz="1100" dirty="0">
                <a:latin typeface="Calibri" panose="020F0502020204030204" pitchFamily="34" charset="0"/>
                <a:ea typeface="Calibri" panose="020F0502020204030204" pitchFamily="34" charset="0"/>
                <a:cs typeface="Calibri" panose="020F0502020204030204" pitchFamily="34" charset="0"/>
              </a:rPr>
              <a:t>coordinators (home care)</a:t>
            </a:r>
          </a:p>
          <a:p>
            <a:pPr marL="171450" indent="-171450">
              <a:buFont typeface="Arial" panose="020B0604020202020204" pitchFamily="34" charset="0"/>
              <a:buChar char="•"/>
            </a:pPr>
            <a:r>
              <a:rPr lang="en-US" altLang="ja-JP" sz="1100" dirty="0">
                <a:latin typeface="Calibri" panose="020F0502020204030204" pitchFamily="34" charset="0"/>
                <a:ea typeface="Calibri" panose="020F0502020204030204" pitchFamily="34" charset="0"/>
                <a:cs typeface="Calibri" panose="020F0502020204030204" pitchFamily="34" charset="0"/>
              </a:rPr>
              <a:t>Community coexistence managers (welfare)</a:t>
            </a:r>
          </a:p>
          <a:p>
            <a:pPr marL="171450" indent="-171450">
              <a:buFont typeface="Arial" panose="020B0604020202020204" pitchFamily="34" charset="0"/>
              <a:buChar char="•"/>
            </a:pPr>
            <a:r>
              <a:rPr lang="en-US" altLang="ja-JP" sz="1100" dirty="0">
                <a:latin typeface="Calibri" panose="020F0502020204030204" pitchFamily="34" charset="0"/>
                <a:ea typeface="Calibri" panose="020F0502020204030204" pitchFamily="34" charset="0"/>
                <a:cs typeface="Calibri" panose="020F0502020204030204" pitchFamily="34" charset="0"/>
              </a:rPr>
              <a:t>School social workers (education)</a:t>
            </a:r>
          </a:p>
          <a:p>
            <a:pPr marL="171450" indent="-171450">
              <a:buFont typeface="Arial" panose="020B0604020202020204" pitchFamily="34" charset="0"/>
              <a:buChar char="•"/>
            </a:pPr>
            <a:r>
              <a:rPr lang="en-US" altLang="ja-JP" sz="1100" dirty="0">
                <a:latin typeface="Calibri" panose="020F0502020204030204" pitchFamily="34" charset="0"/>
                <a:ea typeface="Calibri" panose="020F0502020204030204" pitchFamily="34" charset="0"/>
                <a:cs typeface="Calibri" panose="020F0502020204030204" pitchFamily="34" charset="0"/>
              </a:rPr>
              <a:t>Probation offices (rehabilitation)</a:t>
            </a:r>
            <a:endParaRPr lang="ja-JP" altLang="en-US" sz="1100" dirty="0">
              <a:latin typeface="Calibri" panose="020F0502020204030204" pitchFamily="34" charset="0"/>
              <a:cs typeface="Calibri" panose="020F0502020204030204" pitchFamily="34" charset="0"/>
            </a:endParaRPr>
          </a:p>
        </p:txBody>
      </p:sp>
      <p:sp>
        <p:nvSpPr>
          <p:cNvPr id="37" name="矢印: 右カーブ 36">
            <a:extLst>
              <a:ext uri="{FF2B5EF4-FFF2-40B4-BE49-F238E27FC236}">
                <a16:creationId xmlns:a16="http://schemas.microsoft.com/office/drawing/2014/main" id="{4410A009-AD63-4209-A03B-A7DC6AD02858}"/>
              </a:ext>
            </a:extLst>
          </p:cNvPr>
          <p:cNvSpPr/>
          <p:nvPr/>
        </p:nvSpPr>
        <p:spPr>
          <a:xfrm rot="20982757">
            <a:off x="4077546" y="1596530"/>
            <a:ext cx="1132144" cy="3982349"/>
          </a:xfrm>
          <a:prstGeom prst="curvedRightArrow">
            <a:avLst>
              <a:gd name="adj1" fmla="val 25000"/>
              <a:gd name="adj2" fmla="val 50000"/>
              <a:gd name="adj3" fmla="val 25475"/>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矢印: 左カーブ 40">
            <a:extLst>
              <a:ext uri="{FF2B5EF4-FFF2-40B4-BE49-F238E27FC236}">
                <a16:creationId xmlns:a16="http://schemas.microsoft.com/office/drawing/2014/main" id="{BBC7DD06-9EE8-429D-8B01-832A3CEED5E7}"/>
              </a:ext>
            </a:extLst>
          </p:cNvPr>
          <p:cNvSpPr/>
          <p:nvPr/>
        </p:nvSpPr>
        <p:spPr>
          <a:xfrm rot="10025112" flipH="1">
            <a:off x="5649763" y="1157632"/>
            <a:ext cx="1047888" cy="4107773"/>
          </a:xfrm>
          <a:prstGeom prst="curvedLef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6" name="正方形/長方形 45">
            <a:extLst>
              <a:ext uri="{FF2B5EF4-FFF2-40B4-BE49-F238E27FC236}">
                <a16:creationId xmlns:a16="http://schemas.microsoft.com/office/drawing/2014/main" id="{2893F6C9-1A8E-4758-9B65-F44DFD2A833E}"/>
              </a:ext>
            </a:extLst>
          </p:cNvPr>
          <p:cNvSpPr/>
          <p:nvPr/>
        </p:nvSpPr>
        <p:spPr>
          <a:xfrm>
            <a:off x="6999253" y="3859401"/>
            <a:ext cx="2523043" cy="176502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latin typeface="Calibri" panose="020F0502020204030204" pitchFamily="34" charset="0"/>
                <a:ea typeface="Calibri" panose="020F0502020204030204" pitchFamily="34" charset="0"/>
                <a:cs typeface="Calibri" panose="020F0502020204030204" pitchFamily="34" charset="0"/>
              </a:rPr>
              <a:t>            </a:t>
            </a:r>
            <a:endParaRPr kumimoji="1" lang="ja-JP" altLang="en-US" sz="1200" dirty="0">
              <a:latin typeface="Calibri" panose="020F0502020204030204" pitchFamily="34" charset="0"/>
              <a:cs typeface="Calibri" panose="020F0502020204030204" pitchFamily="34" charset="0"/>
            </a:endParaRPr>
          </a:p>
        </p:txBody>
      </p:sp>
      <p:sp>
        <p:nvSpPr>
          <p:cNvPr id="47" name="正方形/長方形 46">
            <a:extLst>
              <a:ext uri="{FF2B5EF4-FFF2-40B4-BE49-F238E27FC236}">
                <a16:creationId xmlns:a16="http://schemas.microsoft.com/office/drawing/2014/main" id="{3D005A98-27A6-4F15-93D1-F7C02BEADCCE}"/>
              </a:ext>
            </a:extLst>
          </p:cNvPr>
          <p:cNvSpPr/>
          <p:nvPr/>
        </p:nvSpPr>
        <p:spPr>
          <a:xfrm>
            <a:off x="9570937" y="4495837"/>
            <a:ext cx="2448783" cy="175755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Calibri" panose="020F0502020204030204" pitchFamily="34" charset="0"/>
              <a:cs typeface="Calibri" panose="020F0502020204030204" pitchFamily="34" charset="0"/>
            </a:endParaRPr>
          </a:p>
        </p:txBody>
      </p:sp>
      <p:sp>
        <p:nvSpPr>
          <p:cNvPr id="45" name="正方形/長方形 44">
            <a:extLst>
              <a:ext uri="{FF2B5EF4-FFF2-40B4-BE49-F238E27FC236}">
                <a16:creationId xmlns:a16="http://schemas.microsoft.com/office/drawing/2014/main" id="{E89972C1-1203-4FCE-B530-A292A516C1AD}"/>
              </a:ext>
            </a:extLst>
          </p:cNvPr>
          <p:cNvSpPr/>
          <p:nvPr/>
        </p:nvSpPr>
        <p:spPr>
          <a:xfrm>
            <a:off x="9602534" y="2885432"/>
            <a:ext cx="2435897" cy="105882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Calibri" panose="020F0502020204030204" pitchFamily="34" charset="0"/>
              <a:cs typeface="Calibri" panose="020F0502020204030204" pitchFamily="34" charset="0"/>
            </a:endParaRPr>
          </a:p>
        </p:txBody>
      </p:sp>
      <p:sp>
        <p:nvSpPr>
          <p:cNvPr id="44" name="正方形/長方形 43">
            <a:extLst>
              <a:ext uri="{FF2B5EF4-FFF2-40B4-BE49-F238E27FC236}">
                <a16:creationId xmlns:a16="http://schemas.microsoft.com/office/drawing/2014/main" id="{43677BA1-5E51-43E7-BD2B-D308C20C78E8}"/>
              </a:ext>
            </a:extLst>
          </p:cNvPr>
          <p:cNvSpPr/>
          <p:nvPr/>
        </p:nvSpPr>
        <p:spPr>
          <a:xfrm>
            <a:off x="7033122" y="2006476"/>
            <a:ext cx="2425541" cy="115432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Calibri" panose="020F0502020204030204" pitchFamily="34" charset="0"/>
              <a:cs typeface="Calibri" panose="020F0502020204030204" pitchFamily="34" charset="0"/>
            </a:endParaRPr>
          </a:p>
        </p:txBody>
      </p:sp>
      <p:sp>
        <p:nvSpPr>
          <p:cNvPr id="42" name="正方形/長方形 41">
            <a:extLst>
              <a:ext uri="{FF2B5EF4-FFF2-40B4-BE49-F238E27FC236}">
                <a16:creationId xmlns:a16="http://schemas.microsoft.com/office/drawing/2014/main" id="{3FA4A3D5-5A49-481C-8CC7-6133BDEBC017}"/>
              </a:ext>
            </a:extLst>
          </p:cNvPr>
          <p:cNvSpPr/>
          <p:nvPr/>
        </p:nvSpPr>
        <p:spPr>
          <a:xfrm>
            <a:off x="9522297" y="1343774"/>
            <a:ext cx="2497423" cy="9861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Calibri" panose="020F0502020204030204" pitchFamily="34" charset="0"/>
              <a:cs typeface="Calibri" panose="020F0502020204030204" pitchFamily="34" charset="0"/>
            </a:endParaRPr>
          </a:p>
        </p:txBody>
      </p:sp>
      <p:sp>
        <p:nvSpPr>
          <p:cNvPr id="40" name="正方形/長方形 39">
            <a:extLst>
              <a:ext uri="{FF2B5EF4-FFF2-40B4-BE49-F238E27FC236}">
                <a16:creationId xmlns:a16="http://schemas.microsoft.com/office/drawing/2014/main" id="{033590F1-CA00-4647-9B6C-A27F38F95BCB}"/>
              </a:ext>
            </a:extLst>
          </p:cNvPr>
          <p:cNvSpPr/>
          <p:nvPr/>
        </p:nvSpPr>
        <p:spPr>
          <a:xfrm>
            <a:off x="577729" y="1688123"/>
            <a:ext cx="3173292" cy="69582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037351D8-84F1-4B7D-8B42-8096112CBA03}"/>
              </a:ext>
            </a:extLst>
          </p:cNvPr>
          <p:cNvSpPr/>
          <p:nvPr/>
        </p:nvSpPr>
        <p:spPr>
          <a:xfrm>
            <a:off x="630775" y="5161547"/>
            <a:ext cx="2998470" cy="68083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E2D3A3CA-1336-4D47-9E64-FAD6160E7892}"/>
              </a:ext>
            </a:extLst>
          </p:cNvPr>
          <p:cNvSpPr/>
          <p:nvPr/>
        </p:nvSpPr>
        <p:spPr>
          <a:xfrm>
            <a:off x="606203" y="3539599"/>
            <a:ext cx="3152107" cy="25577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98E3AA6-8578-4402-BCBD-C7A44BC1FD5D}"/>
              </a:ext>
            </a:extLst>
          </p:cNvPr>
          <p:cNvSpPr txBox="1"/>
          <p:nvPr/>
        </p:nvSpPr>
        <p:spPr>
          <a:xfrm>
            <a:off x="108048" y="1853"/>
            <a:ext cx="12096750" cy="712183"/>
          </a:xfrm>
          <a:prstGeom prst="rect">
            <a:avLst/>
          </a:prstGeom>
          <a:noFill/>
        </p:spPr>
        <p:txBody>
          <a:bodyPr wrap="square">
            <a:spAutoFit/>
          </a:bodyPr>
          <a:lstStyle/>
          <a:p>
            <a:pPr>
              <a:lnSpc>
                <a:spcPts val="2400"/>
              </a:lnSpc>
            </a:pPr>
            <a:r>
              <a:rPr lang="en-US" altLang="ja-JP" sz="2400" b="1" dirty="0">
                <a:latin typeface="Calibri" panose="020F0502020204030204" pitchFamily="34" charset="0"/>
                <a:ea typeface="Calibri" panose="020F0502020204030204" pitchFamily="34" charset="0"/>
                <a:cs typeface="Calibri" panose="020F0502020204030204" pitchFamily="34" charset="0"/>
              </a:rPr>
              <a:t>Initiatives for Measures to Address Loneliness and Isolation (ii)</a:t>
            </a:r>
          </a:p>
          <a:p>
            <a:pPr>
              <a:lnSpc>
                <a:spcPts val="2400"/>
              </a:lnSpc>
            </a:pPr>
            <a:r>
              <a:rPr lang="en-US" altLang="ja-JP" sz="2400" b="1" dirty="0">
                <a:latin typeface="Calibri" panose="020F0502020204030204" pitchFamily="34" charset="0"/>
                <a:ea typeface="Calibri" panose="020F0502020204030204" pitchFamily="34" charset="0"/>
                <a:cs typeface="Calibri" panose="020F0502020204030204" pitchFamily="34" charset="0"/>
              </a:rPr>
              <a:t>Promotion of cross-sectoral coordination to generate synergy in creating people’s bond</a:t>
            </a:r>
            <a:endParaRPr lang="ja-JP" altLang="en-US" sz="2400" b="1" dirty="0">
              <a:latin typeface="Calibri" panose="020F0502020204030204" pitchFamily="34" charset="0"/>
              <a:cs typeface="Calibri" panose="020F0502020204030204" pitchFamily="34" charset="0"/>
            </a:endParaRPr>
          </a:p>
        </p:txBody>
      </p:sp>
      <p:sp>
        <p:nvSpPr>
          <p:cNvPr id="11" name="テキスト ボックス 10">
            <a:extLst>
              <a:ext uri="{FF2B5EF4-FFF2-40B4-BE49-F238E27FC236}">
                <a16:creationId xmlns:a16="http://schemas.microsoft.com/office/drawing/2014/main" id="{D42AC3A1-DC73-48A9-B4B8-0D1008072E63}"/>
              </a:ext>
            </a:extLst>
          </p:cNvPr>
          <p:cNvSpPr txBox="1"/>
          <p:nvPr/>
        </p:nvSpPr>
        <p:spPr>
          <a:xfrm>
            <a:off x="577729" y="1008743"/>
            <a:ext cx="3270053" cy="646331"/>
          </a:xfrm>
          <a:prstGeom prst="rect">
            <a:avLst/>
          </a:prstGeom>
          <a:solidFill>
            <a:schemeClr val="accent4">
              <a:lumMod val="75000"/>
            </a:schemeClr>
          </a:solidFill>
        </p:spPr>
        <p:txBody>
          <a:bodyPr wrap="square">
            <a:spAutoFit/>
          </a:bodyPr>
          <a:lstStyle/>
          <a:p>
            <a:pPr algn="ctr"/>
            <a:r>
              <a:rPr lang="en-US" altLang="ja-JP" b="1" dirty="0">
                <a:solidFill>
                  <a:schemeClr val="bg1"/>
                </a:solidFill>
                <a:latin typeface="Calibri" panose="020F0502020204030204" pitchFamily="34" charset="0"/>
                <a:ea typeface="Calibri" panose="020F0502020204030204" pitchFamily="34" charset="0"/>
                <a:cs typeface="Calibri" panose="020F0502020204030204" pitchFamily="34" charset="0"/>
              </a:rPr>
              <a:t>Close the gap between people and community i.e. bonds</a:t>
            </a:r>
            <a:endParaRPr lang="ja-JP" altLang="en-US" b="1" dirty="0">
              <a:solidFill>
                <a:schemeClr val="bg1"/>
              </a:solidFill>
              <a:latin typeface="Calibri" panose="020F0502020204030204" pitchFamily="34" charset="0"/>
              <a:cs typeface="Calibri" panose="020F0502020204030204" pitchFamily="34" charset="0"/>
            </a:endParaRPr>
          </a:p>
        </p:txBody>
      </p:sp>
      <p:sp>
        <p:nvSpPr>
          <p:cNvPr id="13" name="テキスト ボックス 12">
            <a:extLst>
              <a:ext uri="{FF2B5EF4-FFF2-40B4-BE49-F238E27FC236}">
                <a16:creationId xmlns:a16="http://schemas.microsoft.com/office/drawing/2014/main" id="{A5F99DFF-AC73-4D6A-9066-88EC21FB4CB7}"/>
              </a:ext>
            </a:extLst>
          </p:cNvPr>
          <p:cNvSpPr txBox="1"/>
          <p:nvPr/>
        </p:nvSpPr>
        <p:spPr>
          <a:xfrm>
            <a:off x="658597" y="1629840"/>
            <a:ext cx="3102769" cy="830997"/>
          </a:xfrm>
          <a:prstGeom prst="rect">
            <a:avLst/>
          </a:prstGeom>
          <a:noFill/>
        </p:spPr>
        <p:txBody>
          <a:bodyPr wrap="square">
            <a:spAutoFit/>
          </a:bodyPr>
          <a:lstStyle/>
          <a:p>
            <a:r>
              <a:rPr lang="en-US" altLang="ja-JP" sz="1600" b="1" dirty="0">
                <a:latin typeface="Calibri" panose="020F0502020204030204" pitchFamily="34" charset="0"/>
                <a:ea typeface="Calibri" panose="020F0502020204030204" pitchFamily="34" charset="0"/>
                <a:cs typeface="Calibri" panose="020F0502020204030204" pitchFamily="34" charset="0"/>
              </a:rPr>
              <a:t>Specialists including those in healthcare,</a:t>
            </a:r>
            <a:r>
              <a:rPr lang="ja-JP" altLang="en-US" sz="1600" b="1" dirty="0">
                <a:latin typeface="Calibri" panose="020F0502020204030204" pitchFamily="34" charset="0"/>
                <a:ea typeface="Calibri" panose="020F0502020204030204" pitchFamily="34" charset="0"/>
                <a:cs typeface="Calibri" panose="020F0502020204030204" pitchFamily="34" charset="0"/>
              </a:rPr>
              <a:t> </a:t>
            </a:r>
            <a:r>
              <a:rPr lang="en-US" altLang="ja-JP" sz="1600" b="1" dirty="0">
                <a:latin typeface="Calibri" panose="020F0502020204030204" pitchFamily="34" charset="0"/>
                <a:ea typeface="Calibri" panose="020F0502020204030204" pitchFamily="34" charset="0"/>
                <a:cs typeface="Calibri" panose="020F0502020204030204" pitchFamily="34" charset="0"/>
              </a:rPr>
              <a:t>medical care, welfare and education</a:t>
            </a:r>
            <a:endParaRPr lang="ja-JP" altLang="en-US" sz="1600" b="1" dirty="0">
              <a:latin typeface="Calibri" panose="020F0502020204030204" pitchFamily="34" charset="0"/>
              <a:cs typeface="Calibri" panose="020F0502020204030204" pitchFamily="34" charset="0"/>
            </a:endParaRPr>
          </a:p>
        </p:txBody>
      </p:sp>
      <p:sp>
        <p:nvSpPr>
          <p:cNvPr id="16" name="テキスト ボックス 15">
            <a:extLst>
              <a:ext uri="{FF2B5EF4-FFF2-40B4-BE49-F238E27FC236}">
                <a16:creationId xmlns:a16="http://schemas.microsoft.com/office/drawing/2014/main" id="{3470420D-DEE6-41C1-8426-EEEC52819D4D}"/>
              </a:ext>
            </a:extLst>
          </p:cNvPr>
          <p:cNvSpPr txBox="1"/>
          <p:nvPr/>
        </p:nvSpPr>
        <p:spPr>
          <a:xfrm>
            <a:off x="674490" y="3481552"/>
            <a:ext cx="3173292" cy="369332"/>
          </a:xfrm>
          <a:prstGeom prst="rect">
            <a:avLst/>
          </a:prstGeom>
          <a:noFill/>
        </p:spPr>
        <p:txBody>
          <a:bodyPr wrap="square">
            <a:spAutoFit/>
          </a:bodyPr>
          <a:lstStyle/>
          <a:p>
            <a:r>
              <a:rPr lang="en-US" altLang="ja-JP" b="1" dirty="0">
                <a:latin typeface="Calibri" panose="020F0502020204030204" pitchFamily="34" charset="0"/>
                <a:ea typeface="Calibri" panose="020F0502020204030204" pitchFamily="34" charset="0"/>
                <a:cs typeface="Calibri" panose="020F0502020204030204" pitchFamily="34" charset="0"/>
              </a:rPr>
              <a:t>Citizens and private businesses</a:t>
            </a:r>
            <a:endParaRPr lang="ja-JP" altLang="en-US" b="1" dirty="0">
              <a:latin typeface="Calibri" panose="020F0502020204030204" pitchFamily="34" charset="0"/>
              <a:cs typeface="Calibri" panose="020F0502020204030204" pitchFamily="34" charset="0"/>
            </a:endParaRPr>
          </a:p>
        </p:txBody>
      </p:sp>
      <p:sp>
        <p:nvSpPr>
          <p:cNvPr id="17" name="テキスト ボックス 16">
            <a:extLst>
              <a:ext uri="{FF2B5EF4-FFF2-40B4-BE49-F238E27FC236}">
                <a16:creationId xmlns:a16="http://schemas.microsoft.com/office/drawing/2014/main" id="{DD8AB5D5-07C0-4299-A657-26E54D024746}"/>
              </a:ext>
            </a:extLst>
          </p:cNvPr>
          <p:cNvSpPr txBox="1"/>
          <p:nvPr/>
        </p:nvSpPr>
        <p:spPr>
          <a:xfrm>
            <a:off x="856962" y="3714666"/>
            <a:ext cx="3030760" cy="1538883"/>
          </a:xfrm>
          <a:prstGeom prst="rect">
            <a:avLst/>
          </a:prstGeom>
          <a:noFill/>
        </p:spPr>
        <p:txBody>
          <a:bodyPr wrap="square">
            <a:spAutoFit/>
          </a:bodyPr>
          <a:lstStyle/>
          <a:p>
            <a:pPr marL="171450" indent="-171450">
              <a:buFont typeface="Arial" panose="020B0604020202020204" pitchFamily="34" charset="0"/>
              <a:buChar char="•"/>
            </a:pPr>
            <a:r>
              <a:rPr lang="en-US" altLang="ja-JP" sz="1100" dirty="0">
                <a:latin typeface="Calibri" panose="020F0502020204030204" pitchFamily="34" charset="0"/>
                <a:ea typeface="Calibri" panose="020F0502020204030204" pitchFamily="34" charset="0"/>
                <a:cs typeface="Calibri" panose="020F0502020204030204" pitchFamily="34" charset="0"/>
              </a:rPr>
              <a:t>Commissioned welfare volunteers/commissioned child welfare volunteers (welfare)</a:t>
            </a:r>
          </a:p>
          <a:p>
            <a:pPr marL="171450" indent="-171450">
              <a:buFont typeface="Arial" panose="020B0604020202020204" pitchFamily="34" charset="0"/>
              <a:buChar char="•"/>
            </a:pPr>
            <a:r>
              <a:rPr lang="en-US" altLang="ja-JP" sz="1100" dirty="0">
                <a:latin typeface="Calibri" panose="020F0502020204030204" pitchFamily="34" charset="0"/>
                <a:ea typeface="Calibri" panose="020F0502020204030204" pitchFamily="34" charset="0"/>
                <a:cs typeface="Calibri" panose="020F0502020204030204" pitchFamily="34" charset="0"/>
              </a:rPr>
              <a:t>Volunteer probation officers (rehabilitation)</a:t>
            </a:r>
          </a:p>
          <a:p>
            <a:pPr marL="171450" indent="-171450">
              <a:buFont typeface="Arial" panose="020B0604020202020204" pitchFamily="34" charset="0"/>
              <a:buChar char="•"/>
            </a:pPr>
            <a:r>
              <a:rPr lang="en-US" altLang="ja-JP" sz="1100" dirty="0">
                <a:latin typeface="Calibri" panose="020F0502020204030204" pitchFamily="34" charset="0"/>
                <a:ea typeface="Calibri" panose="020F0502020204030204" pitchFamily="34" charset="0"/>
                <a:cs typeface="Calibri" panose="020F0502020204030204" pitchFamily="34" charset="0"/>
              </a:rPr>
              <a:t>Administrative counselors (consultation acceptance</a:t>
            </a:r>
          </a:p>
          <a:p>
            <a:pPr marL="171450" indent="-171450">
              <a:buFont typeface="Arial" panose="020B0604020202020204" pitchFamily="34" charset="0"/>
              <a:buChar char="•"/>
            </a:pPr>
            <a:r>
              <a:rPr lang="en-US" altLang="ja-JP" sz="1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Tsunagari</a:t>
            </a:r>
            <a:r>
              <a:rPr lang="en-US" altLang="ja-JP" sz="1400" b="1" dirty="0">
                <a:solidFill>
                  <a:srgbClr val="FF0000"/>
                </a:solidFill>
                <a:latin typeface="Calibri" panose="020F0502020204030204" pitchFamily="34" charset="0"/>
                <a:ea typeface="Calibri" panose="020F0502020204030204" pitchFamily="34" charset="0"/>
                <a:cs typeface="Calibri" panose="020F0502020204030204" pitchFamily="34" charset="0"/>
              </a:rPr>
              <a:t> supporters (loneliness &amp; isolation measures)</a:t>
            </a:r>
            <a:endParaRPr lang="ja-JP" altLang="en-US" sz="1400" b="1" dirty="0">
              <a:solidFill>
                <a:srgbClr val="FF0000"/>
              </a:solidFill>
              <a:latin typeface="Calibri" panose="020F0502020204030204" pitchFamily="34" charset="0"/>
              <a:cs typeface="Calibri" panose="020F0502020204030204" pitchFamily="34" charset="0"/>
            </a:endParaRPr>
          </a:p>
        </p:txBody>
      </p:sp>
      <p:sp>
        <p:nvSpPr>
          <p:cNvPr id="19" name="テキスト ボックス 18">
            <a:extLst>
              <a:ext uri="{FF2B5EF4-FFF2-40B4-BE49-F238E27FC236}">
                <a16:creationId xmlns:a16="http://schemas.microsoft.com/office/drawing/2014/main" id="{7BC79A92-A288-44EF-B835-48A56F9236B6}"/>
              </a:ext>
            </a:extLst>
          </p:cNvPr>
          <p:cNvSpPr txBox="1"/>
          <p:nvPr/>
        </p:nvSpPr>
        <p:spPr>
          <a:xfrm>
            <a:off x="603507" y="5066270"/>
            <a:ext cx="3133725" cy="830997"/>
          </a:xfrm>
          <a:prstGeom prst="rect">
            <a:avLst/>
          </a:prstGeom>
          <a:noFill/>
        </p:spPr>
        <p:txBody>
          <a:bodyPr wrap="square">
            <a:spAutoFit/>
          </a:bodyPr>
          <a:lstStyle/>
          <a:p>
            <a:r>
              <a:rPr lang="en-US" altLang="ja-JP" sz="1600" b="1" dirty="0">
                <a:latin typeface="Calibri" panose="020F0502020204030204" pitchFamily="34" charset="0"/>
                <a:ea typeface="Calibri" panose="020F0502020204030204" pitchFamily="34" charset="0"/>
                <a:cs typeface="Calibri" panose="020F0502020204030204" pitchFamily="34" charset="0"/>
              </a:rPr>
              <a:t>Awareness-raising through cross sectoral publicity/consultation points</a:t>
            </a:r>
            <a:endParaRPr lang="ja-JP" altLang="en-US" sz="1600" b="1" dirty="0">
              <a:latin typeface="Calibri" panose="020F0502020204030204" pitchFamily="34" charset="0"/>
              <a:cs typeface="Calibri" panose="020F0502020204030204" pitchFamily="34" charset="0"/>
            </a:endParaRPr>
          </a:p>
        </p:txBody>
      </p:sp>
      <p:sp>
        <p:nvSpPr>
          <p:cNvPr id="20" name="テキスト ボックス 19">
            <a:extLst>
              <a:ext uri="{FF2B5EF4-FFF2-40B4-BE49-F238E27FC236}">
                <a16:creationId xmlns:a16="http://schemas.microsoft.com/office/drawing/2014/main" id="{8AD51465-BC4E-43FC-A334-4FD9263B2692}"/>
              </a:ext>
            </a:extLst>
          </p:cNvPr>
          <p:cNvSpPr txBox="1"/>
          <p:nvPr/>
        </p:nvSpPr>
        <p:spPr>
          <a:xfrm>
            <a:off x="717276" y="5789709"/>
            <a:ext cx="2745583" cy="461665"/>
          </a:xfrm>
          <a:prstGeom prst="rect">
            <a:avLst/>
          </a:prstGeom>
          <a:noFill/>
        </p:spPr>
        <p:txBody>
          <a:bodyPr wrap="square">
            <a:spAutoFit/>
          </a:bodyPr>
          <a:lstStyle/>
          <a:p>
            <a:pPr marL="171450" indent="-171450">
              <a:buFont typeface="Arial" panose="020B0604020202020204" pitchFamily="34" charset="0"/>
              <a:buChar char="•"/>
            </a:pPr>
            <a:r>
              <a:rPr lang="en-US" altLang="ja-JP" sz="1200" dirty="0">
                <a:latin typeface="Calibri" panose="020F0502020204030204" pitchFamily="34" charset="0"/>
                <a:ea typeface="Calibri" panose="020F0502020204030204" pitchFamily="34" charset="0"/>
                <a:cs typeface="Calibri" panose="020F0502020204030204" pitchFamily="34" charset="0"/>
              </a:rPr>
              <a:t>Prevention of consumer damage</a:t>
            </a:r>
          </a:p>
          <a:p>
            <a:pPr marL="171450" indent="-171450">
              <a:buFont typeface="Arial" panose="020B0604020202020204" pitchFamily="34" charset="0"/>
              <a:buChar char="•"/>
            </a:pPr>
            <a:r>
              <a:rPr lang="en-US" altLang="ja-JP" sz="1200" dirty="0">
                <a:latin typeface="Calibri" panose="020F0502020204030204" pitchFamily="34" charset="0"/>
                <a:ea typeface="Calibri" panose="020F0502020204030204" pitchFamily="34" charset="0"/>
                <a:cs typeface="Calibri" panose="020F0502020204030204" pitchFamily="34" charset="0"/>
              </a:rPr>
              <a:t>Administrative consultation</a:t>
            </a:r>
            <a:endParaRPr lang="ja-JP" altLang="en-US" sz="1200" dirty="0">
              <a:latin typeface="Calibri" panose="020F0502020204030204" pitchFamily="34" charset="0"/>
              <a:cs typeface="Calibri" panose="020F0502020204030204" pitchFamily="34" charset="0"/>
            </a:endParaRPr>
          </a:p>
        </p:txBody>
      </p:sp>
      <p:sp>
        <p:nvSpPr>
          <p:cNvPr id="22" name="テキスト ボックス 21">
            <a:extLst>
              <a:ext uri="{FF2B5EF4-FFF2-40B4-BE49-F238E27FC236}">
                <a16:creationId xmlns:a16="http://schemas.microsoft.com/office/drawing/2014/main" id="{186ABBD6-0FE6-4462-AC16-35FF3FA31F67}"/>
              </a:ext>
            </a:extLst>
          </p:cNvPr>
          <p:cNvSpPr txBox="1"/>
          <p:nvPr/>
        </p:nvSpPr>
        <p:spPr>
          <a:xfrm>
            <a:off x="488850" y="6310553"/>
            <a:ext cx="11694319" cy="523220"/>
          </a:xfrm>
          <a:prstGeom prst="rect">
            <a:avLst/>
          </a:prstGeom>
          <a:noFill/>
        </p:spPr>
        <p:txBody>
          <a:bodyPr wrap="square">
            <a:spAutoFit/>
          </a:bodyPr>
          <a:lstStyle/>
          <a:p>
            <a:r>
              <a:rPr lang="en-US" altLang="ja-JP" sz="1400" dirty="0">
                <a:latin typeface="Calibri" panose="020F0502020204030204" pitchFamily="34" charset="0"/>
                <a:ea typeface="Calibri" panose="020F0502020204030204" pitchFamily="34" charset="0"/>
                <a:cs typeface="Calibri" panose="020F0502020204030204" pitchFamily="34" charset="0"/>
              </a:rPr>
              <a:t>Utilization of the local Public-Private Coordination Platforms for Loneliness and Isolation Measures, sharing of various policy information, encouragement of cross-sectoral coordination to generate bonds between people                              </a:t>
            </a:r>
          </a:p>
        </p:txBody>
      </p:sp>
      <p:sp>
        <p:nvSpPr>
          <p:cNvPr id="24" name="テキスト ボックス 23">
            <a:extLst>
              <a:ext uri="{FF2B5EF4-FFF2-40B4-BE49-F238E27FC236}">
                <a16:creationId xmlns:a16="http://schemas.microsoft.com/office/drawing/2014/main" id="{1C19B30C-8FF2-4148-93F6-CBDC71FF4798}"/>
              </a:ext>
            </a:extLst>
          </p:cNvPr>
          <p:cNvSpPr txBox="1"/>
          <p:nvPr/>
        </p:nvSpPr>
        <p:spPr>
          <a:xfrm>
            <a:off x="4108643" y="1984358"/>
            <a:ext cx="2661859" cy="2923877"/>
          </a:xfrm>
          <a:prstGeom prst="rect">
            <a:avLst/>
          </a:prstGeom>
          <a:noFill/>
        </p:spPr>
        <p:txBody>
          <a:bodyPr wrap="square">
            <a:spAutoFit/>
          </a:bodyPr>
          <a:lstStyle/>
          <a:p>
            <a:pPr algn="ctr"/>
            <a:r>
              <a:rPr lang="en-US" altLang="ja-JP" sz="2400" b="1" dirty="0">
                <a:solidFill>
                  <a:srgbClr val="FF0000"/>
                </a:solidFill>
                <a:latin typeface="Calibri" panose="020F0502020204030204" pitchFamily="34" charset="0"/>
                <a:ea typeface="Calibri" panose="020F0502020204030204" pitchFamily="34" charset="0"/>
                <a:cs typeface="Calibri" panose="020F0502020204030204" pitchFamily="34" charset="0"/>
              </a:rPr>
              <a:t>Synergy</a:t>
            </a:r>
          </a:p>
          <a:p>
            <a:pPr marL="285750" indent="-285750">
              <a:buFont typeface="Arial" panose="020B0604020202020204" pitchFamily="34" charset="0"/>
              <a:buChar char="•"/>
            </a:pPr>
            <a:r>
              <a:rPr lang="en-US" altLang="ja-JP" sz="2000" dirty="0">
                <a:latin typeface="Calibri" panose="020F0502020204030204" pitchFamily="34" charset="0"/>
                <a:ea typeface="Calibri" panose="020F0502020204030204" pitchFamily="34" charset="0"/>
                <a:cs typeface="Calibri" panose="020F0502020204030204" pitchFamily="34" charset="0"/>
              </a:rPr>
              <a:t>Mitigation and prevention of L/I</a:t>
            </a:r>
          </a:p>
          <a:p>
            <a:pPr marL="285750" indent="-285750">
              <a:buFont typeface="Arial" panose="020B0604020202020204" pitchFamily="34" charset="0"/>
              <a:buChar char="•"/>
            </a:pPr>
            <a:r>
              <a:rPr lang="en-US" altLang="ja-JP" sz="2000" dirty="0">
                <a:latin typeface="Calibri" panose="020F0502020204030204" pitchFamily="34" charset="0"/>
                <a:ea typeface="Calibri" panose="020F0502020204030204" pitchFamily="34" charset="0"/>
                <a:cs typeface="Calibri" panose="020F0502020204030204" pitchFamily="34" charset="0"/>
              </a:rPr>
              <a:t>Encourage to use various relevant initiatives and infrastructures</a:t>
            </a:r>
          </a:p>
          <a:p>
            <a:pPr marL="285750" indent="-285750">
              <a:buFont typeface="Arial" panose="020B0604020202020204" pitchFamily="34" charset="0"/>
              <a:buChar char="•"/>
            </a:pPr>
            <a:r>
              <a:rPr lang="en-US" altLang="ja-JP" sz="2000" dirty="0">
                <a:latin typeface="Calibri" panose="020F0502020204030204" pitchFamily="34" charset="0"/>
                <a:ea typeface="Calibri" panose="020F0502020204030204" pitchFamily="34" charset="0"/>
                <a:cs typeface="Calibri" panose="020F0502020204030204" pitchFamily="34" charset="0"/>
              </a:rPr>
              <a:t>Revitalization of community activities</a:t>
            </a:r>
            <a:endParaRPr lang="ja-JP" altLang="en-US" sz="2000" dirty="0">
              <a:latin typeface="Calibri" panose="020F0502020204030204" pitchFamily="34" charset="0"/>
              <a:cs typeface="Calibri" panose="020F0502020204030204" pitchFamily="34" charset="0"/>
            </a:endParaRPr>
          </a:p>
        </p:txBody>
      </p:sp>
      <p:sp>
        <p:nvSpPr>
          <p:cNvPr id="28" name="テキスト ボックス 27">
            <a:extLst>
              <a:ext uri="{FF2B5EF4-FFF2-40B4-BE49-F238E27FC236}">
                <a16:creationId xmlns:a16="http://schemas.microsoft.com/office/drawing/2014/main" id="{76ABA3B4-9996-455C-A3CA-CC278F6FF783}"/>
              </a:ext>
            </a:extLst>
          </p:cNvPr>
          <p:cNvSpPr txBox="1"/>
          <p:nvPr/>
        </p:nvSpPr>
        <p:spPr>
          <a:xfrm>
            <a:off x="9434837" y="1411174"/>
            <a:ext cx="2720981" cy="830997"/>
          </a:xfrm>
          <a:prstGeom prst="rect">
            <a:avLst/>
          </a:prstGeom>
          <a:noFill/>
        </p:spPr>
        <p:txBody>
          <a:bodyPr wrap="square">
            <a:spAutoFit/>
          </a:bodyPr>
          <a:lstStyle/>
          <a:p>
            <a:r>
              <a:rPr lang="en-US" altLang="ja-JP" sz="1600" dirty="0">
                <a:latin typeface="Calibri" panose="020F0502020204030204" pitchFamily="34" charset="0"/>
                <a:ea typeface="Calibri" panose="020F0502020204030204" pitchFamily="34" charset="0"/>
                <a:cs typeface="Calibri" panose="020F0502020204030204" pitchFamily="34" charset="0"/>
              </a:rPr>
              <a:t>“</a:t>
            </a:r>
            <a:r>
              <a:rPr lang="en-US" altLang="ja-JP" sz="1600" dirty="0">
                <a:solidFill>
                  <a:srgbClr val="FF0000"/>
                </a:solidFill>
                <a:latin typeface="Calibri" panose="020F0502020204030204" pitchFamily="34" charset="0"/>
                <a:ea typeface="Calibri" panose="020F0502020204030204" pitchFamily="34" charset="0"/>
                <a:cs typeface="Calibri" panose="020F0502020204030204" pitchFamily="34" charset="0"/>
              </a:rPr>
              <a:t>Park</a:t>
            </a:r>
            <a:r>
              <a:rPr lang="en-US" altLang="ja-JP" sz="1600" dirty="0">
                <a:latin typeface="Calibri" panose="020F0502020204030204" pitchFamily="34" charset="0"/>
                <a:ea typeface="Calibri" panose="020F0502020204030204" pitchFamily="34" charset="0"/>
                <a:cs typeface="Calibri" panose="020F0502020204030204" pitchFamily="34" charset="0"/>
              </a:rPr>
              <a:t>” as a place to formulate person-community bond (environment)          </a:t>
            </a:r>
            <a:endParaRPr lang="ja-JP" altLang="en-US" sz="1600" dirty="0">
              <a:latin typeface="Calibri" panose="020F0502020204030204" pitchFamily="34" charset="0"/>
              <a:cs typeface="Calibri" panose="020F0502020204030204" pitchFamily="34" charset="0"/>
            </a:endParaRPr>
          </a:p>
        </p:txBody>
      </p:sp>
      <p:sp>
        <p:nvSpPr>
          <p:cNvPr id="30" name="テキスト ボックス 29">
            <a:extLst>
              <a:ext uri="{FF2B5EF4-FFF2-40B4-BE49-F238E27FC236}">
                <a16:creationId xmlns:a16="http://schemas.microsoft.com/office/drawing/2014/main" id="{C55030AD-2DF2-41B7-839D-EFC2206700B6}"/>
              </a:ext>
            </a:extLst>
          </p:cNvPr>
          <p:cNvSpPr txBox="1"/>
          <p:nvPr/>
        </p:nvSpPr>
        <p:spPr>
          <a:xfrm>
            <a:off x="6952333" y="2045337"/>
            <a:ext cx="2644841" cy="1077218"/>
          </a:xfrm>
          <a:prstGeom prst="rect">
            <a:avLst/>
          </a:prstGeom>
          <a:noFill/>
        </p:spPr>
        <p:txBody>
          <a:bodyPr wrap="square">
            <a:spAutoFit/>
          </a:bodyPr>
          <a:lstStyle/>
          <a:p>
            <a:r>
              <a:rPr lang="en-US" altLang="ja-JP" sz="1600" dirty="0">
                <a:solidFill>
                  <a:srgbClr val="FF0000"/>
                </a:solidFill>
                <a:latin typeface="Calibri" panose="020F0502020204030204" pitchFamily="34" charset="0"/>
                <a:ea typeface="Calibri" panose="020F0502020204030204" pitchFamily="34" charset="0"/>
                <a:cs typeface="Calibri" panose="020F0502020204030204" pitchFamily="34" charset="0"/>
              </a:rPr>
              <a:t>Community volunteer circles, sports/culture/arts/hobby </a:t>
            </a:r>
          </a:p>
          <a:p>
            <a:r>
              <a:rPr lang="en-US" altLang="ja-JP" sz="1600" dirty="0">
                <a:solidFill>
                  <a:srgbClr val="FF0000"/>
                </a:solidFill>
                <a:latin typeface="Calibri" panose="020F0502020204030204" pitchFamily="34" charset="0"/>
                <a:ea typeface="Calibri" panose="020F0502020204030204" pitchFamily="34" charset="0"/>
                <a:cs typeface="Calibri" panose="020F0502020204030204" pitchFamily="34" charset="0"/>
              </a:rPr>
              <a:t>groups</a:t>
            </a:r>
            <a:r>
              <a:rPr lang="en-US" altLang="ja-JP" sz="1600" dirty="0">
                <a:latin typeface="Calibri" panose="020F0502020204030204" pitchFamily="34" charset="0"/>
                <a:ea typeface="Calibri" panose="020F0502020204030204" pitchFamily="34" charset="0"/>
                <a:cs typeface="Calibri" panose="020F0502020204030204" pitchFamily="34" charset="0"/>
              </a:rPr>
              <a:t> etc. (town planning, welfare)</a:t>
            </a:r>
            <a:endParaRPr lang="ja-JP" altLang="en-US" sz="1600" dirty="0">
              <a:latin typeface="Calibri" panose="020F0502020204030204" pitchFamily="34" charset="0"/>
              <a:cs typeface="Calibri" panose="020F0502020204030204" pitchFamily="34" charset="0"/>
            </a:endParaRPr>
          </a:p>
        </p:txBody>
      </p:sp>
      <p:sp>
        <p:nvSpPr>
          <p:cNvPr id="32" name="テキスト ボックス 31">
            <a:extLst>
              <a:ext uri="{FF2B5EF4-FFF2-40B4-BE49-F238E27FC236}">
                <a16:creationId xmlns:a16="http://schemas.microsoft.com/office/drawing/2014/main" id="{A4A33CF8-AD67-44F4-9674-3CC01E32B4F1}"/>
              </a:ext>
            </a:extLst>
          </p:cNvPr>
          <p:cNvSpPr txBox="1"/>
          <p:nvPr/>
        </p:nvSpPr>
        <p:spPr>
          <a:xfrm>
            <a:off x="9654705" y="2867921"/>
            <a:ext cx="2336482" cy="1077218"/>
          </a:xfrm>
          <a:prstGeom prst="rect">
            <a:avLst/>
          </a:prstGeom>
          <a:noFill/>
        </p:spPr>
        <p:txBody>
          <a:bodyPr wrap="square">
            <a:spAutoFit/>
          </a:bodyPr>
          <a:lstStyle/>
          <a:p>
            <a:r>
              <a:rPr lang="en-US" altLang="ja-JP" sz="1600" dirty="0">
                <a:latin typeface="Calibri" panose="020F0502020204030204" pitchFamily="34" charset="0"/>
                <a:ea typeface="Calibri" panose="020F0502020204030204" pitchFamily="34" charset="0"/>
                <a:cs typeface="Calibri" panose="020F0502020204030204" pitchFamily="34" charset="0"/>
              </a:rPr>
              <a:t>Community bonds at </a:t>
            </a:r>
            <a:r>
              <a:rPr lang="en-US" altLang="ja-JP" sz="1600" dirty="0">
                <a:solidFill>
                  <a:srgbClr val="FF0000"/>
                </a:solidFill>
                <a:latin typeface="Calibri" panose="020F0502020204030204" pitchFamily="34" charset="0"/>
                <a:ea typeface="Calibri" panose="020F0502020204030204" pitchFamily="34" charset="0"/>
                <a:cs typeface="Calibri" panose="020F0502020204030204" pitchFamily="34" charset="0"/>
              </a:rPr>
              <a:t>museums/public </a:t>
            </a:r>
          </a:p>
          <a:p>
            <a:r>
              <a:rPr lang="en-US" altLang="ja-JP" sz="1600" dirty="0">
                <a:solidFill>
                  <a:srgbClr val="FF0000"/>
                </a:solidFill>
                <a:latin typeface="Calibri" panose="020F0502020204030204" pitchFamily="34" charset="0"/>
                <a:ea typeface="Calibri" panose="020F0502020204030204" pitchFamily="34" charset="0"/>
                <a:cs typeface="Calibri" panose="020F0502020204030204" pitchFamily="34" charset="0"/>
              </a:rPr>
              <a:t>halls/libraries </a:t>
            </a:r>
            <a:r>
              <a:rPr lang="en-US" altLang="ja-JP" sz="1600" dirty="0">
                <a:latin typeface="Calibri" panose="020F0502020204030204" pitchFamily="34" charset="0"/>
                <a:ea typeface="Calibri" panose="020F0502020204030204" pitchFamily="34" charset="0"/>
                <a:cs typeface="Calibri" panose="020F0502020204030204" pitchFamily="34" charset="0"/>
              </a:rPr>
              <a:t>(cultural facilities)             </a:t>
            </a:r>
            <a:endParaRPr lang="ja-JP" altLang="en-US" sz="1600" dirty="0">
              <a:latin typeface="Calibri" panose="020F0502020204030204" pitchFamily="34" charset="0"/>
              <a:cs typeface="Calibri" panose="020F0502020204030204" pitchFamily="34" charset="0"/>
            </a:endParaRPr>
          </a:p>
        </p:txBody>
      </p:sp>
      <p:sp>
        <p:nvSpPr>
          <p:cNvPr id="34" name="テキスト ボックス 33">
            <a:extLst>
              <a:ext uri="{FF2B5EF4-FFF2-40B4-BE49-F238E27FC236}">
                <a16:creationId xmlns:a16="http://schemas.microsoft.com/office/drawing/2014/main" id="{99C02B7E-D487-4E8D-BAA8-194629728542}"/>
              </a:ext>
            </a:extLst>
          </p:cNvPr>
          <p:cNvSpPr txBox="1"/>
          <p:nvPr/>
        </p:nvSpPr>
        <p:spPr>
          <a:xfrm>
            <a:off x="6989892" y="3835573"/>
            <a:ext cx="2492167" cy="1815882"/>
          </a:xfrm>
          <a:prstGeom prst="rect">
            <a:avLst/>
          </a:prstGeom>
          <a:noFill/>
        </p:spPr>
        <p:txBody>
          <a:bodyPr wrap="square">
            <a:spAutoFit/>
          </a:bodyPr>
          <a:lstStyle/>
          <a:p>
            <a:r>
              <a:rPr lang="en-US" altLang="ja-JP" sz="1600" dirty="0">
                <a:latin typeface="Calibri" panose="020F0502020204030204" pitchFamily="34" charset="0"/>
                <a:ea typeface="Calibri" panose="020F0502020204030204" pitchFamily="34" charset="0"/>
                <a:cs typeface="Calibri" panose="020F0502020204030204" pitchFamily="34" charset="0"/>
              </a:rPr>
              <a:t>“</a:t>
            </a:r>
            <a:r>
              <a:rPr lang="en-US" altLang="ja-JP" sz="1600" dirty="0" err="1">
                <a:solidFill>
                  <a:srgbClr val="FF0000"/>
                </a:solidFill>
                <a:latin typeface="Calibri" panose="020F0502020204030204" pitchFamily="34" charset="0"/>
                <a:ea typeface="Calibri" panose="020F0502020204030204" pitchFamily="34" charset="0"/>
                <a:cs typeface="Calibri" panose="020F0502020204030204" pitchFamily="34" charset="0"/>
              </a:rPr>
              <a:t>Ibasho</a:t>
            </a:r>
            <a:r>
              <a:rPr lang="en-US" altLang="ja-JP" sz="1600" dirty="0">
                <a:latin typeface="Calibri" panose="020F0502020204030204" pitchFamily="34" charset="0"/>
                <a:ea typeface="Calibri" panose="020F0502020204030204" pitchFamily="34" charset="0"/>
                <a:cs typeface="Calibri" panose="020F0502020204030204" pitchFamily="34" charset="0"/>
              </a:rPr>
              <a:t>”  (places where one feels comfortable, safe and accepted) for </a:t>
            </a:r>
            <a:r>
              <a:rPr lang="en-US" altLang="ja-JP" sz="1600" dirty="0">
                <a:solidFill>
                  <a:srgbClr val="FF0000"/>
                </a:solidFill>
                <a:latin typeface="Calibri" panose="020F0502020204030204" pitchFamily="34" charset="0"/>
                <a:ea typeface="Calibri" panose="020F0502020204030204" pitchFamily="34" charset="0"/>
                <a:cs typeface="Calibri" panose="020F0502020204030204" pitchFamily="34" charset="0"/>
              </a:rPr>
              <a:t>children </a:t>
            </a:r>
            <a:r>
              <a:rPr lang="en-US" altLang="ja-JP" sz="1600" dirty="0">
                <a:latin typeface="Calibri" panose="020F0502020204030204" pitchFamily="34" charset="0"/>
                <a:ea typeface="Calibri" panose="020F0502020204030204" pitchFamily="34" charset="0"/>
                <a:cs typeface="Calibri" panose="020F0502020204030204" pitchFamily="34" charset="0"/>
              </a:rPr>
              <a:t>such as child cafeterias, places for interaction beyond age groups (children/food education)</a:t>
            </a:r>
            <a:endParaRPr lang="ja-JP" altLang="en-US" sz="1600" dirty="0">
              <a:latin typeface="Calibri" panose="020F0502020204030204" pitchFamily="34" charset="0"/>
              <a:cs typeface="Calibri" panose="020F0502020204030204" pitchFamily="34" charset="0"/>
            </a:endParaRPr>
          </a:p>
        </p:txBody>
      </p:sp>
      <p:sp>
        <p:nvSpPr>
          <p:cNvPr id="36" name="テキスト ボックス 35">
            <a:extLst>
              <a:ext uri="{FF2B5EF4-FFF2-40B4-BE49-F238E27FC236}">
                <a16:creationId xmlns:a16="http://schemas.microsoft.com/office/drawing/2014/main" id="{4E2CE042-996B-445D-9D5D-3B10069E6D31}"/>
              </a:ext>
            </a:extLst>
          </p:cNvPr>
          <p:cNvSpPr txBox="1"/>
          <p:nvPr/>
        </p:nvSpPr>
        <p:spPr>
          <a:xfrm>
            <a:off x="9602534" y="4486054"/>
            <a:ext cx="2521970" cy="1815882"/>
          </a:xfrm>
          <a:prstGeom prst="rect">
            <a:avLst/>
          </a:prstGeom>
          <a:noFill/>
        </p:spPr>
        <p:txBody>
          <a:bodyPr wrap="square">
            <a:spAutoFit/>
          </a:bodyPr>
          <a:lstStyle/>
          <a:p>
            <a:r>
              <a:rPr lang="en-US" altLang="ja-JP" sz="1600" dirty="0">
                <a:latin typeface="Calibri" panose="020F0502020204030204" pitchFamily="34" charset="0"/>
                <a:ea typeface="Calibri" panose="020F0502020204030204" pitchFamily="34" charset="0"/>
                <a:cs typeface="Calibri" panose="020F0502020204030204" pitchFamily="34" charset="0"/>
              </a:rPr>
              <a:t>Protection through housing support corporations, consumer protection advocators/relevant bodies/the community (housing, consumer protection, environment)</a:t>
            </a:r>
            <a:endParaRPr lang="ja-JP" altLang="en-US" sz="1600" dirty="0">
              <a:latin typeface="Calibri" panose="020F0502020204030204" pitchFamily="34" charset="0"/>
              <a:cs typeface="Calibri" panose="020F0502020204030204" pitchFamily="34" charset="0"/>
            </a:endParaRPr>
          </a:p>
        </p:txBody>
      </p:sp>
      <p:sp>
        <p:nvSpPr>
          <p:cNvPr id="48" name="正方形/長方形 47">
            <a:extLst>
              <a:ext uri="{FF2B5EF4-FFF2-40B4-BE49-F238E27FC236}">
                <a16:creationId xmlns:a16="http://schemas.microsoft.com/office/drawing/2014/main" id="{D8F0F325-4C81-47D9-9AF8-D14A7D8467D5}"/>
              </a:ext>
            </a:extLst>
          </p:cNvPr>
          <p:cNvSpPr/>
          <p:nvPr/>
        </p:nvSpPr>
        <p:spPr>
          <a:xfrm>
            <a:off x="108048" y="832093"/>
            <a:ext cx="325756" cy="59211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FED0B6BC-1DED-435D-8728-83CB793BCC34}"/>
              </a:ext>
            </a:extLst>
          </p:cNvPr>
          <p:cNvSpPr txBox="1"/>
          <p:nvPr/>
        </p:nvSpPr>
        <p:spPr>
          <a:xfrm rot="16200000">
            <a:off x="-444994" y="3139423"/>
            <a:ext cx="1419043" cy="338554"/>
          </a:xfrm>
          <a:prstGeom prst="rect">
            <a:avLst/>
          </a:prstGeom>
          <a:noFill/>
        </p:spPr>
        <p:txBody>
          <a:bodyPr wrap="none" rtlCol="0">
            <a:spAutoFit/>
          </a:bodyPr>
          <a:lstStyle/>
          <a:p>
            <a:r>
              <a:rPr kumimoji="1" lang="en-US" altLang="ja-JP" sz="1600" dirty="0">
                <a:solidFill>
                  <a:schemeClr val="bg1"/>
                </a:solidFill>
                <a:latin typeface="Calibri" panose="020F0502020204030204" pitchFamily="34" charset="0"/>
                <a:ea typeface="Calibri" panose="020F0502020204030204" pitchFamily="34" charset="0"/>
                <a:cs typeface="Calibri" panose="020F0502020204030204" pitchFamily="34" charset="0"/>
              </a:rPr>
              <a:t>Local residents</a:t>
            </a:r>
            <a:endParaRPr kumimoji="1" lang="ja-JP" altLang="en-US" sz="1600" dirty="0">
              <a:solidFill>
                <a:schemeClr val="bg1"/>
              </a:solidFill>
              <a:latin typeface="Calibri" panose="020F0502020204030204" pitchFamily="34" charset="0"/>
              <a:cs typeface="Calibri" panose="020F0502020204030204" pitchFamily="34" charset="0"/>
            </a:endParaRPr>
          </a:p>
        </p:txBody>
      </p:sp>
      <p:pic>
        <p:nvPicPr>
          <p:cNvPr id="51" name="図 50">
            <a:extLst>
              <a:ext uri="{FF2B5EF4-FFF2-40B4-BE49-F238E27FC236}">
                <a16:creationId xmlns:a16="http://schemas.microsoft.com/office/drawing/2014/main" id="{0218A111-0EE5-4EAC-AAB7-6A185C74EABD}"/>
              </a:ext>
            </a:extLst>
          </p:cNvPr>
          <p:cNvPicPr>
            <a:picLocks noChangeAspect="1"/>
          </p:cNvPicPr>
          <p:nvPr/>
        </p:nvPicPr>
        <p:blipFill>
          <a:blip r:embed="rId2"/>
          <a:stretch>
            <a:fillRect/>
          </a:stretch>
        </p:blipFill>
        <p:spPr>
          <a:xfrm>
            <a:off x="7461019" y="1310497"/>
            <a:ext cx="1278547" cy="650634"/>
          </a:xfrm>
          <a:prstGeom prst="rect">
            <a:avLst/>
          </a:prstGeom>
        </p:spPr>
      </p:pic>
      <p:pic>
        <p:nvPicPr>
          <p:cNvPr id="53" name="図 52">
            <a:extLst>
              <a:ext uri="{FF2B5EF4-FFF2-40B4-BE49-F238E27FC236}">
                <a16:creationId xmlns:a16="http://schemas.microsoft.com/office/drawing/2014/main" id="{76BE1137-E9B3-411D-9CAA-329EE1194F6B}"/>
              </a:ext>
            </a:extLst>
          </p:cNvPr>
          <p:cNvPicPr>
            <a:picLocks noChangeAspect="1"/>
          </p:cNvPicPr>
          <p:nvPr/>
        </p:nvPicPr>
        <p:blipFill>
          <a:blip r:embed="rId3"/>
          <a:stretch>
            <a:fillRect/>
          </a:stretch>
        </p:blipFill>
        <p:spPr>
          <a:xfrm>
            <a:off x="10154103" y="2369483"/>
            <a:ext cx="1076355" cy="521359"/>
          </a:xfrm>
          <a:prstGeom prst="rect">
            <a:avLst/>
          </a:prstGeom>
        </p:spPr>
      </p:pic>
      <p:pic>
        <p:nvPicPr>
          <p:cNvPr id="55" name="図 54">
            <a:extLst>
              <a:ext uri="{FF2B5EF4-FFF2-40B4-BE49-F238E27FC236}">
                <a16:creationId xmlns:a16="http://schemas.microsoft.com/office/drawing/2014/main" id="{B8681E92-E52C-44F1-88A6-79379CF3DA7C}"/>
              </a:ext>
            </a:extLst>
          </p:cNvPr>
          <p:cNvPicPr>
            <a:picLocks noChangeAspect="1"/>
          </p:cNvPicPr>
          <p:nvPr/>
        </p:nvPicPr>
        <p:blipFill>
          <a:blip r:embed="rId4"/>
          <a:stretch>
            <a:fillRect/>
          </a:stretch>
        </p:blipFill>
        <p:spPr>
          <a:xfrm>
            <a:off x="7854071" y="3182742"/>
            <a:ext cx="707084" cy="617580"/>
          </a:xfrm>
          <a:prstGeom prst="rect">
            <a:avLst/>
          </a:prstGeom>
        </p:spPr>
      </p:pic>
      <p:pic>
        <p:nvPicPr>
          <p:cNvPr id="57" name="図 56">
            <a:extLst>
              <a:ext uri="{FF2B5EF4-FFF2-40B4-BE49-F238E27FC236}">
                <a16:creationId xmlns:a16="http://schemas.microsoft.com/office/drawing/2014/main" id="{B880057A-BA2B-4D44-A9A1-04B8B3C141BD}"/>
              </a:ext>
            </a:extLst>
          </p:cNvPr>
          <p:cNvPicPr>
            <a:picLocks noChangeAspect="1"/>
          </p:cNvPicPr>
          <p:nvPr/>
        </p:nvPicPr>
        <p:blipFill>
          <a:blip r:embed="rId5"/>
          <a:stretch>
            <a:fillRect/>
          </a:stretch>
        </p:blipFill>
        <p:spPr>
          <a:xfrm>
            <a:off x="7711148" y="5684115"/>
            <a:ext cx="1121367" cy="561812"/>
          </a:xfrm>
          <a:prstGeom prst="rect">
            <a:avLst/>
          </a:prstGeom>
        </p:spPr>
      </p:pic>
      <p:pic>
        <p:nvPicPr>
          <p:cNvPr id="59" name="図 58">
            <a:extLst>
              <a:ext uri="{FF2B5EF4-FFF2-40B4-BE49-F238E27FC236}">
                <a16:creationId xmlns:a16="http://schemas.microsoft.com/office/drawing/2014/main" id="{0BCE4515-B1B5-4B45-B17D-F66C2B04D4C5}"/>
              </a:ext>
            </a:extLst>
          </p:cNvPr>
          <p:cNvPicPr>
            <a:picLocks noChangeAspect="1"/>
          </p:cNvPicPr>
          <p:nvPr/>
        </p:nvPicPr>
        <p:blipFill>
          <a:blip r:embed="rId6"/>
          <a:stretch>
            <a:fillRect/>
          </a:stretch>
        </p:blipFill>
        <p:spPr>
          <a:xfrm>
            <a:off x="10399862" y="3939982"/>
            <a:ext cx="830596" cy="543255"/>
          </a:xfrm>
          <a:prstGeom prst="rect">
            <a:avLst/>
          </a:prstGeom>
        </p:spPr>
      </p:pic>
      <p:pic>
        <p:nvPicPr>
          <p:cNvPr id="71" name="図 70">
            <a:extLst>
              <a:ext uri="{FF2B5EF4-FFF2-40B4-BE49-F238E27FC236}">
                <a16:creationId xmlns:a16="http://schemas.microsoft.com/office/drawing/2014/main" id="{05839AFB-E4B5-4447-93E8-0B8437EFE1B1}"/>
              </a:ext>
            </a:extLst>
          </p:cNvPr>
          <p:cNvPicPr>
            <a:picLocks noChangeAspect="1"/>
          </p:cNvPicPr>
          <p:nvPr/>
        </p:nvPicPr>
        <p:blipFill>
          <a:blip r:embed="rId7"/>
          <a:stretch>
            <a:fillRect/>
          </a:stretch>
        </p:blipFill>
        <p:spPr>
          <a:xfrm>
            <a:off x="517666" y="3787688"/>
            <a:ext cx="452143" cy="474471"/>
          </a:xfrm>
          <a:prstGeom prst="rect">
            <a:avLst/>
          </a:prstGeom>
        </p:spPr>
      </p:pic>
      <p:sp>
        <p:nvSpPr>
          <p:cNvPr id="84" name="正方形/長方形 83">
            <a:extLst>
              <a:ext uri="{FF2B5EF4-FFF2-40B4-BE49-F238E27FC236}">
                <a16:creationId xmlns:a16="http://schemas.microsoft.com/office/drawing/2014/main" id="{930A92FB-44DE-4119-8712-0F1DDD8C03B0}"/>
              </a:ext>
            </a:extLst>
          </p:cNvPr>
          <p:cNvSpPr/>
          <p:nvPr/>
        </p:nvSpPr>
        <p:spPr>
          <a:xfrm>
            <a:off x="3555511" y="5796666"/>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矢印: 右 85">
            <a:extLst>
              <a:ext uri="{FF2B5EF4-FFF2-40B4-BE49-F238E27FC236}">
                <a16:creationId xmlns:a16="http://schemas.microsoft.com/office/drawing/2014/main" id="{880A5F67-48C5-4F68-B330-72CDC4ECB96E}"/>
              </a:ext>
            </a:extLst>
          </p:cNvPr>
          <p:cNvSpPr/>
          <p:nvPr/>
        </p:nvSpPr>
        <p:spPr>
          <a:xfrm>
            <a:off x="4005660" y="5423337"/>
            <a:ext cx="2822528" cy="51434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         </a:t>
            </a:r>
            <a:endParaRPr kumimoji="1" lang="ja-JP" altLang="en-US" dirty="0"/>
          </a:p>
        </p:txBody>
      </p:sp>
      <p:sp>
        <p:nvSpPr>
          <p:cNvPr id="87" name="矢印: 右 86">
            <a:extLst>
              <a:ext uri="{FF2B5EF4-FFF2-40B4-BE49-F238E27FC236}">
                <a16:creationId xmlns:a16="http://schemas.microsoft.com/office/drawing/2014/main" id="{19C33DE3-4879-472D-B05A-D7CC6B241BBB}"/>
              </a:ext>
            </a:extLst>
          </p:cNvPr>
          <p:cNvSpPr/>
          <p:nvPr/>
        </p:nvSpPr>
        <p:spPr>
          <a:xfrm>
            <a:off x="488850" y="765104"/>
            <a:ext cx="6391786" cy="33094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6E87B358-80EA-4316-AE3A-30C934A25AA6}"/>
              </a:ext>
            </a:extLst>
          </p:cNvPr>
          <p:cNvSpPr/>
          <p:nvPr/>
        </p:nvSpPr>
        <p:spPr>
          <a:xfrm>
            <a:off x="6919061" y="917819"/>
            <a:ext cx="5188236" cy="5407016"/>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71446C0D-7C99-4926-8683-94F75996FF33}"/>
              </a:ext>
            </a:extLst>
          </p:cNvPr>
          <p:cNvSpPr txBox="1"/>
          <p:nvPr/>
        </p:nvSpPr>
        <p:spPr>
          <a:xfrm>
            <a:off x="7276826" y="661472"/>
            <a:ext cx="4497633" cy="646331"/>
          </a:xfrm>
          <a:prstGeom prst="rect">
            <a:avLst/>
          </a:prstGeom>
          <a:solidFill>
            <a:schemeClr val="accent6">
              <a:lumMod val="75000"/>
            </a:schemeClr>
          </a:solidFill>
        </p:spPr>
        <p:txBody>
          <a:bodyPr wrap="square">
            <a:spAutoFit/>
          </a:bodyPr>
          <a:lstStyle/>
          <a:p>
            <a:pPr algn="ctr"/>
            <a:r>
              <a:rPr lang="en-US" altLang="ja-JP" b="1" dirty="0">
                <a:solidFill>
                  <a:schemeClr val="bg1"/>
                </a:solidFill>
                <a:latin typeface="Calibri" panose="020F0502020204030204" pitchFamily="34" charset="0"/>
                <a:ea typeface="Calibri" panose="020F0502020204030204" pitchFamily="34" charset="0"/>
                <a:cs typeface="Calibri" panose="020F0502020204030204" pitchFamily="34" charset="0"/>
              </a:rPr>
              <a:t>Creation of bonds and environment (Examples)</a:t>
            </a:r>
            <a:endParaRPr lang="ja-JP" altLang="en-US" b="1" dirty="0">
              <a:solidFill>
                <a:schemeClr val="bg1"/>
              </a:solidFill>
              <a:latin typeface="Calibri" panose="020F0502020204030204" pitchFamily="34" charset="0"/>
              <a:cs typeface="Calibri" panose="020F0502020204030204" pitchFamily="34" charset="0"/>
            </a:endParaRPr>
          </a:p>
        </p:txBody>
      </p:sp>
      <p:pic>
        <p:nvPicPr>
          <p:cNvPr id="83" name="図 82">
            <a:extLst>
              <a:ext uri="{FF2B5EF4-FFF2-40B4-BE49-F238E27FC236}">
                <a16:creationId xmlns:a16="http://schemas.microsoft.com/office/drawing/2014/main" id="{741F4304-BABE-41E8-AC46-6862CFA93495}"/>
              </a:ext>
            </a:extLst>
          </p:cNvPr>
          <p:cNvPicPr>
            <a:picLocks noChangeAspect="1"/>
          </p:cNvPicPr>
          <p:nvPr/>
        </p:nvPicPr>
        <p:blipFill>
          <a:blip r:embed="rId8"/>
          <a:stretch>
            <a:fillRect/>
          </a:stretch>
        </p:blipFill>
        <p:spPr>
          <a:xfrm>
            <a:off x="3204579" y="5608000"/>
            <a:ext cx="609653" cy="542591"/>
          </a:xfrm>
          <a:prstGeom prst="rect">
            <a:avLst/>
          </a:prstGeom>
        </p:spPr>
      </p:pic>
      <p:pic>
        <p:nvPicPr>
          <p:cNvPr id="67" name="図 66">
            <a:extLst>
              <a:ext uri="{FF2B5EF4-FFF2-40B4-BE49-F238E27FC236}">
                <a16:creationId xmlns:a16="http://schemas.microsoft.com/office/drawing/2014/main" id="{8E749DD6-EFCE-4F1E-A1ED-A12621A8C0F0}"/>
              </a:ext>
            </a:extLst>
          </p:cNvPr>
          <p:cNvPicPr>
            <a:picLocks noChangeAspect="1"/>
          </p:cNvPicPr>
          <p:nvPr/>
        </p:nvPicPr>
        <p:blipFill>
          <a:blip r:embed="rId9"/>
          <a:stretch>
            <a:fillRect/>
          </a:stretch>
        </p:blipFill>
        <p:spPr>
          <a:xfrm>
            <a:off x="3359467" y="2307118"/>
            <a:ext cx="481626" cy="591363"/>
          </a:xfrm>
          <a:prstGeom prst="rect">
            <a:avLst/>
          </a:prstGeom>
        </p:spPr>
      </p:pic>
    </p:spTree>
    <p:extLst>
      <p:ext uri="{BB962C8B-B14F-4D97-AF65-F5344CB8AC3E}">
        <p14:creationId xmlns:p14="http://schemas.microsoft.com/office/powerpoint/2010/main" val="2614983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8CA0F5D-2B7A-FEEB-772E-3052ECB5CA3E}"/>
              </a:ext>
            </a:extLst>
          </p:cNvPr>
          <p:cNvSpPr/>
          <p:nvPr/>
        </p:nvSpPr>
        <p:spPr>
          <a:xfrm>
            <a:off x="212651" y="1796902"/>
            <a:ext cx="11759609" cy="492287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E00275D5-FA31-46E9-8C6F-90AF98C9E588}"/>
              </a:ext>
            </a:extLst>
          </p:cNvPr>
          <p:cNvPicPr>
            <a:picLocks noChangeAspect="1"/>
          </p:cNvPicPr>
          <p:nvPr/>
        </p:nvPicPr>
        <p:blipFill>
          <a:blip r:embed="rId2"/>
          <a:stretch>
            <a:fillRect/>
          </a:stretch>
        </p:blipFill>
        <p:spPr>
          <a:xfrm>
            <a:off x="9098939" y="2956254"/>
            <a:ext cx="2713831" cy="3547492"/>
          </a:xfrm>
          <a:prstGeom prst="rect">
            <a:avLst/>
          </a:prstGeom>
        </p:spPr>
      </p:pic>
      <p:sp>
        <p:nvSpPr>
          <p:cNvPr id="6" name="テキスト ボックス 5">
            <a:extLst>
              <a:ext uri="{FF2B5EF4-FFF2-40B4-BE49-F238E27FC236}">
                <a16:creationId xmlns:a16="http://schemas.microsoft.com/office/drawing/2014/main" id="{7687CD8E-4E32-4D81-96C7-8E60809A933C}"/>
              </a:ext>
            </a:extLst>
          </p:cNvPr>
          <p:cNvSpPr txBox="1"/>
          <p:nvPr/>
        </p:nvSpPr>
        <p:spPr>
          <a:xfrm>
            <a:off x="342176" y="40441"/>
            <a:ext cx="10694419" cy="523220"/>
          </a:xfrm>
          <a:prstGeom prst="rect">
            <a:avLst/>
          </a:prstGeom>
          <a:noFill/>
        </p:spPr>
        <p:txBody>
          <a:bodyPr wrap="square">
            <a:spAutoFit/>
          </a:bodyPr>
          <a:lstStyle/>
          <a:p>
            <a:r>
              <a:rPr lang="en-US" altLang="ja-JP" sz="2800" b="1" dirty="0">
                <a:latin typeface="Calibri" panose="020F0502020204030204" pitchFamily="34" charset="0"/>
                <a:ea typeface="Calibri" panose="020F0502020204030204" pitchFamily="34" charset="0"/>
                <a:cs typeface="Calibri" panose="020F0502020204030204" pitchFamily="34" charset="0"/>
              </a:rPr>
              <a:t>National Coordination Platform for Loneliness and Isolation Measures</a:t>
            </a:r>
            <a:endParaRPr lang="ja-JP" altLang="en-US" sz="2800" b="1" dirty="0">
              <a:latin typeface="Calibri" panose="020F0502020204030204" pitchFamily="34" charset="0"/>
              <a:cs typeface="Calibri" panose="020F0502020204030204" pitchFamily="34" charset="0"/>
            </a:endParaRPr>
          </a:p>
        </p:txBody>
      </p:sp>
      <p:sp>
        <p:nvSpPr>
          <p:cNvPr id="8" name="テキスト ボックス 7">
            <a:extLst>
              <a:ext uri="{FF2B5EF4-FFF2-40B4-BE49-F238E27FC236}">
                <a16:creationId xmlns:a16="http://schemas.microsoft.com/office/drawing/2014/main" id="{DE6D86C8-3D0A-4093-B3F1-D69D9532992B}"/>
              </a:ext>
            </a:extLst>
          </p:cNvPr>
          <p:cNvSpPr txBox="1"/>
          <p:nvPr/>
        </p:nvSpPr>
        <p:spPr>
          <a:xfrm>
            <a:off x="331543" y="516533"/>
            <a:ext cx="9760691" cy="6247864"/>
          </a:xfrm>
          <a:prstGeom prst="rect">
            <a:avLst/>
          </a:prstGeom>
          <a:noFill/>
        </p:spPr>
        <p:txBody>
          <a:bodyPr wrap="square">
            <a:spAutoFit/>
          </a:bodyPr>
          <a:lstStyle/>
          <a:p>
            <a:pPr algn="l"/>
            <a:r>
              <a:rPr lang="en-US" altLang="ja-JP" sz="2400" b="1" dirty="0">
                <a:latin typeface="Calibri" panose="020F0502020204030204" pitchFamily="34" charset="0"/>
                <a:ea typeface="Calibri" panose="020F0502020204030204" pitchFamily="34" charset="0"/>
                <a:cs typeface="Calibri" panose="020F0502020204030204" pitchFamily="34" charset="0"/>
              </a:rPr>
              <a:t>Organization</a:t>
            </a:r>
            <a:r>
              <a:rPr lang="en-US" altLang="ja-JP" sz="2000" dirty="0">
                <a:latin typeface="Calibri" panose="020F0502020204030204" pitchFamily="34" charset="0"/>
                <a:ea typeface="Calibri" panose="020F0502020204030204" pitchFamily="34" charset="0"/>
                <a:cs typeface="Calibri" panose="020F0502020204030204" pitchFamily="34" charset="0"/>
              </a:rPr>
              <a:t> </a:t>
            </a:r>
            <a:r>
              <a:rPr lang="en-US" altLang="ja-JP" sz="2000" i="0" u="none" strike="noStrike" baseline="0" dirty="0">
                <a:latin typeface="Calibri" panose="020F0502020204030204" pitchFamily="34" charset="0"/>
                <a:ea typeface="Calibri" panose="020F0502020204030204" pitchFamily="34" charset="0"/>
                <a:cs typeface="Calibri" panose="020F0502020204030204" pitchFamily="34" charset="0"/>
              </a:rPr>
              <a:t>Member organizations: 675 (as of Jan 1, 2026) </a:t>
            </a:r>
            <a:endParaRPr lang="ja-JP" altLang="en-US" sz="2000" i="0" u="none" strike="noStrike" baseline="0" dirty="0">
              <a:solidFill>
                <a:srgbClr val="000000"/>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altLang="ja-JP" sz="2000" i="0" u="none" strike="noStrike" baseline="0" dirty="0">
                <a:latin typeface="Calibri" panose="020F0502020204030204" pitchFamily="34" charset="0"/>
                <a:ea typeface="Calibri" panose="020F0502020204030204" pitchFamily="34" charset="0"/>
                <a:cs typeface="Calibri" panose="020F0502020204030204" pitchFamily="34" charset="0"/>
              </a:rPr>
              <a:t>Members (449): NGOs, other support groups, relevant government agencies </a:t>
            </a:r>
          </a:p>
          <a:p>
            <a:pPr marL="742950" lvl="1" indent="-285750">
              <a:buFont typeface="Arial" panose="020B0604020202020204" pitchFamily="34" charset="0"/>
              <a:buChar char="•"/>
            </a:pPr>
            <a:r>
              <a:rPr lang="en-US" altLang="ja-JP" sz="2000" i="0" u="none" strike="noStrike" baseline="0" dirty="0">
                <a:latin typeface="Calibri" panose="020F0502020204030204" pitchFamily="34" charset="0"/>
                <a:ea typeface="Calibri" panose="020F0502020204030204" pitchFamily="34" charset="0"/>
                <a:cs typeface="Calibri" panose="020F0502020204030204" pitchFamily="34" charset="0"/>
              </a:rPr>
              <a:t>Cooperating members (171): Economic organizations, local governments </a:t>
            </a:r>
          </a:p>
          <a:p>
            <a:pPr marL="742950" lvl="1" indent="-285750">
              <a:buFont typeface="Arial" panose="020B0604020202020204" pitchFamily="34" charset="0"/>
              <a:buChar char="•"/>
            </a:pPr>
            <a:r>
              <a:rPr lang="en-US" altLang="ja-JP" sz="2000" i="0" u="none" strike="noStrike" baseline="0" dirty="0">
                <a:latin typeface="Calibri" panose="020F0502020204030204" pitchFamily="34" charset="0"/>
                <a:ea typeface="Calibri" panose="020F0502020204030204" pitchFamily="34" charset="0"/>
                <a:cs typeface="Calibri" panose="020F0502020204030204" pitchFamily="34" charset="0"/>
              </a:rPr>
              <a:t>Supporting members (55): Private organizations, subsidized organizations</a:t>
            </a:r>
          </a:p>
          <a:p>
            <a:r>
              <a:rPr lang="en-US" altLang="ja-JP" sz="2400" b="1" i="0" u="none" strike="noStrike" baseline="0" dirty="0">
                <a:latin typeface="Calibri" panose="020F0502020204030204" pitchFamily="34" charset="0"/>
                <a:ea typeface="Calibri" panose="020F0502020204030204" pitchFamily="34" charset="0"/>
                <a:cs typeface="Calibri" panose="020F0502020204030204" pitchFamily="34" charset="0"/>
              </a:rPr>
              <a:t>Primary Activities</a:t>
            </a:r>
          </a:p>
          <a:p>
            <a:pPr marL="457200" indent="-457200">
              <a:buFont typeface="+mj-lt"/>
              <a:buAutoNum type="arabicPeriod"/>
            </a:pPr>
            <a:r>
              <a:rPr lang="en-US" altLang="ja-JP" sz="2400" b="1" i="0" u="none" strike="noStrike" baseline="0" dirty="0">
                <a:latin typeface="Calibri" panose="020F0502020204030204" pitchFamily="34" charset="0"/>
                <a:ea typeface="Calibri" panose="020F0502020204030204" pitchFamily="34" charset="0"/>
                <a:cs typeface="Calibri" panose="020F0502020204030204" pitchFamily="34" charset="0"/>
              </a:rPr>
              <a:t>Activities to enhance multiple and broad-range collaboration </a:t>
            </a:r>
          </a:p>
          <a:p>
            <a:pPr marL="342900" indent="-342900">
              <a:buFont typeface="Arial" panose="020B0604020202020204" pitchFamily="34" charset="0"/>
              <a:buChar char="•"/>
            </a:pPr>
            <a:r>
              <a:rPr lang="en-US" altLang="ja-JP" sz="2000" i="0" u="none" strike="noStrike" baseline="0" dirty="0">
                <a:latin typeface="Calibri" panose="020F0502020204030204" pitchFamily="34" charset="0"/>
                <a:ea typeface="Calibri" panose="020F0502020204030204" pitchFamily="34" charset="0"/>
                <a:cs typeface="Calibri" panose="020F0502020204030204" pitchFamily="34" charset="0"/>
              </a:rPr>
              <a:t>Holding subcommittee meetings on specific themes </a:t>
            </a:r>
          </a:p>
          <a:p>
            <a:pPr marL="809625" lvl="1" indent="-352425"/>
            <a:r>
              <a:rPr lang="en-US" altLang="ja-JP" sz="2000" i="0" u="none" strike="noStrike" baseline="0" dirty="0">
                <a:latin typeface="Calibri" panose="020F0502020204030204" pitchFamily="34" charset="0"/>
                <a:ea typeface="Calibri" panose="020F0502020204030204" pitchFamily="34" charset="0"/>
                <a:cs typeface="Calibri" panose="020F0502020204030204" pitchFamily="34" charset="0"/>
              </a:rPr>
              <a:t>(1) Initiatives for a society where people can solicit for support at any time and              be approached </a:t>
            </a:r>
          </a:p>
          <a:p>
            <a:pPr marL="817563" lvl="1" indent="-360363"/>
            <a:r>
              <a:rPr lang="en-US" altLang="ja-JP" sz="2000" i="0" u="none" strike="noStrike" baseline="0" dirty="0">
                <a:latin typeface="Calibri" panose="020F0502020204030204" pitchFamily="34" charset="0"/>
                <a:ea typeface="Calibri" panose="020F0502020204030204" pitchFamily="34" charset="0"/>
                <a:cs typeface="Calibri" panose="020F0502020204030204" pitchFamily="34" charset="0"/>
              </a:rPr>
              <a:t>(2) Roles of central and local governments, private sector, and NGOs for            meticulous support and local comprehensive support</a:t>
            </a:r>
          </a:p>
          <a:p>
            <a:pPr lvl="1"/>
            <a:r>
              <a:rPr lang="en-US" altLang="ja-JP" sz="2000" i="0" u="none" strike="noStrike" baseline="0" dirty="0">
                <a:latin typeface="Calibri" panose="020F0502020204030204" pitchFamily="34" charset="0"/>
                <a:ea typeface="Calibri" panose="020F0502020204030204" pitchFamily="34" charset="0"/>
                <a:cs typeface="Calibri" panose="020F0502020204030204" pitchFamily="34" charset="0"/>
              </a:rPr>
              <a:t>(3) Practical mutual collaboration in consultation support </a:t>
            </a:r>
            <a:r>
              <a:rPr lang="ja-JP" altLang="en-US" sz="2000" i="0" u="none" strike="noStrike" baseline="0" dirty="0">
                <a:latin typeface="Calibri" panose="020F0502020204030204" pitchFamily="34" charset="0"/>
                <a:ea typeface="Calibri" panose="020F0502020204030204" pitchFamily="34" charset="0"/>
                <a:cs typeface="Calibri" panose="020F0502020204030204" pitchFamily="34" charset="0"/>
              </a:rPr>
              <a:t>　　　　　　　</a:t>
            </a:r>
            <a:endParaRPr lang="en-US" altLang="ja-JP" sz="2000"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eriod" startAt="2"/>
            </a:pPr>
            <a:r>
              <a:rPr lang="en-US" altLang="ja-JP" sz="2400" b="1" i="0" u="none" strike="noStrike" baseline="0" dirty="0">
                <a:latin typeface="Calibri" panose="020F0502020204030204" pitchFamily="34" charset="0"/>
                <a:ea typeface="Calibri" panose="020F0502020204030204" pitchFamily="34" charset="0"/>
                <a:cs typeface="Calibri" panose="020F0502020204030204" pitchFamily="34" charset="0"/>
              </a:rPr>
              <a:t>Nationwide outreach for robust implementation addressing L/I issues</a:t>
            </a:r>
          </a:p>
          <a:p>
            <a:pPr marL="800100" lvl="1" indent="-342900">
              <a:buAutoNum type="arabicParenBoth"/>
            </a:pPr>
            <a:r>
              <a:rPr lang="en-US" altLang="ja-JP" sz="2000" i="0" u="none" strike="noStrike" baseline="0" dirty="0">
                <a:latin typeface="Calibri" panose="020F0502020204030204" pitchFamily="34" charset="0"/>
                <a:ea typeface="Calibri" panose="020F0502020204030204" pitchFamily="34" charset="0"/>
                <a:cs typeface="Calibri" panose="020F0502020204030204" pitchFamily="34" charset="0"/>
              </a:rPr>
              <a:t>Holding symposiums on L/I measures </a:t>
            </a:r>
          </a:p>
          <a:p>
            <a:pPr marL="800100" lvl="1" indent="-342900">
              <a:buAutoNum type="arabicParenBoth"/>
            </a:pPr>
            <a:r>
              <a:rPr lang="en-US" altLang="ja-JP" sz="2000" i="0" u="none" strike="noStrike" baseline="0" dirty="0">
                <a:latin typeface="Calibri" panose="020F0502020204030204" pitchFamily="34" charset="0"/>
                <a:ea typeface="Calibri" panose="020F0502020204030204" pitchFamily="34" charset="0"/>
                <a:cs typeface="Calibri" panose="020F0502020204030204" pitchFamily="34" charset="0"/>
              </a:rPr>
              <a:t>Loneliness and Isolation Prevention Month (May) </a:t>
            </a:r>
          </a:p>
          <a:p>
            <a:pPr marL="800100" lvl="1" indent="-342900">
              <a:buAutoNum type="arabicParenBoth"/>
            </a:pPr>
            <a:r>
              <a:rPr lang="en-US" altLang="ja-JP" sz="2000" b="1" i="0" u="none" strike="noStrike" baseline="0" dirty="0">
                <a:solidFill>
                  <a:srgbClr val="FF0000"/>
                </a:solidFill>
                <a:latin typeface="Calibri" panose="020F0502020204030204" pitchFamily="34" charset="0"/>
                <a:ea typeface="Calibri" panose="020F0502020204030204" pitchFamily="34" charset="0"/>
                <a:cs typeface="Calibri" panose="020F0502020204030204" pitchFamily="34" charset="0"/>
              </a:rPr>
              <a:t>“TSUNAGARI” Supporters </a:t>
            </a:r>
            <a:r>
              <a:rPr lang="en-US" altLang="ja-JP" sz="2000" b="1" dirty="0">
                <a:solidFill>
                  <a:srgbClr val="FF0000"/>
                </a:solidFill>
                <a:latin typeface="Calibri" panose="020F0502020204030204" pitchFamily="34" charset="0"/>
                <a:ea typeface="Calibri" panose="020F0502020204030204" pitchFamily="34" charset="0"/>
                <a:cs typeface="Calibri" panose="020F0502020204030204" pitchFamily="34" charset="0"/>
              </a:rPr>
              <a:t>(Human-to-Human bond facilitator)</a:t>
            </a:r>
            <a:endParaRPr lang="en-US" altLang="ja-JP" sz="2000" b="1" i="0" u="none" strike="noStrike" baseline="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eriod" startAt="3"/>
            </a:pPr>
            <a:r>
              <a:rPr lang="en-US" altLang="ja-JP" sz="2400" b="1" i="0" u="none" strike="noStrike" baseline="0" dirty="0">
                <a:latin typeface="Calibri" panose="020F0502020204030204" pitchFamily="34" charset="0"/>
                <a:ea typeface="Calibri" panose="020F0502020204030204" pitchFamily="34" charset="0"/>
                <a:cs typeface="Calibri" panose="020F0502020204030204" pitchFamily="34" charset="0"/>
              </a:rPr>
              <a:t>Knowledge sharing and awareness-raising activities </a:t>
            </a:r>
          </a:p>
          <a:p>
            <a:pPr marL="800100" lvl="1" indent="-342900">
              <a:buAutoNum type="arabicParenBoth"/>
            </a:pPr>
            <a:r>
              <a:rPr lang="en-US" altLang="ja-JP" sz="2000" i="0" u="none" strike="noStrike" baseline="0" dirty="0">
                <a:latin typeface="Calibri" panose="020F0502020204030204" pitchFamily="34" charset="0"/>
                <a:ea typeface="Calibri" panose="020F0502020204030204" pitchFamily="34" charset="0"/>
                <a:cs typeface="Calibri" panose="020F0502020204030204" pitchFamily="34" charset="0"/>
              </a:rPr>
              <a:t>Sharing and providing relevant information for members </a:t>
            </a:r>
          </a:p>
          <a:p>
            <a:pPr marL="800100" lvl="1" indent="-342900">
              <a:buAutoNum type="arabicParenBoth"/>
            </a:pPr>
            <a:r>
              <a:rPr lang="en-US" altLang="ja-JP" sz="2000" i="0" u="none" strike="noStrike" baseline="0" dirty="0">
                <a:latin typeface="Calibri" panose="020F0502020204030204" pitchFamily="34" charset="0"/>
                <a:ea typeface="Calibri" panose="020F0502020204030204" pitchFamily="34" charset="0"/>
                <a:cs typeface="Calibri" panose="020F0502020204030204" pitchFamily="34" charset="0"/>
              </a:rPr>
              <a:t>Conducting surveys on L/I</a:t>
            </a:r>
            <a:endParaRPr lang="ja-JP" alt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5305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a:extLst>
              <a:ext uri="{FF2B5EF4-FFF2-40B4-BE49-F238E27FC236}">
                <a16:creationId xmlns:a16="http://schemas.microsoft.com/office/drawing/2014/main" id="{1ADB2E15-FD9C-455B-94C2-3270B8D86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772" y="542188"/>
            <a:ext cx="2564849" cy="2564849"/>
          </a:xfrm>
          <a:prstGeom prst="rect">
            <a:avLst/>
          </a:prstGeom>
        </p:spPr>
      </p:pic>
      <p:sp>
        <p:nvSpPr>
          <p:cNvPr id="6" name="テキスト ボックス 5">
            <a:extLst>
              <a:ext uri="{FF2B5EF4-FFF2-40B4-BE49-F238E27FC236}">
                <a16:creationId xmlns:a16="http://schemas.microsoft.com/office/drawing/2014/main" id="{7687CD8E-4E32-4D81-96C7-8E60809A933C}"/>
              </a:ext>
            </a:extLst>
          </p:cNvPr>
          <p:cNvSpPr txBox="1"/>
          <p:nvPr/>
        </p:nvSpPr>
        <p:spPr>
          <a:xfrm>
            <a:off x="384662" y="68414"/>
            <a:ext cx="11247560" cy="815480"/>
          </a:xfrm>
          <a:prstGeom prst="rect">
            <a:avLst/>
          </a:prstGeom>
          <a:noFill/>
        </p:spPr>
        <p:txBody>
          <a:bodyPr wrap="square">
            <a:spAutoFit/>
          </a:bodyPr>
          <a:lstStyle/>
          <a:p>
            <a:pPr>
              <a:lnSpc>
                <a:spcPts val="2800"/>
              </a:lnSpc>
            </a:pPr>
            <a:r>
              <a:rPr lang="en-US" altLang="ja-JP" sz="2800" b="1" dirty="0">
                <a:latin typeface="Calibri" panose="020F0502020204030204" pitchFamily="34" charset="0"/>
                <a:ea typeface="Calibri" panose="020F0502020204030204" pitchFamily="34" charset="0"/>
                <a:cs typeface="Calibri" panose="020F0502020204030204" pitchFamily="34" charset="0"/>
              </a:rPr>
              <a:t>Framework for Promoting Loneliness and Isolation Measures in Local Governments (Overview)</a:t>
            </a:r>
            <a:endParaRPr lang="ja-JP" altLang="en-US" sz="2800" b="1" dirty="0">
              <a:latin typeface="Calibri" panose="020F0502020204030204" pitchFamily="34" charset="0"/>
              <a:cs typeface="Calibri" panose="020F0502020204030204" pitchFamily="34" charset="0"/>
            </a:endParaRPr>
          </a:p>
        </p:txBody>
      </p:sp>
      <p:sp>
        <p:nvSpPr>
          <p:cNvPr id="7" name="テキスト ボックス 6">
            <a:extLst>
              <a:ext uri="{FF2B5EF4-FFF2-40B4-BE49-F238E27FC236}">
                <a16:creationId xmlns:a16="http://schemas.microsoft.com/office/drawing/2014/main" id="{1488CAA4-2F43-4ED0-8C37-190B04FF0A80}"/>
              </a:ext>
            </a:extLst>
          </p:cNvPr>
          <p:cNvSpPr txBox="1"/>
          <p:nvPr/>
        </p:nvSpPr>
        <p:spPr>
          <a:xfrm>
            <a:off x="268522" y="787105"/>
            <a:ext cx="11177221" cy="461665"/>
          </a:xfrm>
          <a:prstGeom prst="rect">
            <a:avLst/>
          </a:prstGeom>
          <a:noFill/>
        </p:spPr>
        <p:txBody>
          <a:bodyPr wrap="square">
            <a:spAutoFit/>
          </a:bodyPr>
          <a:lstStyle/>
          <a:p>
            <a:r>
              <a:rPr lang="en-US" altLang="ja-JP" sz="2400" b="1" dirty="0">
                <a:solidFill>
                  <a:srgbClr val="FF0000"/>
                </a:solidFill>
                <a:latin typeface="Calibri" panose="020F0502020204030204" pitchFamily="34" charset="0"/>
                <a:ea typeface="Calibri" panose="020F0502020204030204" pitchFamily="34" charset="0"/>
                <a:cs typeface="Calibri" panose="020F0502020204030204" pitchFamily="34" charset="0"/>
              </a:rPr>
              <a:t>Regional versions </a:t>
            </a:r>
            <a:r>
              <a:rPr lang="en-US" altLang="ja-JP" sz="2000" b="1" dirty="0">
                <a:latin typeface="Calibri" panose="020F0502020204030204" pitchFamily="34" charset="0"/>
                <a:ea typeface="Calibri" panose="020F0502020204030204" pitchFamily="34" charset="0"/>
                <a:cs typeface="Calibri" panose="020F0502020204030204" pitchFamily="34" charset="0"/>
              </a:rPr>
              <a:t>of the Coordination Platform for Loneliness and Isolation Measures             </a:t>
            </a:r>
            <a:endParaRPr lang="ja-JP" altLang="en-US" sz="2000" b="1" dirty="0">
              <a:latin typeface="Calibri" panose="020F0502020204030204" pitchFamily="34" charset="0"/>
              <a:cs typeface="Calibri" panose="020F0502020204030204" pitchFamily="34" charset="0"/>
            </a:endParaRPr>
          </a:p>
        </p:txBody>
      </p:sp>
      <p:sp>
        <p:nvSpPr>
          <p:cNvPr id="9" name="テキスト ボックス 8">
            <a:extLst>
              <a:ext uri="{FF2B5EF4-FFF2-40B4-BE49-F238E27FC236}">
                <a16:creationId xmlns:a16="http://schemas.microsoft.com/office/drawing/2014/main" id="{09AEDD3F-30C7-417C-B680-0CAC9CFBC9DC}"/>
              </a:ext>
            </a:extLst>
          </p:cNvPr>
          <p:cNvSpPr txBox="1"/>
          <p:nvPr/>
        </p:nvSpPr>
        <p:spPr>
          <a:xfrm>
            <a:off x="279156" y="1218733"/>
            <a:ext cx="9406301" cy="2031325"/>
          </a:xfrm>
          <a:prstGeom prst="rect">
            <a:avLst/>
          </a:prstGeom>
          <a:noFill/>
        </p:spPr>
        <p:txBody>
          <a:bodyPr wrap="square">
            <a:spAutoFit/>
          </a:bodyPr>
          <a:lstStyle/>
          <a:p>
            <a:pPr marL="285750" indent="-285750">
              <a:buFont typeface="Arial" panose="020B0604020202020204" pitchFamily="34" charset="0"/>
              <a:buChar char="•"/>
            </a:pPr>
            <a:r>
              <a:rPr lang="en-US" altLang="ja-JP" dirty="0">
                <a:latin typeface="Calibri" panose="020F0502020204030204" pitchFamily="34" charset="0"/>
                <a:ea typeface="Calibri" panose="020F0502020204030204" pitchFamily="34" charset="0"/>
                <a:cs typeface="Calibri" panose="020F0502020204030204" pitchFamily="34" charset="0"/>
              </a:rPr>
              <a:t>A regional platform helps relevant parties form close, face-to-face and promotes </a:t>
            </a:r>
            <a:r>
              <a:rPr lang="en-US" altLang="ja-JP" dirty="0">
                <a:solidFill>
                  <a:srgbClr val="FF0000"/>
                </a:solidFill>
                <a:latin typeface="Calibri" panose="020F0502020204030204" pitchFamily="34" charset="0"/>
                <a:ea typeface="Calibri" panose="020F0502020204030204" pitchFamily="34" charset="0"/>
                <a:cs typeface="Calibri" panose="020F0502020204030204" pitchFamily="34" charset="0"/>
              </a:rPr>
              <a:t>horizontal coordination </a:t>
            </a:r>
            <a:r>
              <a:rPr lang="en-US" altLang="ja-JP" dirty="0">
                <a:latin typeface="Calibri" panose="020F0502020204030204" pitchFamily="34" charset="0"/>
                <a:ea typeface="Calibri" panose="020F0502020204030204" pitchFamily="34" charset="0"/>
                <a:cs typeface="Calibri" panose="020F0502020204030204" pitchFamily="34" charset="0"/>
              </a:rPr>
              <a:t>where people connect on equal, mutual terms.</a:t>
            </a:r>
          </a:p>
          <a:p>
            <a:pPr marL="285750" indent="-285750">
              <a:buFont typeface="Arial" panose="020B0604020202020204" pitchFamily="34" charset="0"/>
              <a:buChar char="•"/>
            </a:pPr>
            <a:r>
              <a:rPr lang="en-US" altLang="ja-JP" dirty="0">
                <a:latin typeface="Calibri" panose="020F0502020204030204" pitchFamily="34" charset="0"/>
                <a:ea typeface="Calibri" panose="020F0502020204030204" pitchFamily="34" charset="0"/>
                <a:cs typeface="Calibri" panose="020F0502020204030204" pitchFamily="34" charset="0"/>
              </a:rPr>
              <a:t>A regional platform also offers a </a:t>
            </a:r>
            <a:r>
              <a:rPr lang="en-US" altLang="ja-JP" dirty="0">
                <a:solidFill>
                  <a:srgbClr val="FF0000"/>
                </a:solidFill>
                <a:latin typeface="Calibri" panose="020F0502020204030204" pitchFamily="34" charset="0"/>
                <a:ea typeface="Calibri" panose="020F0502020204030204" pitchFamily="34" charset="0"/>
                <a:cs typeface="Calibri" panose="020F0502020204030204" pitchFamily="34" charset="0"/>
              </a:rPr>
              <a:t>horizontal coordination framework </a:t>
            </a:r>
            <a:r>
              <a:rPr lang="en-US" altLang="ja-JP" dirty="0">
                <a:latin typeface="Calibri" panose="020F0502020204030204" pitchFamily="34" charset="0"/>
                <a:ea typeface="Calibri" panose="020F0502020204030204" pitchFamily="34" charset="0"/>
                <a:cs typeface="Calibri" panose="020F0502020204030204" pitchFamily="34" charset="0"/>
              </a:rPr>
              <a:t>that aims to facilitate mutual learning and empower participating groups, primarily by making it possible for communities to share information on their resources, develop social resources, forge face-to-face relationships, provide residents with information, raise awareness, and share information on local issues with L/I.</a:t>
            </a:r>
            <a:endParaRPr lang="ja-JP" altLang="en-US" dirty="0">
              <a:latin typeface="Calibri" panose="020F0502020204030204" pitchFamily="34" charset="0"/>
              <a:cs typeface="Calibri" panose="020F0502020204030204" pitchFamily="34" charset="0"/>
            </a:endParaRPr>
          </a:p>
        </p:txBody>
      </p:sp>
      <p:sp>
        <p:nvSpPr>
          <p:cNvPr id="11" name="テキスト ボックス 10">
            <a:extLst>
              <a:ext uri="{FF2B5EF4-FFF2-40B4-BE49-F238E27FC236}">
                <a16:creationId xmlns:a16="http://schemas.microsoft.com/office/drawing/2014/main" id="{A8DB6C5D-A56D-41D1-BBC5-BEA37EE0DC84}"/>
              </a:ext>
            </a:extLst>
          </p:cNvPr>
          <p:cNvSpPr txBox="1"/>
          <p:nvPr/>
        </p:nvSpPr>
        <p:spPr>
          <a:xfrm>
            <a:off x="532294" y="3253976"/>
            <a:ext cx="1989260" cy="1323439"/>
          </a:xfrm>
          <a:prstGeom prst="rect">
            <a:avLst/>
          </a:prstGeom>
          <a:noFill/>
        </p:spPr>
        <p:txBody>
          <a:bodyPr wrap="square">
            <a:spAutoFit/>
          </a:bodyPr>
          <a:lstStyle/>
          <a:p>
            <a:pPr algn="ctr"/>
            <a:r>
              <a:rPr lang="en-US" altLang="ja-JP" sz="2000" b="1" dirty="0">
                <a:latin typeface="Calibri" panose="020F0502020204030204" pitchFamily="34" charset="0"/>
                <a:ea typeface="Calibri" panose="020F0502020204030204" pitchFamily="34" charset="0"/>
                <a:cs typeface="Calibri" panose="020F0502020204030204" pitchFamily="34" charset="0"/>
              </a:rPr>
              <a:t>Local governments</a:t>
            </a:r>
          </a:p>
          <a:p>
            <a:pPr algn="ctr"/>
            <a:r>
              <a:rPr lang="en-US" altLang="ja-JP" sz="2000" b="1" dirty="0">
                <a:latin typeface="Calibri" panose="020F0502020204030204" pitchFamily="34" charset="0"/>
                <a:ea typeface="Calibri" panose="020F0502020204030204" pitchFamily="34" charset="0"/>
                <a:cs typeface="Calibri" panose="020F0502020204030204" pitchFamily="34" charset="0"/>
              </a:rPr>
              <a:t>(administrative departments)</a:t>
            </a:r>
            <a:endParaRPr lang="ja-JP" altLang="en-US" sz="2000" b="1" dirty="0">
              <a:latin typeface="Calibri" panose="020F0502020204030204" pitchFamily="34" charset="0"/>
              <a:cs typeface="Calibri" panose="020F0502020204030204" pitchFamily="34" charset="0"/>
            </a:endParaRPr>
          </a:p>
        </p:txBody>
      </p:sp>
      <p:sp>
        <p:nvSpPr>
          <p:cNvPr id="12" name="テキスト ボックス 11">
            <a:extLst>
              <a:ext uri="{FF2B5EF4-FFF2-40B4-BE49-F238E27FC236}">
                <a16:creationId xmlns:a16="http://schemas.microsoft.com/office/drawing/2014/main" id="{CBFAEC33-D7DD-45C1-BE70-46D54E453DDD}"/>
              </a:ext>
            </a:extLst>
          </p:cNvPr>
          <p:cNvSpPr txBox="1"/>
          <p:nvPr/>
        </p:nvSpPr>
        <p:spPr>
          <a:xfrm>
            <a:off x="2770244" y="3271970"/>
            <a:ext cx="2692644" cy="1323439"/>
          </a:xfrm>
          <a:prstGeom prst="rect">
            <a:avLst/>
          </a:prstGeom>
          <a:noFill/>
        </p:spPr>
        <p:txBody>
          <a:bodyPr wrap="square">
            <a:spAutoFit/>
          </a:bodyPr>
          <a:lstStyle/>
          <a:p>
            <a:pPr algn="ctr"/>
            <a:r>
              <a:rPr lang="en-US" altLang="ja-JP" sz="2000" b="1" dirty="0">
                <a:latin typeface="Calibri" panose="020F0502020204030204" pitchFamily="34" charset="0"/>
                <a:ea typeface="Calibri" panose="020F0502020204030204" pitchFamily="34" charset="0"/>
                <a:cs typeface="Calibri" panose="020F0502020204030204" pitchFamily="34" charset="0"/>
              </a:rPr>
              <a:t>Private organizations providing support for persons who are in a state of L/I</a:t>
            </a:r>
            <a:endParaRPr lang="ja-JP" altLang="en-US" sz="2000" b="1" dirty="0">
              <a:latin typeface="Calibri" panose="020F0502020204030204" pitchFamily="34" charset="0"/>
              <a:cs typeface="Calibri" panose="020F0502020204030204" pitchFamily="34" charset="0"/>
            </a:endParaRPr>
          </a:p>
        </p:txBody>
      </p:sp>
      <p:sp>
        <p:nvSpPr>
          <p:cNvPr id="14" name="テキスト ボックス 13">
            <a:extLst>
              <a:ext uri="{FF2B5EF4-FFF2-40B4-BE49-F238E27FC236}">
                <a16:creationId xmlns:a16="http://schemas.microsoft.com/office/drawing/2014/main" id="{048B2830-40AE-4412-A845-A9D3200A0F78}"/>
              </a:ext>
            </a:extLst>
          </p:cNvPr>
          <p:cNvSpPr txBox="1"/>
          <p:nvPr/>
        </p:nvSpPr>
        <p:spPr>
          <a:xfrm>
            <a:off x="5700279" y="3295074"/>
            <a:ext cx="2147520" cy="707886"/>
          </a:xfrm>
          <a:prstGeom prst="rect">
            <a:avLst/>
          </a:prstGeom>
          <a:noFill/>
        </p:spPr>
        <p:txBody>
          <a:bodyPr wrap="square">
            <a:spAutoFit/>
          </a:bodyPr>
          <a:lstStyle/>
          <a:p>
            <a:pPr algn="ctr"/>
            <a:r>
              <a:rPr lang="en-US" altLang="ja-JP" sz="2000" b="1" dirty="0">
                <a:latin typeface="Calibri" panose="020F0502020204030204" pitchFamily="34" charset="0"/>
                <a:ea typeface="Calibri" panose="020F0502020204030204" pitchFamily="34" charset="0"/>
                <a:cs typeface="Calibri" panose="020F0502020204030204" pitchFamily="34" charset="0"/>
              </a:rPr>
              <a:t>Local residents and organizations</a:t>
            </a:r>
            <a:endParaRPr lang="ja-JP" altLang="en-US" sz="2000" b="1" dirty="0">
              <a:latin typeface="Calibri" panose="020F0502020204030204" pitchFamily="34" charset="0"/>
              <a:cs typeface="Calibri" panose="020F0502020204030204" pitchFamily="34" charset="0"/>
            </a:endParaRPr>
          </a:p>
        </p:txBody>
      </p:sp>
      <p:sp>
        <p:nvSpPr>
          <p:cNvPr id="16" name="テキスト ボックス 15">
            <a:extLst>
              <a:ext uri="{FF2B5EF4-FFF2-40B4-BE49-F238E27FC236}">
                <a16:creationId xmlns:a16="http://schemas.microsoft.com/office/drawing/2014/main" id="{2F5C2770-CB76-4086-AE79-DC1B4A6C24B6}"/>
              </a:ext>
            </a:extLst>
          </p:cNvPr>
          <p:cNvSpPr txBox="1"/>
          <p:nvPr/>
        </p:nvSpPr>
        <p:spPr>
          <a:xfrm>
            <a:off x="8226278" y="3267523"/>
            <a:ext cx="1427282" cy="707886"/>
          </a:xfrm>
          <a:prstGeom prst="rect">
            <a:avLst/>
          </a:prstGeom>
          <a:noFill/>
        </p:spPr>
        <p:txBody>
          <a:bodyPr wrap="square">
            <a:spAutoFit/>
          </a:bodyPr>
          <a:lstStyle/>
          <a:p>
            <a:pPr algn="ctr"/>
            <a:r>
              <a:rPr lang="en-US" altLang="ja-JP" sz="2000" b="1" dirty="0">
                <a:latin typeface="Calibri" panose="020F0502020204030204" pitchFamily="34" charset="0"/>
                <a:ea typeface="Calibri" panose="020F0502020204030204" pitchFamily="34" charset="0"/>
                <a:cs typeface="Calibri" panose="020F0502020204030204" pitchFamily="34" charset="0"/>
              </a:rPr>
              <a:t>Private companies</a:t>
            </a:r>
            <a:endParaRPr lang="ja-JP" altLang="en-US" sz="2000" b="1" dirty="0">
              <a:latin typeface="Calibri" panose="020F0502020204030204" pitchFamily="34" charset="0"/>
              <a:cs typeface="Calibri" panose="020F0502020204030204" pitchFamily="34" charset="0"/>
            </a:endParaRPr>
          </a:p>
        </p:txBody>
      </p:sp>
      <p:sp>
        <p:nvSpPr>
          <p:cNvPr id="18" name="テキスト ボックス 17">
            <a:extLst>
              <a:ext uri="{FF2B5EF4-FFF2-40B4-BE49-F238E27FC236}">
                <a16:creationId xmlns:a16="http://schemas.microsoft.com/office/drawing/2014/main" id="{24194C9E-5465-4AA7-AFF6-AF58D5EE8207}"/>
              </a:ext>
            </a:extLst>
          </p:cNvPr>
          <p:cNvSpPr txBox="1"/>
          <p:nvPr/>
        </p:nvSpPr>
        <p:spPr>
          <a:xfrm>
            <a:off x="9892383" y="3290628"/>
            <a:ext cx="1927712" cy="707886"/>
          </a:xfrm>
          <a:prstGeom prst="rect">
            <a:avLst/>
          </a:prstGeom>
          <a:noFill/>
        </p:spPr>
        <p:txBody>
          <a:bodyPr wrap="square">
            <a:spAutoFit/>
          </a:bodyPr>
          <a:lstStyle/>
          <a:p>
            <a:pPr algn="ctr"/>
            <a:r>
              <a:rPr lang="en-US" altLang="ja-JP" sz="2000" b="1" dirty="0">
                <a:latin typeface="Calibri" panose="020F0502020204030204" pitchFamily="34" charset="0"/>
                <a:ea typeface="Calibri" panose="020F0502020204030204" pitchFamily="34" charset="0"/>
                <a:cs typeface="Calibri" panose="020F0502020204030204" pitchFamily="34" charset="0"/>
              </a:rPr>
              <a:t>Other relevant organizations</a:t>
            </a:r>
            <a:endParaRPr lang="ja-JP" altLang="en-US" sz="2000" b="1" dirty="0">
              <a:latin typeface="Calibri" panose="020F0502020204030204" pitchFamily="34" charset="0"/>
              <a:cs typeface="Calibri" panose="020F0502020204030204" pitchFamily="34" charset="0"/>
            </a:endParaRPr>
          </a:p>
        </p:txBody>
      </p:sp>
      <p:sp>
        <p:nvSpPr>
          <p:cNvPr id="29" name="正方形/長方形 28">
            <a:extLst>
              <a:ext uri="{FF2B5EF4-FFF2-40B4-BE49-F238E27FC236}">
                <a16:creationId xmlns:a16="http://schemas.microsoft.com/office/drawing/2014/main" id="{646C2BF9-8CEB-4306-B159-336B72DDBEB9}"/>
              </a:ext>
            </a:extLst>
          </p:cNvPr>
          <p:cNvSpPr/>
          <p:nvPr/>
        </p:nvSpPr>
        <p:spPr>
          <a:xfrm>
            <a:off x="441816" y="3250058"/>
            <a:ext cx="2191481" cy="3405715"/>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2342578C-7E0C-4166-94F5-F4B24ADDA594}"/>
              </a:ext>
            </a:extLst>
          </p:cNvPr>
          <p:cNvSpPr/>
          <p:nvPr/>
        </p:nvSpPr>
        <p:spPr>
          <a:xfrm>
            <a:off x="2853839" y="3235404"/>
            <a:ext cx="2579807" cy="3405715"/>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88C1AA82-1DC5-4969-9748-6CB2A1112ED5}"/>
              </a:ext>
            </a:extLst>
          </p:cNvPr>
          <p:cNvSpPr/>
          <p:nvPr/>
        </p:nvSpPr>
        <p:spPr>
          <a:xfrm>
            <a:off x="5670309" y="3229543"/>
            <a:ext cx="2207599" cy="3405715"/>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B98447C5-C8FE-426A-8097-3463E7BC71D6}"/>
              </a:ext>
            </a:extLst>
          </p:cNvPr>
          <p:cNvSpPr/>
          <p:nvPr/>
        </p:nvSpPr>
        <p:spPr>
          <a:xfrm>
            <a:off x="8064748" y="3232474"/>
            <a:ext cx="1624375" cy="3405715"/>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39C37174-31C2-487C-A037-924411D10466}"/>
              </a:ext>
            </a:extLst>
          </p:cNvPr>
          <p:cNvSpPr/>
          <p:nvPr/>
        </p:nvSpPr>
        <p:spPr>
          <a:xfrm>
            <a:off x="9878894" y="3244197"/>
            <a:ext cx="1858837" cy="3405715"/>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BAF6A2A0-CF49-4EF7-BD45-E00413441DA3}"/>
              </a:ext>
            </a:extLst>
          </p:cNvPr>
          <p:cNvSpPr/>
          <p:nvPr/>
        </p:nvSpPr>
        <p:spPr>
          <a:xfrm>
            <a:off x="1924050" y="4580788"/>
            <a:ext cx="8496300" cy="2168735"/>
          </a:xfrm>
          <a:prstGeom prst="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38360CFB-FCEA-4ABB-8191-7E88BFD6C8E2}"/>
              </a:ext>
            </a:extLst>
          </p:cNvPr>
          <p:cNvSpPr txBox="1"/>
          <p:nvPr/>
        </p:nvSpPr>
        <p:spPr>
          <a:xfrm>
            <a:off x="2080928" y="6201758"/>
            <a:ext cx="5643928" cy="461665"/>
          </a:xfrm>
          <a:prstGeom prst="rect">
            <a:avLst/>
          </a:prstGeom>
          <a:noFill/>
        </p:spPr>
        <p:txBody>
          <a:bodyPr wrap="square">
            <a:spAutoFit/>
          </a:bodyPr>
          <a:lstStyle/>
          <a:p>
            <a:pPr marL="361950" indent="-361950"/>
            <a:r>
              <a:rPr lang="en-US" altLang="ja-JP" sz="1200" dirty="0">
                <a:latin typeface="Calibri" panose="020F0502020204030204" pitchFamily="34" charset="0"/>
                <a:ea typeface="Calibri" panose="020F0502020204030204" pitchFamily="34" charset="0"/>
                <a:cs typeface="Calibri" panose="020F0502020204030204" pitchFamily="34" charset="0"/>
              </a:rPr>
              <a:t>Note: Persons who are/were involved in the administration of these local councils are bound by the duty of confidentiality (with penalties).</a:t>
            </a:r>
            <a:endParaRPr lang="ja-JP" altLang="en-US" sz="1200" dirty="0">
              <a:latin typeface="Calibri" panose="020F0502020204030204" pitchFamily="34" charset="0"/>
              <a:cs typeface="Calibri" panose="020F0502020204030204" pitchFamily="34" charset="0"/>
            </a:endParaRPr>
          </a:p>
        </p:txBody>
      </p:sp>
      <p:pic>
        <p:nvPicPr>
          <p:cNvPr id="36" name="図 35">
            <a:extLst>
              <a:ext uri="{FF2B5EF4-FFF2-40B4-BE49-F238E27FC236}">
                <a16:creationId xmlns:a16="http://schemas.microsoft.com/office/drawing/2014/main" id="{C6EFC985-6F06-47EF-9C2F-691BE7C85563}"/>
              </a:ext>
            </a:extLst>
          </p:cNvPr>
          <p:cNvPicPr>
            <a:picLocks noChangeAspect="1"/>
          </p:cNvPicPr>
          <p:nvPr/>
        </p:nvPicPr>
        <p:blipFill rotWithShape="1">
          <a:blip r:embed="rId3">
            <a:extLst>
              <a:ext uri="{28A0092B-C50C-407E-A947-70E740481C1C}">
                <a14:useLocalDpi xmlns:a14="http://schemas.microsoft.com/office/drawing/2010/main" val="0"/>
              </a:ext>
            </a:extLst>
          </a:blip>
          <a:srcRect b="16736"/>
          <a:stretch/>
        </p:blipFill>
        <p:spPr>
          <a:xfrm>
            <a:off x="7694891" y="4994121"/>
            <a:ext cx="2630639" cy="1460256"/>
          </a:xfrm>
          <a:prstGeom prst="rect">
            <a:avLst/>
          </a:prstGeom>
        </p:spPr>
      </p:pic>
      <p:sp>
        <p:nvSpPr>
          <p:cNvPr id="20" name="テキスト ボックス 19">
            <a:extLst>
              <a:ext uri="{FF2B5EF4-FFF2-40B4-BE49-F238E27FC236}">
                <a16:creationId xmlns:a16="http://schemas.microsoft.com/office/drawing/2014/main" id="{93BDF0CE-096B-4AA1-9707-8D6C5A523310}"/>
              </a:ext>
            </a:extLst>
          </p:cNvPr>
          <p:cNvSpPr txBox="1"/>
          <p:nvPr/>
        </p:nvSpPr>
        <p:spPr>
          <a:xfrm>
            <a:off x="2909891" y="4655217"/>
            <a:ext cx="6523310" cy="400110"/>
          </a:xfrm>
          <a:prstGeom prst="rect">
            <a:avLst/>
          </a:prstGeom>
          <a:noFill/>
        </p:spPr>
        <p:txBody>
          <a:bodyPr wrap="square">
            <a:spAutoFit/>
          </a:bodyPr>
          <a:lstStyle/>
          <a:p>
            <a:pPr algn="ctr"/>
            <a:r>
              <a:rPr lang="en-US" altLang="ja-JP" sz="2000" b="1" dirty="0">
                <a:latin typeface="Calibri" panose="020F0502020204030204" pitchFamily="34" charset="0"/>
                <a:ea typeface="Calibri" panose="020F0502020204030204" pitchFamily="34" charset="0"/>
                <a:cs typeface="Calibri" panose="020F0502020204030204" pitchFamily="34" charset="0"/>
              </a:rPr>
              <a:t>Local Councils on Measures For Loneliness and Isolation</a:t>
            </a:r>
            <a:endParaRPr lang="ja-JP" altLang="en-US" sz="2000" b="1" dirty="0">
              <a:latin typeface="Calibri" panose="020F0502020204030204" pitchFamily="34" charset="0"/>
              <a:cs typeface="Calibri" panose="020F0502020204030204" pitchFamily="34" charset="0"/>
            </a:endParaRPr>
          </a:p>
        </p:txBody>
      </p:sp>
      <p:sp>
        <p:nvSpPr>
          <p:cNvPr id="2" name="テキスト ボックス 1">
            <a:extLst>
              <a:ext uri="{FF2B5EF4-FFF2-40B4-BE49-F238E27FC236}">
                <a16:creationId xmlns:a16="http://schemas.microsoft.com/office/drawing/2014/main" id="{E88B57E2-1AF7-4D98-2499-9EAFE52D1C6F}"/>
              </a:ext>
            </a:extLst>
          </p:cNvPr>
          <p:cNvSpPr txBox="1"/>
          <p:nvPr/>
        </p:nvSpPr>
        <p:spPr>
          <a:xfrm>
            <a:off x="10204927" y="1593128"/>
            <a:ext cx="1206769" cy="584775"/>
          </a:xfrm>
          <a:prstGeom prst="rect">
            <a:avLst/>
          </a:prstGeom>
          <a:noFill/>
        </p:spPr>
        <p:txBody>
          <a:bodyPr wrap="square">
            <a:spAutoFit/>
          </a:bodyPr>
          <a:lstStyle/>
          <a:p>
            <a:pPr algn="ctr"/>
            <a:r>
              <a:rPr lang="en-US" altLang="ja-JP" sz="1600" b="1" dirty="0">
                <a:solidFill>
                  <a:srgbClr val="FF0000"/>
                </a:solidFill>
                <a:latin typeface="Calibri" panose="020F0502020204030204" pitchFamily="34" charset="0"/>
                <a:cs typeface="Calibri" panose="020F0502020204030204" pitchFamily="34" charset="0"/>
              </a:rPr>
              <a:t>Local agendas</a:t>
            </a:r>
            <a:endParaRPr lang="ja-JP" altLang="en-US" sz="1600" b="1" dirty="0">
              <a:solidFill>
                <a:srgbClr val="FF0000"/>
              </a:solidFill>
              <a:latin typeface="Calibri" panose="020F0502020204030204" pitchFamily="34" charset="0"/>
              <a:cs typeface="Calibri" panose="020F0502020204030204" pitchFamily="34" charset="0"/>
            </a:endParaRPr>
          </a:p>
        </p:txBody>
      </p:sp>
      <p:sp>
        <p:nvSpPr>
          <p:cNvPr id="22" name="テキスト ボックス 21">
            <a:extLst>
              <a:ext uri="{FF2B5EF4-FFF2-40B4-BE49-F238E27FC236}">
                <a16:creationId xmlns:a16="http://schemas.microsoft.com/office/drawing/2014/main" id="{A800FC38-F778-4EB7-AB0D-87063E31FAB6}"/>
              </a:ext>
            </a:extLst>
          </p:cNvPr>
          <p:cNvSpPr txBox="1"/>
          <p:nvPr/>
        </p:nvSpPr>
        <p:spPr>
          <a:xfrm>
            <a:off x="2090286" y="5005937"/>
            <a:ext cx="5856764" cy="1200329"/>
          </a:xfrm>
          <a:prstGeom prst="rect">
            <a:avLst/>
          </a:prstGeom>
          <a:noFill/>
        </p:spPr>
        <p:txBody>
          <a:bodyPr wrap="square">
            <a:spAutoFit/>
          </a:bodyPr>
          <a:lstStyle/>
          <a:p>
            <a:r>
              <a:rPr lang="en-US" altLang="ja-JP" dirty="0">
                <a:latin typeface="Calibri" panose="020F0502020204030204" pitchFamily="34" charset="0"/>
                <a:ea typeface="Calibri" panose="020F0502020204030204" pitchFamily="34" charset="0"/>
                <a:cs typeface="Calibri" panose="020F0502020204030204" pitchFamily="34" charset="0"/>
              </a:rPr>
              <a:t>Consisting of relevant parties that support persons who are captured in L/I and others, these local councils meet to </a:t>
            </a:r>
            <a:r>
              <a:rPr lang="en-US" altLang="ja-JP" dirty="0">
                <a:solidFill>
                  <a:srgbClr val="FF0000"/>
                </a:solidFill>
                <a:latin typeface="Calibri" panose="020F0502020204030204" pitchFamily="34" charset="0"/>
                <a:ea typeface="Calibri" panose="020F0502020204030204" pitchFamily="34" charset="0"/>
                <a:cs typeface="Calibri" panose="020F0502020204030204" pitchFamily="34" charset="0"/>
              </a:rPr>
              <a:t>exchange information </a:t>
            </a:r>
            <a:r>
              <a:rPr lang="en-US" altLang="ja-JP" dirty="0">
                <a:latin typeface="Calibri" panose="020F0502020204030204" pitchFamily="34" charset="0"/>
                <a:ea typeface="Calibri" panose="020F0502020204030204" pitchFamily="34" charset="0"/>
                <a:cs typeface="Calibri" panose="020F0502020204030204" pitchFamily="34" charset="0"/>
              </a:rPr>
              <a:t>and </a:t>
            </a:r>
            <a:r>
              <a:rPr lang="en-US" altLang="ja-JP" dirty="0">
                <a:solidFill>
                  <a:srgbClr val="FF0000"/>
                </a:solidFill>
                <a:latin typeface="Calibri" panose="020F0502020204030204" pitchFamily="34" charset="0"/>
                <a:ea typeface="Calibri" panose="020F0502020204030204" pitchFamily="34" charset="0"/>
                <a:cs typeface="Calibri" panose="020F0502020204030204" pitchFamily="34" charset="0"/>
              </a:rPr>
              <a:t>discuss approaches </a:t>
            </a:r>
            <a:r>
              <a:rPr lang="en-US" altLang="ja-JP" dirty="0">
                <a:latin typeface="Calibri" panose="020F0502020204030204" pitchFamily="34" charset="0"/>
                <a:ea typeface="Calibri" panose="020F0502020204030204" pitchFamily="34" charset="0"/>
                <a:cs typeface="Calibri" panose="020F0502020204030204" pitchFamily="34" charset="0"/>
              </a:rPr>
              <a:t>to and </a:t>
            </a:r>
            <a:r>
              <a:rPr lang="en-US" altLang="ja-JP" dirty="0">
                <a:solidFill>
                  <a:srgbClr val="FF0000"/>
                </a:solidFill>
                <a:latin typeface="Calibri" panose="020F0502020204030204" pitchFamily="34" charset="0"/>
                <a:ea typeface="Calibri" panose="020F0502020204030204" pitchFamily="34" charset="0"/>
                <a:cs typeface="Calibri" panose="020F0502020204030204" pitchFamily="34" charset="0"/>
              </a:rPr>
              <a:t>methods</a:t>
            </a:r>
            <a:r>
              <a:rPr lang="en-US" altLang="ja-JP" dirty="0">
                <a:latin typeface="Calibri" panose="020F0502020204030204" pitchFamily="34" charset="0"/>
                <a:ea typeface="Calibri" panose="020F0502020204030204" pitchFamily="34" charset="0"/>
                <a:cs typeface="Calibri" panose="020F0502020204030204" pitchFamily="34" charset="0"/>
              </a:rPr>
              <a:t> of providing </a:t>
            </a:r>
            <a:r>
              <a:rPr lang="en-US" altLang="ja-JP" dirty="0">
                <a:solidFill>
                  <a:srgbClr val="FF0000"/>
                </a:solidFill>
                <a:latin typeface="Calibri" panose="020F0502020204030204" pitchFamily="34" charset="0"/>
                <a:ea typeface="Calibri" panose="020F0502020204030204" pitchFamily="34" charset="0"/>
                <a:cs typeface="Calibri" panose="020F0502020204030204" pitchFamily="34" charset="0"/>
              </a:rPr>
              <a:t>support</a:t>
            </a:r>
            <a:r>
              <a:rPr lang="en-US" altLang="ja-JP" dirty="0">
                <a:latin typeface="Calibri" panose="020F0502020204030204" pitchFamily="34" charset="0"/>
                <a:ea typeface="Calibri" panose="020F0502020204030204" pitchFamily="34" charset="0"/>
                <a:cs typeface="Calibri" panose="020F0502020204030204" pitchFamily="34" charset="0"/>
              </a:rPr>
              <a:t>.</a:t>
            </a:r>
            <a:endParaRPr lang="ja-JP"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296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a:extLst>
              <a:ext uri="{FF2B5EF4-FFF2-40B4-BE49-F238E27FC236}">
                <a16:creationId xmlns:a16="http://schemas.microsoft.com/office/drawing/2014/main" id="{4011D42E-4CCB-437D-A1F1-49D92C803FBE}"/>
              </a:ext>
            </a:extLst>
          </p:cNvPr>
          <p:cNvSpPr/>
          <p:nvPr/>
        </p:nvSpPr>
        <p:spPr>
          <a:xfrm>
            <a:off x="5851281" y="627798"/>
            <a:ext cx="6093069" cy="362802"/>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02091953-4028-4B3B-8EF9-21B8DA244BF5}"/>
              </a:ext>
            </a:extLst>
          </p:cNvPr>
          <p:cNvSpPr/>
          <p:nvPr/>
        </p:nvSpPr>
        <p:spPr>
          <a:xfrm>
            <a:off x="164856" y="614166"/>
            <a:ext cx="5578719" cy="45423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7687CD8E-4E32-4D81-96C7-8E60809A933C}"/>
              </a:ext>
            </a:extLst>
          </p:cNvPr>
          <p:cNvSpPr txBox="1"/>
          <p:nvPr/>
        </p:nvSpPr>
        <p:spPr>
          <a:xfrm>
            <a:off x="123826" y="18652"/>
            <a:ext cx="11247560" cy="523220"/>
          </a:xfrm>
          <a:prstGeom prst="rect">
            <a:avLst/>
          </a:prstGeom>
          <a:noFill/>
        </p:spPr>
        <p:txBody>
          <a:bodyPr wrap="square">
            <a:spAutoFit/>
          </a:bodyPr>
          <a:lstStyle/>
          <a:p>
            <a:r>
              <a:rPr lang="en-US" altLang="ja-JP" sz="2800" b="1" i="0" u="none" strike="noStrike" baseline="0" dirty="0">
                <a:latin typeface="Calibri" panose="020F0502020204030204" pitchFamily="34" charset="0"/>
              </a:rPr>
              <a:t>“Tsunagari”(Facilitation of human bond) Supporter Training Course</a:t>
            </a:r>
            <a:endParaRPr lang="ja-JP" altLang="en-US" sz="4000" b="1" dirty="0">
              <a:latin typeface="Calibri" panose="020F0502020204030204" pitchFamily="34" charset="0"/>
              <a:cs typeface="Calibri" panose="020F0502020204030204" pitchFamily="34" charset="0"/>
            </a:endParaRPr>
          </a:p>
        </p:txBody>
      </p:sp>
      <p:sp>
        <p:nvSpPr>
          <p:cNvPr id="23" name="テキスト ボックス 22">
            <a:extLst>
              <a:ext uri="{FF2B5EF4-FFF2-40B4-BE49-F238E27FC236}">
                <a16:creationId xmlns:a16="http://schemas.microsoft.com/office/drawing/2014/main" id="{125E111D-0826-4BCB-904D-D79C841E90CE}"/>
              </a:ext>
            </a:extLst>
          </p:cNvPr>
          <p:cNvSpPr txBox="1"/>
          <p:nvPr/>
        </p:nvSpPr>
        <p:spPr>
          <a:xfrm>
            <a:off x="164856" y="589839"/>
            <a:ext cx="4492869" cy="461665"/>
          </a:xfrm>
          <a:prstGeom prst="rect">
            <a:avLst/>
          </a:prstGeom>
          <a:noFill/>
        </p:spPr>
        <p:txBody>
          <a:bodyPr wrap="square">
            <a:spAutoFit/>
          </a:bodyPr>
          <a:lstStyle/>
          <a:p>
            <a:r>
              <a:rPr lang="en-US" altLang="ja-JP" sz="2400" b="1" i="0" u="none" strike="noStrike" baseline="0" dirty="0">
                <a:latin typeface="Calibri" panose="020F0502020204030204" pitchFamily="34" charset="0"/>
              </a:rPr>
              <a:t>Who is “Tsunagari” Supporter?</a:t>
            </a:r>
            <a:endParaRPr lang="ja-JP" altLang="en-US" sz="2400" b="1" dirty="0">
              <a:latin typeface="Calibri" panose="020F0502020204030204" pitchFamily="34" charset="0"/>
              <a:cs typeface="Calibri" panose="020F0502020204030204" pitchFamily="34" charset="0"/>
            </a:endParaRPr>
          </a:p>
        </p:txBody>
      </p:sp>
      <p:sp>
        <p:nvSpPr>
          <p:cNvPr id="25" name="テキスト ボックス 24">
            <a:extLst>
              <a:ext uri="{FF2B5EF4-FFF2-40B4-BE49-F238E27FC236}">
                <a16:creationId xmlns:a16="http://schemas.microsoft.com/office/drawing/2014/main" id="{81B4B324-5D45-49D5-B81C-62154F423E86}"/>
              </a:ext>
            </a:extLst>
          </p:cNvPr>
          <p:cNvSpPr txBox="1"/>
          <p:nvPr/>
        </p:nvSpPr>
        <p:spPr>
          <a:xfrm>
            <a:off x="5878023" y="566845"/>
            <a:ext cx="4609001" cy="461665"/>
          </a:xfrm>
          <a:prstGeom prst="rect">
            <a:avLst/>
          </a:prstGeom>
          <a:noFill/>
        </p:spPr>
        <p:txBody>
          <a:bodyPr wrap="square">
            <a:spAutoFit/>
          </a:bodyPr>
          <a:lstStyle/>
          <a:p>
            <a:r>
              <a:rPr lang="en-US" altLang="ja-JP" sz="2400" b="1" i="0" u="none" strike="noStrike" baseline="0" dirty="0">
                <a:latin typeface="Calibri" panose="020F0502020204030204" pitchFamily="34" charset="0"/>
              </a:rPr>
              <a:t>Message from Minister </a:t>
            </a:r>
            <a:r>
              <a:rPr lang="en-US" altLang="ja-JP" sz="2400" b="1" i="0" u="none" strike="noStrike" baseline="0" dirty="0" err="1">
                <a:latin typeface="Calibri" panose="020F0502020204030204" pitchFamily="34" charset="0"/>
              </a:rPr>
              <a:t>Mihara</a:t>
            </a:r>
            <a:endParaRPr lang="ja-JP" altLang="en-US" sz="2400" b="1" dirty="0">
              <a:latin typeface="Calibri" panose="020F0502020204030204" pitchFamily="34" charset="0"/>
              <a:cs typeface="Calibri" panose="020F0502020204030204" pitchFamily="34" charset="0"/>
            </a:endParaRPr>
          </a:p>
        </p:txBody>
      </p:sp>
      <p:sp>
        <p:nvSpPr>
          <p:cNvPr id="39" name="テキスト ボックス 38">
            <a:extLst>
              <a:ext uri="{FF2B5EF4-FFF2-40B4-BE49-F238E27FC236}">
                <a16:creationId xmlns:a16="http://schemas.microsoft.com/office/drawing/2014/main" id="{6163BDAF-527C-4E8C-8426-298BA132E44D}"/>
              </a:ext>
            </a:extLst>
          </p:cNvPr>
          <p:cNvSpPr txBox="1"/>
          <p:nvPr/>
        </p:nvSpPr>
        <p:spPr>
          <a:xfrm>
            <a:off x="5934074" y="4154344"/>
            <a:ext cx="6134100" cy="2554545"/>
          </a:xfrm>
          <a:prstGeom prst="rect">
            <a:avLst/>
          </a:prstGeom>
          <a:noFill/>
        </p:spPr>
        <p:txBody>
          <a:bodyPr wrap="square">
            <a:spAutoFit/>
          </a:bodyPr>
          <a:lstStyle/>
          <a:p>
            <a:r>
              <a:rPr lang="en-US" altLang="ja-JP" sz="2000" b="0" i="1" u="none" strike="noStrike" baseline="0" dirty="0">
                <a:latin typeface="Calibri" panose="020F0502020204030204" pitchFamily="34" charset="0"/>
                <a:ea typeface="Calibri" panose="020F0502020204030204" pitchFamily="34" charset="0"/>
                <a:cs typeface="Calibri" panose="020F0502020204030204" pitchFamily="34" charset="0"/>
              </a:rPr>
              <a:t>“</a:t>
            </a:r>
            <a:r>
              <a:rPr lang="en-US" altLang="ja-JP" sz="2000" b="0" i="1" u="none" strike="noStrike" baseline="0" dirty="0">
                <a:solidFill>
                  <a:srgbClr val="FF0000"/>
                </a:solidFill>
                <a:latin typeface="Calibri" panose="020F0502020204030204" pitchFamily="34" charset="0"/>
                <a:ea typeface="Calibri" panose="020F0502020204030204" pitchFamily="34" charset="0"/>
                <a:cs typeface="Calibri" panose="020F0502020204030204" pitchFamily="34" charset="0"/>
              </a:rPr>
              <a:t>Nobody can blame others just for being alone, </a:t>
            </a:r>
            <a:r>
              <a:rPr lang="en-US" altLang="ja-JP" sz="2000" b="0" i="1" u="none" strike="noStrike" baseline="0" dirty="0">
                <a:latin typeface="Calibri" panose="020F0502020204030204" pitchFamily="34" charset="0"/>
                <a:ea typeface="Calibri" panose="020F0502020204030204" pitchFamily="34" charset="0"/>
                <a:cs typeface="Calibri" panose="020F0502020204030204" pitchFamily="34" charset="0"/>
              </a:rPr>
              <a:t>but I am concerned about you when your are afflicted by significant worries because they may be just heavier enough to irk you.”</a:t>
            </a:r>
          </a:p>
          <a:p>
            <a:pPr marR="2790"/>
            <a:r>
              <a:rPr lang="en-US" altLang="ja-JP" sz="2000" b="0" i="1" u="none" strike="noStrike" baseline="0" dirty="0">
                <a:latin typeface="Calibri" panose="020F0502020204030204" pitchFamily="34" charset="0"/>
                <a:ea typeface="Calibri" panose="020F0502020204030204" pitchFamily="34" charset="0"/>
                <a:cs typeface="Calibri" panose="020F0502020204030204" pitchFamily="34" charset="0"/>
              </a:rPr>
              <a:t>“You will </a:t>
            </a:r>
            <a:r>
              <a:rPr lang="en-US" altLang="ja-JP" sz="2000" b="0" i="1" u="none" strike="noStrike" baseline="0" dirty="0">
                <a:solidFill>
                  <a:srgbClr val="FF0000"/>
                </a:solidFill>
                <a:latin typeface="Calibri" panose="020F0502020204030204" pitchFamily="34" charset="0"/>
                <a:ea typeface="Calibri" panose="020F0502020204030204" pitchFamily="34" charset="0"/>
                <a:cs typeface="Calibri" panose="020F0502020204030204" pitchFamily="34" charset="0"/>
              </a:rPr>
              <a:t>help those who are in troubled situation </a:t>
            </a:r>
            <a:r>
              <a:rPr lang="en-US" altLang="ja-JP" sz="2000" b="0" i="1" u="none" strike="noStrike" baseline="0" dirty="0">
                <a:latin typeface="Calibri" panose="020F0502020204030204" pitchFamily="34" charset="0"/>
                <a:ea typeface="Calibri" panose="020F0502020204030204" pitchFamily="34" charset="0"/>
                <a:cs typeface="Calibri" panose="020F0502020204030204" pitchFamily="34" charset="0"/>
              </a:rPr>
              <a:t>and in need for help through the learning in the course.” </a:t>
            </a:r>
          </a:p>
          <a:p>
            <a:pPr marR="2790"/>
            <a:r>
              <a:rPr lang="en-US" altLang="ja-JP" sz="2000" b="0" i="1" u="none" strike="noStrike" baseline="0" dirty="0">
                <a:latin typeface="Calibri" panose="020F0502020204030204" pitchFamily="34" charset="0"/>
                <a:ea typeface="Calibri" panose="020F0502020204030204" pitchFamily="34" charset="0"/>
                <a:cs typeface="Calibri" panose="020F0502020204030204" pitchFamily="34" charset="0"/>
              </a:rPr>
              <a:t>“I believe that </a:t>
            </a:r>
            <a:r>
              <a:rPr lang="en-US" altLang="ja-JP" sz="2000" b="0" i="1" u="none" strike="noStrike" baseline="0" dirty="0">
                <a:solidFill>
                  <a:srgbClr val="FF0000"/>
                </a:solidFill>
                <a:latin typeface="Calibri" panose="020F0502020204030204" pitchFamily="34" charset="0"/>
                <a:ea typeface="Calibri" panose="020F0502020204030204" pitchFamily="34" charset="0"/>
                <a:cs typeface="Calibri" panose="020F0502020204030204" pitchFamily="34" charset="0"/>
              </a:rPr>
              <a:t>just a small connection means a lot </a:t>
            </a:r>
            <a:r>
              <a:rPr lang="en-US" altLang="ja-JP" sz="2000" b="0" i="1" u="none" strike="noStrike" baseline="0" dirty="0">
                <a:latin typeface="Calibri" panose="020F0502020204030204" pitchFamily="34" charset="0"/>
                <a:ea typeface="Calibri" panose="020F0502020204030204" pitchFamily="34" charset="0"/>
                <a:cs typeface="Calibri" panose="020F0502020204030204" pitchFamily="34" charset="0"/>
              </a:rPr>
              <a:t>in our society.”</a:t>
            </a:r>
          </a:p>
        </p:txBody>
      </p:sp>
      <p:sp>
        <p:nvSpPr>
          <p:cNvPr id="52" name="正方形/長方形 51">
            <a:extLst>
              <a:ext uri="{FF2B5EF4-FFF2-40B4-BE49-F238E27FC236}">
                <a16:creationId xmlns:a16="http://schemas.microsoft.com/office/drawing/2014/main" id="{A0CE976C-914C-4312-8D81-401AD1130E4F}"/>
              </a:ext>
            </a:extLst>
          </p:cNvPr>
          <p:cNvSpPr/>
          <p:nvPr/>
        </p:nvSpPr>
        <p:spPr>
          <a:xfrm>
            <a:off x="145806" y="614168"/>
            <a:ext cx="5597769" cy="6139058"/>
          </a:xfrm>
          <a:prstGeom prst="rect">
            <a:avLst/>
          </a:prstGeom>
          <a:no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BEB6DB29-23E1-4F14-9731-63918DDE2A30}"/>
              </a:ext>
            </a:extLst>
          </p:cNvPr>
          <p:cNvSpPr/>
          <p:nvPr/>
        </p:nvSpPr>
        <p:spPr>
          <a:xfrm>
            <a:off x="5879856" y="619125"/>
            <a:ext cx="6169269" cy="6200775"/>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81543766-7370-4EF4-9E50-248E76B9A6D5}"/>
              </a:ext>
            </a:extLst>
          </p:cNvPr>
          <p:cNvPicPr>
            <a:picLocks noChangeAspect="1"/>
          </p:cNvPicPr>
          <p:nvPr/>
        </p:nvPicPr>
        <p:blipFill rotWithShape="1">
          <a:blip r:embed="rId2"/>
          <a:srcRect t="2422"/>
          <a:stretch/>
        </p:blipFill>
        <p:spPr>
          <a:xfrm>
            <a:off x="6401870" y="1066800"/>
            <a:ext cx="4923355" cy="3089500"/>
          </a:xfrm>
          <a:prstGeom prst="rect">
            <a:avLst/>
          </a:prstGeom>
        </p:spPr>
      </p:pic>
      <p:sp>
        <p:nvSpPr>
          <p:cNvPr id="4" name="テキスト ボックス 3">
            <a:extLst>
              <a:ext uri="{FF2B5EF4-FFF2-40B4-BE49-F238E27FC236}">
                <a16:creationId xmlns:a16="http://schemas.microsoft.com/office/drawing/2014/main" id="{D4B27970-7D1A-F86C-B515-4C73B199F939}"/>
              </a:ext>
            </a:extLst>
          </p:cNvPr>
          <p:cNvSpPr txBox="1"/>
          <p:nvPr/>
        </p:nvSpPr>
        <p:spPr>
          <a:xfrm>
            <a:off x="164856" y="1302032"/>
            <a:ext cx="5346527" cy="502105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ja-JP" sz="2400" dirty="0">
                <a:latin typeface="Calibri" panose="020F0502020204030204" pitchFamily="34" charset="0"/>
                <a:ea typeface="Calibri" panose="020F0502020204030204" pitchFamily="34" charset="0"/>
                <a:cs typeface="Calibri" panose="020F0502020204030204" pitchFamily="34" charset="0"/>
              </a:rPr>
              <a:t>A “</a:t>
            </a:r>
            <a:r>
              <a:rPr lang="en-US" altLang="ja-JP" sz="2400" b="1" dirty="0">
                <a:solidFill>
                  <a:srgbClr val="FF0000"/>
                </a:solidFill>
                <a:latin typeface="Calibri" panose="020F0502020204030204" pitchFamily="34" charset="0"/>
                <a:ea typeface="Calibri" panose="020F0502020204030204" pitchFamily="34" charset="0"/>
                <a:cs typeface="Calibri" panose="020F0502020204030204" pitchFamily="34" charset="0"/>
              </a:rPr>
              <a:t>Tsunagari (Facilitation of Human Bond) Supporter</a:t>
            </a:r>
            <a:r>
              <a:rPr lang="en-US" altLang="ja-JP" sz="2400" dirty="0">
                <a:latin typeface="Calibri" panose="020F0502020204030204" pitchFamily="34" charset="0"/>
                <a:ea typeface="Calibri" panose="020F0502020204030204" pitchFamily="34" charset="0"/>
                <a:cs typeface="Calibri" panose="020F0502020204030204" pitchFamily="34" charset="0"/>
              </a:rPr>
              <a:t>” is someone who understands the challenges of L/I (for example, that around 40% of people experience loneliness and that it can affect both mental and physical health), takes an interest in the people around them, and offers support to those in need whenever possible.</a:t>
            </a:r>
            <a:endParaRPr lang="ja-JP"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2757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26180-18EF-4B2A-590C-5CD1229E721F}"/>
            </a:ext>
          </a:extLst>
        </p:cNvPr>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2888DBB5-B797-FAF7-8933-D632AFDD7C7E}"/>
              </a:ext>
            </a:extLst>
          </p:cNvPr>
          <p:cNvSpPr/>
          <p:nvPr/>
        </p:nvSpPr>
        <p:spPr>
          <a:xfrm>
            <a:off x="164856" y="614167"/>
            <a:ext cx="5578719" cy="36690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D7E49FE-2E67-C34F-3A3C-6EAF0928354E}"/>
              </a:ext>
            </a:extLst>
          </p:cNvPr>
          <p:cNvSpPr txBox="1"/>
          <p:nvPr/>
        </p:nvSpPr>
        <p:spPr>
          <a:xfrm>
            <a:off x="123826" y="18652"/>
            <a:ext cx="11247560" cy="523220"/>
          </a:xfrm>
          <a:prstGeom prst="rect">
            <a:avLst/>
          </a:prstGeom>
          <a:noFill/>
        </p:spPr>
        <p:txBody>
          <a:bodyPr wrap="square">
            <a:spAutoFit/>
          </a:bodyPr>
          <a:lstStyle/>
          <a:p>
            <a:r>
              <a:rPr lang="en-US" altLang="ja-JP" sz="2800" b="1" i="0" u="none" strike="noStrike" baseline="0" dirty="0">
                <a:latin typeface="Calibri" panose="020F0502020204030204" pitchFamily="34" charset="0"/>
              </a:rPr>
              <a:t>“Tsunagari”(Facilitation of human bond) Supporter Training Course</a:t>
            </a:r>
            <a:endParaRPr lang="ja-JP" altLang="en-US" sz="4000" b="1" dirty="0">
              <a:latin typeface="Calibri" panose="020F0502020204030204" pitchFamily="34" charset="0"/>
              <a:cs typeface="Calibri" panose="020F0502020204030204" pitchFamily="34" charset="0"/>
            </a:endParaRPr>
          </a:p>
        </p:txBody>
      </p:sp>
      <p:sp>
        <p:nvSpPr>
          <p:cNvPr id="23" name="テキスト ボックス 22">
            <a:extLst>
              <a:ext uri="{FF2B5EF4-FFF2-40B4-BE49-F238E27FC236}">
                <a16:creationId xmlns:a16="http://schemas.microsoft.com/office/drawing/2014/main" id="{44DEE464-7558-6120-42E3-BCAD66221D20}"/>
              </a:ext>
            </a:extLst>
          </p:cNvPr>
          <p:cNvSpPr txBox="1"/>
          <p:nvPr/>
        </p:nvSpPr>
        <p:spPr>
          <a:xfrm>
            <a:off x="164856" y="551538"/>
            <a:ext cx="5226294" cy="461665"/>
          </a:xfrm>
          <a:prstGeom prst="rect">
            <a:avLst/>
          </a:prstGeom>
          <a:noFill/>
        </p:spPr>
        <p:txBody>
          <a:bodyPr wrap="square">
            <a:spAutoFit/>
          </a:bodyPr>
          <a:lstStyle/>
          <a:p>
            <a:r>
              <a:rPr lang="en-US" altLang="ja-JP" sz="2400" b="1" i="0" u="none" strike="noStrike" baseline="0" dirty="0">
                <a:latin typeface="Calibri" panose="020F0502020204030204" pitchFamily="34" charset="0"/>
              </a:rPr>
              <a:t>Main contents of the training course</a:t>
            </a:r>
            <a:endParaRPr lang="ja-JP" altLang="en-US" sz="2400" b="1" dirty="0">
              <a:latin typeface="Calibri" panose="020F0502020204030204" pitchFamily="34" charset="0"/>
              <a:cs typeface="Calibri" panose="020F0502020204030204" pitchFamily="34" charset="0"/>
            </a:endParaRPr>
          </a:p>
        </p:txBody>
      </p:sp>
      <p:sp>
        <p:nvSpPr>
          <p:cNvPr id="52" name="正方形/長方形 51">
            <a:extLst>
              <a:ext uri="{FF2B5EF4-FFF2-40B4-BE49-F238E27FC236}">
                <a16:creationId xmlns:a16="http://schemas.microsoft.com/office/drawing/2014/main" id="{B13B637F-49BC-3038-6479-28FA29B3749D}"/>
              </a:ext>
            </a:extLst>
          </p:cNvPr>
          <p:cNvSpPr/>
          <p:nvPr/>
        </p:nvSpPr>
        <p:spPr>
          <a:xfrm>
            <a:off x="145806" y="614168"/>
            <a:ext cx="5597769" cy="6139058"/>
          </a:xfrm>
          <a:prstGeom prst="rect">
            <a:avLst/>
          </a:prstGeom>
          <a:no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AA16FD6A-0404-6F5C-F8D8-FA12A4AC8620}"/>
              </a:ext>
            </a:extLst>
          </p:cNvPr>
          <p:cNvPicPr>
            <a:picLocks noChangeAspect="1"/>
          </p:cNvPicPr>
          <p:nvPr/>
        </p:nvPicPr>
        <p:blipFill>
          <a:blip r:embed="rId2"/>
          <a:stretch>
            <a:fillRect/>
          </a:stretch>
        </p:blipFill>
        <p:spPr>
          <a:xfrm>
            <a:off x="1183758" y="4276439"/>
            <a:ext cx="3450070" cy="2379542"/>
          </a:xfrm>
          <a:prstGeom prst="rect">
            <a:avLst/>
          </a:prstGeom>
        </p:spPr>
      </p:pic>
      <p:sp>
        <p:nvSpPr>
          <p:cNvPr id="7" name="テキスト ボックス 6">
            <a:extLst>
              <a:ext uri="{FF2B5EF4-FFF2-40B4-BE49-F238E27FC236}">
                <a16:creationId xmlns:a16="http://schemas.microsoft.com/office/drawing/2014/main" id="{FCDCDBB5-8646-FF5E-8855-1FA11EE39D9B}"/>
              </a:ext>
            </a:extLst>
          </p:cNvPr>
          <p:cNvSpPr txBox="1"/>
          <p:nvPr/>
        </p:nvSpPr>
        <p:spPr>
          <a:xfrm>
            <a:off x="722222" y="3941308"/>
            <a:ext cx="4444935" cy="369332"/>
          </a:xfrm>
          <a:prstGeom prst="rect">
            <a:avLst/>
          </a:prstGeom>
          <a:noFill/>
        </p:spPr>
        <p:txBody>
          <a:bodyPr wrap="none" rtlCol="0">
            <a:spAutoFit/>
          </a:bodyPr>
          <a:lstStyle/>
          <a:p>
            <a:r>
              <a:rPr kumimoji="1" lang="en-US" altLang="ja-JP" dirty="0">
                <a:latin typeface="Calibri" panose="020F0502020204030204" pitchFamily="34" charset="0"/>
                <a:ea typeface="Calibri" panose="020F0502020204030204" pitchFamily="34" charset="0"/>
                <a:cs typeface="Calibri" panose="020F0502020204030204" pitchFamily="34" charset="0"/>
              </a:rPr>
              <a:t>Textbook on “Becoming </a:t>
            </a:r>
            <a:r>
              <a:rPr kumimoji="1" lang="en-US" altLang="ja-JP" dirty="0" err="1">
                <a:latin typeface="Calibri" panose="020F0502020204030204" pitchFamily="34" charset="0"/>
                <a:ea typeface="Calibri" panose="020F0502020204030204" pitchFamily="34" charset="0"/>
                <a:cs typeface="Calibri" panose="020F0502020204030204" pitchFamily="34" charset="0"/>
              </a:rPr>
              <a:t>Tsunagari</a:t>
            </a:r>
            <a:r>
              <a:rPr kumimoji="1" lang="en-US" altLang="ja-JP" dirty="0">
                <a:latin typeface="Calibri" panose="020F0502020204030204" pitchFamily="34" charset="0"/>
                <a:ea typeface="Calibri" panose="020F0502020204030204" pitchFamily="34" charset="0"/>
                <a:cs typeface="Calibri" panose="020F0502020204030204" pitchFamily="34" charset="0"/>
              </a:rPr>
              <a:t> Supporter”</a:t>
            </a:r>
            <a:endParaRPr kumimoji="1" lang="ja-JP" altLang="en-US" dirty="0">
              <a:latin typeface="Calibri" panose="020F0502020204030204" pitchFamily="34" charset="0"/>
              <a:cs typeface="Calibri" panose="020F0502020204030204" pitchFamily="34" charset="0"/>
            </a:endParaRPr>
          </a:p>
        </p:txBody>
      </p:sp>
      <p:graphicFrame>
        <p:nvGraphicFramePr>
          <p:cNvPr id="2" name="オブジェクト 1">
            <a:extLst>
              <a:ext uri="{FF2B5EF4-FFF2-40B4-BE49-F238E27FC236}">
                <a16:creationId xmlns:a16="http://schemas.microsoft.com/office/drawing/2014/main" id="{77C4F01F-7610-FA14-4506-242BCDC1F845}"/>
              </a:ext>
            </a:extLst>
          </p:cNvPr>
          <p:cNvGraphicFramePr>
            <a:graphicFrameLocks noChangeAspect="1"/>
          </p:cNvGraphicFramePr>
          <p:nvPr>
            <p:extLst>
              <p:ext uri="{D42A27DB-BD31-4B8C-83A1-F6EECF244321}">
                <p14:modId xmlns:p14="http://schemas.microsoft.com/office/powerpoint/2010/main" val="2944137695"/>
              </p:ext>
            </p:extLst>
          </p:nvPr>
        </p:nvGraphicFramePr>
        <p:xfrm>
          <a:off x="600745" y="1077051"/>
          <a:ext cx="4687887" cy="2767012"/>
        </p:xfrm>
        <a:graphic>
          <a:graphicData uri="http://schemas.openxmlformats.org/presentationml/2006/ole">
            <mc:AlternateContent xmlns:mc="http://schemas.openxmlformats.org/markup-compatibility/2006">
              <mc:Choice xmlns:v="urn:schemas-microsoft-com:vml" Requires="v">
                <p:oleObj name="Worksheet" r:id="rId3" imgW="2743200" imgH="1619303" progId="Excel.Sheet.12">
                  <p:embed/>
                </p:oleObj>
              </mc:Choice>
              <mc:Fallback>
                <p:oleObj name="Worksheet" r:id="rId3" imgW="2743200" imgH="1619303" progId="Excel.Sheet.12">
                  <p:embed/>
                  <p:pic>
                    <p:nvPicPr>
                      <p:cNvPr id="2" name="オブジェクト 1">
                        <a:extLst>
                          <a:ext uri="{FF2B5EF4-FFF2-40B4-BE49-F238E27FC236}">
                            <a16:creationId xmlns:a16="http://schemas.microsoft.com/office/drawing/2014/main" id="{59E6919C-D048-9F89-C21C-689FD6DFD1FB}"/>
                          </a:ext>
                        </a:extLst>
                      </p:cNvPr>
                      <p:cNvPicPr/>
                      <p:nvPr/>
                    </p:nvPicPr>
                    <p:blipFill>
                      <a:blip r:embed="rId4"/>
                      <a:stretch>
                        <a:fillRect/>
                      </a:stretch>
                    </p:blipFill>
                    <p:spPr>
                      <a:xfrm>
                        <a:off x="600745" y="1077051"/>
                        <a:ext cx="4687887" cy="2767012"/>
                      </a:xfrm>
                      <a:prstGeom prst="rect">
                        <a:avLst/>
                      </a:prstGeom>
                    </p:spPr>
                  </p:pic>
                </p:oleObj>
              </mc:Fallback>
            </mc:AlternateContent>
          </a:graphicData>
        </a:graphic>
      </p:graphicFrame>
      <p:pic>
        <p:nvPicPr>
          <p:cNvPr id="10" name="図 9">
            <a:extLst>
              <a:ext uri="{FF2B5EF4-FFF2-40B4-BE49-F238E27FC236}">
                <a16:creationId xmlns:a16="http://schemas.microsoft.com/office/drawing/2014/main" id="{8226303B-ED25-422D-901B-F462813AE22C}"/>
              </a:ext>
            </a:extLst>
          </p:cNvPr>
          <p:cNvPicPr>
            <a:picLocks noChangeAspect="1"/>
          </p:cNvPicPr>
          <p:nvPr/>
        </p:nvPicPr>
        <p:blipFill>
          <a:blip r:embed="rId5"/>
          <a:stretch>
            <a:fillRect/>
          </a:stretch>
        </p:blipFill>
        <p:spPr>
          <a:xfrm>
            <a:off x="6270520" y="553453"/>
            <a:ext cx="5340559" cy="6157494"/>
          </a:xfrm>
          <a:prstGeom prst="rect">
            <a:avLst/>
          </a:prstGeom>
        </p:spPr>
      </p:pic>
    </p:spTree>
    <p:extLst>
      <p:ext uri="{BB962C8B-B14F-4D97-AF65-F5344CB8AC3E}">
        <p14:creationId xmlns:p14="http://schemas.microsoft.com/office/powerpoint/2010/main" val="2055904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BB7BD821-A47F-4059-8DA0-C68173964CA4}"/>
              </a:ext>
            </a:extLst>
          </p:cNvPr>
          <p:cNvSpPr txBox="1"/>
          <p:nvPr/>
        </p:nvSpPr>
        <p:spPr>
          <a:xfrm>
            <a:off x="126182" y="197338"/>
            <a:ext cx="11741968" cy="523220"/>
          </a:xfrm>
          <a:prstGeom prst="rect">
            <a:avLst/>
          </a:prstGeom>
          <a:noFill/>
        </p:spPr>
        <p:txBody>
          <a:bodyPr wrap="square">
            <a:spAutoFit/>
          </a:bodyPr>
          <a:lstStyle/>
          <a:p>
            <a:r>
              <a:rPr lang="en-US" altLang="ja-JP" sz="2800" b="1" i="0" u="none" strike="noStrike" baseline="0" dirty="0">
                <a:latin typeface="Calibri" panose="020F0502020204030204" pitchFamily="34" charset="0"/>
              </a:rPr>
              <a:t>Ambassadors’ meeting on Loneliness and Isolation issue, 26 Jun, 2025</a:t>
            </a:r>
            <a:endParaRPr lang="ja-JP" altLang="en-US" sz="4000" b="1" dirty="0">
              <a:latin typeface="Calibri" panose="020F0502020204030204" pitchFamily="34" charset="0"/>
              <a:cs typeface="Calibri" panose="020F0502020204030204" pitchFamily="34" charset="0"/>
            </a:endParaRPr>
          </a:p>
        </p:txBody>
      </p:sp>
      <p:pic>
        <p:nvPicPr>
          <p:cNvPr id="2" name="図 1">
            <a:extLst>
              <a:ext uri="{FF2B5EF4-FFF2-40B4-BE49-F238E27FC236}">
                <a16:creationId xmlns:a16="http://schemas.microsoft.com/office/drawing/2014/main" id="{9D2A7B47-EE85-4204-9F4C-75B6873D8D86}"/>
              </a:ext>
            </a:extLst>
          </p:cNvPr>
          <p:cNvPicPr>
            <a:picLocks noChangeAspect="1"/>
          </p:cNvPicPr>
          <p:nvPr/>
        </p:nvPicPr>
        <p:blipFill rotWithShape="1">
          <a:blip r:embed="rId2"/>
          <a:srcRect t="7129"/>
          <a:stretch/>
        </p:blipFill>
        <p:spPr>
          <a:xfrm>
            <a:off x="157254" y="898525"/>
            <a:ext cx="5300572" cy="2910877"/>
          </a:xfrm>
          <a:prstGeom prst="rect">
            <a:avLst/>
          </a:prstGeom>
        </p:spPr>
      </p:pic>
      <p:sp>
        <p:nvSpPr>
          <p:cNvPr id="42" name="テキスト ボックス 41">
            <a:extLst>
              <a:ext uri="{FF2B5EF4-FFF2-40B4-BE49-F238E27FC236}">
                <a16:creationId xmlns:a16="http://schemas.microsoft.com/office/drawing/2014/main" id="{EFCEAA55-A91E-41BB-9BD5-70F428AE1738}"/>
              </a:ext>
            </a:extLst>
          </p:cNvPr>
          <p:cNvSpPr txBox="1"/>
          <p:nvPr/>
        </p:nvSpPr>
        <p:spPr>
          <a:xfrm>
            <a:off x="5427429" y="771526"/>
            <a:ext cx="6520121" cy="483209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altLang="ja-JP" sz="2400" dirty="0">
                <a:latin typeface="Calibri" panose="020F0502020204030204" pitchFamily="34" charset="0"/>
                <a:ea typeface="Calibri" panose="020F0502020204030204" pitchFamily="34" charset="0"/>
                <a:cs typeface="Calibri" panose="020F0502020204030204" pitchFamily="34" charset="0"/>
              </a:rPr>
              <a:t>JPN Minister in charge exchanged views with ambassadors and representatives from 11 countries and regions on how to address these issues.</a:t>
            </a:r>
          </a:p>
          <a:p>
            <a:pPr marL="285750" indent="-285750">
              <a:spcAft>
                <a:spcPts val="600"/>
              </a:spcAft>
              <a:buFont typeface="Arial" panose="020B0604020202020204" pitchFamily="34" charset="0"/>
              <a:buChar char="•"/>
            </a:pPr>
            <a:r>
              <a:rPr lang="en-US" altLang="ja-JP" sz="2400" dirty="0">
                <a:latin typeface="Calibri" panose="020F0502020204030204" pitchFamily="34" charset="0"/>
                <a:ea typeface="Calibri" panose="020F0502020204030204" pitchFamily="34" charset="0"/>
                <a:cs typeface="Calibri" panose="020F0502020204030204" pitchFamily="34" charset="0"/>
              </a:rPr>
              <a:t>Japan shared its current efforts and approach as well as collaboration among government, private, and NGO sectors to address Loneliness and Isolation. Ambassadors and representatives from participating countries and regions also introduced their own national efforts and private sector initiatives.</a:t>
            </a:r>
          </a:p>
          <a:p>
            <a:pPr marL="285750" indent="-285750">
              <a:spcAft>
                <a:spcPts val="600"/>
              </a:spcAft>
              <a:buFont typeface="Arial" panose="020B0604020202020204" pitchFamily="34" charset="0"/>
              <a:buChar char="•"/>
            </a:pPr>
            <a:r>
              <a:rPr lang="en-US" altLang="ja-JP" sz="2400" dirty="0">
                <a:latin typeface="Calibri" panose="020F0502020204030204" pitchFamily="34" charset="0"/>
                <a:ea typeface="Calibri" panose="020F0502020204030204" pitchFamily="34" charset="0"/>
                <a:cs typeface="Calibri" panose="020F0502020204030204" pitchFamily="34" charset="0"/>
              </a:rPr>
              <a:t>Participating Countries and Regions; </a:t>
            </a:r>
            <a:endParaRPr lang="ja-JP" altLang="en-US" sz="2400" b="1" dirty="0">
              <a:latin typeface="Calibri" panose="020F0502020204030204" pitchFamily="34" charset="0"/>
              <a:cs typeface="Calibri" panose="020F0502020204030204" pitchFamily="34" charset="0"/>
            </a:endParaRPr>
          </a:p>
        </p:txBody>
      </p:sp>
      <p:pic>
        <p:nvPicPr>
          <p:cNvPr id="5" name="図 4">
            <a:extLst>
              <a:ext uri="{FF2B5EF4-FFF2-40B4-BE49-F238E27FC236}">
                <a16:creationId xmlns:a16="http://schemas.microsoft.com/office/drawing/2014/main" id="{C32A308A-5A5C-48E7-9D52-F56F90FF57E9}"/>
              </a:ext>
            </a:extLst>
          </p:cNvPr>
          <p:cNvPicPr>
            <a:picLocks noChangeAspect="1"/>
          </p:cNvPicPr>
          <p:nvPr/>
        </p:nvPicPr>
        <p:blipFill>
          <a:blip r:embed="rId3"/>
          <a:stretch>
            <a:fillRect/>
          </a:stretch>
        </p:blipFill>
        <p:spPr>
          <a:xfrm>
            <a:off x="139675" y="3970604"/>
            <a:ext cx="2612231" cy="1469380"/>
          </a:xfrm>
          <a:prstGeom prst="rect">
            <a:avLst/>
          </a:prstGeom>
        </p:spPr>
      </p:pic>
      <p:pic>
        <p:nvPicPr>
          <p:cNvPr id="7" name="図 6">
            <a:extLst>
              <a:ext uri="{FF2B5EF4-FFF2-40B4-BE49-F238E27FC236}">
                <a16:creationId xmlns:a16="http://schemas.microsoft.com/office/drawing/2014/main" id="{F27B7837-8CD4-4DE1-89E7-9C69E23807FF}"/>
              </a:ext>
            </a:extLst>
          </p:cNvPr>
          <p:cNvPicPr>
            <a:picLocks noChangeAspect="1"/>
          </p:cNvPicPr>
          <p:nvPr/>
        </p:nvPicPr>
        <p:blipFill>
          <a:blip r:embed="rId4"/>
          <a:stretch>
            <a:fillRect/>
          </a:stretch>
        </p:blipFill>
        <p:spPr>
          <a:xfrm>
            <a:off x="2845594" y="3980130"/>
            <a:ext cx="2612231" cy="1468218"/>
          </a:xfrm>
          <a:prstGeom prst="rect">
            <a:avLst/>
          </a:prstGeom>
        </p:spPr>
      </p:pic>
      <p:sp>
        <p:nvSpPr>
          <p:cNvPr id="4" name="テキスト ボックス 3">
            <a:extLst>
              <a:ext uri="{FF2B5EF4-FFF2-40B4-BE49-F238E27FC236}">
                <a16:creationId xmlns:a16="http://schemas.microsoft.com/office/drawing/2014/main" id="{816A8A52-AFCD-458C-92D2-EEBDB893835A}"/>
              </a:ext>
            </a:extLst>
          </p:cNvPr>
          <p:cNvSpPr txBox="1"/>
          <p:nvPr/>
        </p:nvSpPr>
        <p:spPr>
          <a:xfrm>
            <a:off x="5706583" y="5431303"/>
            <a:ext cx="6097772" cy="1200329"/>
          </a:xfrm>
          <a:prstGeom prst="rect">
            <a:avLst/>
          </a:prstGeom>
          <a:noFill/>
          <a:ln>
            <a:solidFill>
              <a:schemeClr val="tx1"/>
            </a:solidFill>
          </a:ln>
        </p:spPr>
        <p:txBody>
          <a:bodyPr wrap="square">
            <a:spAutoFit/>
          </a:bodyPr>
          <a:lstStyle/>
          <a:p>
            <a:r>
              <a:rPr lang="en-US" altLang="ja-JP" sz="2400" b="1" dirty="0">
                <a:latin typeface="Calibri" panose="020F0502020204030204" pitchFamily="34" charset="0"/>
                <a:ea typeface="Calibri" panose="020F0502020204030204" pitchFamily="34" charset="0"/>
                <a:cs typeface="Calibri" panose="020F0502020204030204" pitchFamily="34" charset="0"/>
              </a:rPr>
              <a:t>Australia, China, Germany, Indonesia, Kenya, Philippines, Singapore, Sweden, United Kingdom, Vietnam, and the EU</a:t>
            </a:r>
            <a:endParaRPr lang="ja-JP" alt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4762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5A72BE9-73E5-4690-9211-395208C1F74E}"/>
              </a:ext>
            </a:extLst>
          </p:cNvPr>
          <p:cNvSpPr/>
          <p:nvPr/>
        </p:nvSpPr>
        <p:spPr>
          <a:xfrm>
            <a:off x="300884" y="4647104"/>
            <a:ext cx="5915278" cy="1780073"/>
          </a:xfrm>
          <a:prstGeom prst="rect">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object 105"/>
          <p:cNvSpPr txBox="1">
            <a:spLocks noGrp="1"/>
          </p:cNvSpPr>
          <p:nvPr>
            <p:ph type="title"/>
          </p:nvPr>
        </p:nvSpPr>
        <p:spPr>
          <a:xfrm>
            <a:off x="300884" y="234706"/>
            <a:ext cx="11834793" cy="443711"/>
          </a:xfrm>
          <a:prstGeom prst="rect">
            <a:avLst/>
          </a:prstGeom>
        </p:spPr>
        <p:txBody>
          <a:bodyPr vert="horz" wrap="square" lIns="0" tIns="12700" rIns="0" bIns="0" rtlCol="0" anchor="ctr">
            <a:spAutoFit/>
          </a:bodyPr>
          <a:lstStyle/>
          <a:p>
            <a:pPr marL="12700">
              <a:lnSpc>
                <a:spcPct val="100000"/>
              </a:lnSpc>
              <a:spcBef>
                <a:spcPts val="100"/>
              </a:spcBef>
            </a:pPr>
            <a:r>
              <a:rPr lang="en-US" sz="2800" b="1" dirty="0">
                <a:latin typeface="Calibri" panose="020F0502020204030204" pitchFamily="34" charset="0"/>
                <a:ea typeface="Calibri" panose="020F0502020204030204" pitchFamily="34" charset="0"/>
                <a:cs typeface="Calibri" panose="020F0502020204030204" pitchFamily="34" charset="0"/>
              </a:rPr>
              <a:t>Why Has Loneliness and Social Isolation Become a Major Policy Issue in Japan?</a:t>
            </a:r>
            <a:endParaRPr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64" name="テキスト ボックス 163">
            <a:extLst>
              <a:ext uri="{FF2B5EF4-FFF2-40B4-BE49-F238E27FC236}">
                <a16:creationId xmlns:a16="http://schemas.microsoft.com/office/drawing/2014/main" id="{4702B308-4F6B-4BB8-9AEC-82EFBA81E88B}"/>
              </a:ext>
            </a:extLst>
          </p:cNvPr>
          <p:cNvSpPr txBox="1"/>
          <p:nvPr/>
        </p:nvSpPr>
        <p:spPr>
          <a:xfrm>
            <a:off x="300884" y="908033"/>
            <a:ext cx="7801970" cy="5416868"/>
          </a:xfrm>
          <a:prstGeom prst="rect">
            <a:avLst/>
          </a:prstGeom>
          <a:noFill/>
        </p:spPr>
        <p:txBody>
          <a:bodyPr wrap="square">
            <a:spAutoFit/>
          </a:bodyPr>
          <a:lstStyle/>
          <a:p>
            <a:r>
              <a:rPr lang="en-US" altLang="ja-JP" sz="2400" b="1" dirty="0">
                <a:latin typeface="Calibri" panose="020F0502020204030204" pitchFamily="34" charset="0"/>
                <a:ea typeface="Calibri" panose="020F0502020204030204" pitchFamily="34" charset="0"/>
                <a:cs typeface="Calibri" panose="020F0502020204030204" pitchFamily="34" charset="0"/>
              </a:rPr>
              <a:t>Japan’s own social challenges;</a:t>
            </a:r>
          </a:p>
          <a:p>
            <a:pPr marL="984250" lvl="1" indent="-527050">
              <a:buFont typeface="+mj-lt"/>
              <a:buAutoNum type="romanLcPeriod"/>
            </a:pPr>
            <a:r>
              <a:rPr lang="en-US" altLang="ja-JP" sz="2400" dirty="0">
                <a:latin typeface="Calibri" panose="020F0502020204030204" pitchFamily="34" charset="0"/>
                <a:ea typeface="Calibri" panose="020F0502020204030204" pitchFamily="34" charset="0"/>
                <a:cs typeface="Calibri" panose="020F0502020204030204" pitchFamily="34" charset="0"/>
              </a:rPr>
              <a:t>Growing numbers of older people living alone</a:t>
            </a:r>
          </a:p>
          <a:p>
            <a:pPr marL="984250" lvl="1" indent="-527050">
              <a:buFont typeface="+mj-lt"/>
              <a:buAutoNum type="romanLcPeriod"/>
            </a:pPr>
            <a:r>
              <a:rPr lang="en-US" altLang="ja-JP" sz="2400" dirty="0">
                <a:latin typeface="Calibri" panose="020F0502020204030204" pitchFamily="34" charset="0"/>
                <a:ea typeface="Calibri" panose="020F0502020204030204" pitchFamily="34" charset="0"/>
                <a:cs typeface="Calibri" panose="020F0502020204030204" pitchFamily="34" charset="0"/>
              </a:rPr>
              <a:t>Rising rates of non-marriage</a:t>
            </a:r>
          </a:p>
          <a:p>
            <a:pPr marL="984250" lvl="1" indent="-527050">
              <a:buFont typeface="+mj-lt"/>
              <a:buAutoNum type="romanLcPeriod"/>
            </a:pPr>
            <a:r>
              <a:rPr lang="en-US" altLang="ja-JP" sz="2400" dirty="0">
                <a:latin typeface="Calibri" panose="020F0502020204030204" pitchFamily="34" charset="0"/>
                <a:ea typeface="Calibri" panose="020F0502020204030204" pitchFamily="34" charset="0"/>
                <a:cs typeface="Calibri" panose="020F0502020204030204" pitchFamily="34" charset="0"/>
              </a:rPr>
              <a:t>Weakening local communities</a:t>
            </a:r>
          </a:p>
          <a:p>
            <a:pPr marL="984250" lvl="1" indent="-527050">
              <a:buFont typeface="+mj-lt"/>
              <a:buAutoNum type="romanLcPeriod"/>
            </a:pPr>
            <a:r>
              <a:rPr lang="en-US" altLang="ja-JP" sz="2400" dirty="0">
                <a:latin typeface="Calibri" panose="020F0502020204030204" pitchFamily="34" charset="0"/>
                <a:ea typeface="Calibri" panose="020F0502020204030204" pitchFamily="34" charset="0"/>
                <a:cs typeface="Calibri" panose="020F0502020204030204" pitchFamily="34" charset="0"/>
              </a:rPr>
              <a:t>Social withdrawal </a:t>
            </a:r>
            <a:r>
              <a:rPr lang="ja-JP" altLang="en-US" sz="2400" dirty="0">
                <a:solidFill>
                  <a:srgbClr val="242424"/>
                </a:solidFill>
                <a:latin typeface="inherit"/>
              </a:rPr>
              <a:t>“</a:t>
            </a:r>
            <a:r>
              <a:rPr lang="en-US" altLang="ja-JP" sz="2400" dirty="0">
                <a:solidFill>
                  <a:srgbClr val="242424"/>
                </a:solidFill>
                <a:latin typeface="inherit"/>
              </a:rPr>
              <a:t>Hikikomori</a:t>
            </a:r>
            <a:r>
              <a:rPr lang="ja-JP" altLang="en-US" sz="2400" dirty="0">
                <a:solidFill>
                  <a:srgbClr val="242424"/>
                </a:solidFill>
                <a:latin typeface="inherit"/>
              </a:rPr>
              <a:t>”</a:t>
            </a:r>
            <a:r>
              <a:rPr lang="en-US" altLang="ja-JP" sz="2400" dirty="0">
                <a:solidFill>
                  <a:srgbClr val="FF0000"/>
                </a:solidFill>
                <a:latin typeface="inherit"/>
              </a:rPr>
              <a:t>*</a:t>
            </a:r>
            <a:endParaRPr lang="en-US" altLang="ja-JP" sz="2400" dirty="0">
              <a:solidFill>
                <a:srgbClr val="FF0000"/>
              </a:solidFill>
              <a:latin typeface="Times New Roman" panose="02020603050405020304" pitchFamily="18" charset="0"/>
            </a:endParaRPr>
          </a:p>
          <a:p>
            <a:pPr marL="984250" lvl="1" indent="-527050">
              <a:buFont typeface="+mj-lt"/>
              <a:buAutoNum type="romanLcPeriod"/>
            </a:pPr>
            <a:r>
              <a:rPr lang="en-US" altLang="ja-JP" sz="2400" dirty="0">
                <a:latin typeface="Calibri" panose="020F0502020204030204" pitchFamily="34" charset="0"/>
                <a:ea typeface="Calibri" panose="020F0502020204030204" pitchFamily="34" charset="0"/>
                <a:cs typeface="Calibri" panose="020F0502020204030204" pitchFamily="34" charset="0"/>
              </a:rPr>
              <a:t>The “8050 problem” (elderly parents (80s) supporting middle-aged (50s) socially withdrawn children)</a:t>
            </a:r>
          </a:p>
          <a:p>
            <a:pPr marL="984250" lvl="1" indent="-527050">
              <a:buFont typeface="+mj-lt"/>
              <a:buAutoNum type="romanLcPeriod"/>
            </a:pPr>
            <a:r>
              <a:rPr lang="en-US" altLang="ja-JP" sz="2400" dirty="0">
                <a:latin typeface="Calibri" panose="020F0502020204030204" pitchFamily="34" charset="0"/>
                <a:ea typeface="Calibri" panose="020F0502020204030204" pitchFamily="34" charset="0"/>
                <a:cs typeface="Calibri" panose="020F0502020204030204" pitchFamily="34" charset="0"/>
              </a:rPr>
              <a:t>Young carers</a:t>
            </a:r>
            <a:r>
              <a:rPr lang="en-US" altLang="ja-JP" sz="2400" dirty="0">
                <a:solidFill>
                  <a:srgbClr val="FF0000"/>
                </a:solidFill>
                <a:latin typeface="Calibri" panose="020F0502020204030204" pitchFamily="34" charset="0"/>
                <a:ea typeface="Calibri" panose="020F0502020204030204" pitchFamily="34" charset="0"/>
                <a:cs typeface="Calibri" panose="020F0502020204030204" pitchFamily="34" charset="0"/>
              </a:rPr>
              <a:t>**</a:t>
            </a:r>
          </a:p>
          <a:p>
            <a:pPr marL="984250" lvl="1" indent="-527050">
              <a:buFont typeface="+mj-lt"/>
              <a:buAutoNum type="romanLcPeriod"/>
            </a:pPr>
            <a:r>
              <a:rPr lang="en-US" altLang="ja-JP" sz="2400" dirty="0">
                <a:latin typeface="Calibri" panose="020F0502020204030204" pitchFamily="34" charset="0"/>
                <a:ea typeface="Calibri" panose="020F0502020204030204" pitchFamily="34" charset="0"/>
                <a:cs typeface="Calibri" panose="020F0502020204030204" pitchFamily="34" charset="0"/>
              </a:rPr>
              <a:t>Increasing non-regular employment</a:t>
            </a:r>
          </a:p>
          <a:p>
            <a:pPr marL="984250" lvl="1" indent="-527050">
              <a:spcAft>
                <a:spcPts val="1200"/>
              </a:spcAft>
              <a:buFont typeface="+mj-lt"/>
              <a:buAutoNum type="romanLcPeriod"/>
            </a:pPr>
            <a:r>
              <a:rPr lang="en-US" altLang="ja-JP" sz="2400" dirty="0">
                <a:latin typeface="Calibri" panose="020F0502020204030204" pitchFamily="34" charset="0"/>
                <a:ea typeface="Calibri" panose="020F0502020204030204" pitchFamily="34" charset="0"/>
                <a:cs typeface="Calibri" panose="020F0502020204030204" pitchFamily="34" charset="0"/>
              </a:rPr>
              <a:t>Persistent concerns about suicide</a:t>
            </a:r>
          </a:p>
          <a:p>
            <a:pPr algn="l"/>
            <a:r>
              <a:rPr lang="en-US" altLang="ja-JP" sz="2400" b="1" i="0" dirty="0">
                <a:solidFill>
                  <a:srgbClr val="242424"/>
                </a:solidFill>
                <a:effectLst/>
                <a:latin typeface="inherit"/>
              </a:rPr>
              <a:t>Issues particularly serious; </a:t>
            </a:r>
            <a:endParaRPr lang="en-US" altLang="ja-JP" sz="2400" b="1" i="0" dirty="0">
              <a:solidFill>
                <a:srgbClr val="242424"/>
              </a:solidFill>
              <a:effectLst/>
              <a:latin typeface="Times New Roman" panose="02020603050405020304" pitchFamily="18" charset="0"/>
            </a:endParaRPr>
          </a:p>
          <a:p>
            <a:pPr marL="971550" lvl="1" indent="-514350">
              <a:buFont typeface="+mj-lt"/>
              <a:buAutoNum type="romanLcPeriod"/>
            </a:pPr>
            <a:r>
              <a:rPr lang="en-US" altLang="ja-JP" sz="2400" b="0" i="0" dirty="0">
                <a:solidFill>
                  <a:srgbClr val="242424"/>
                </a:solidFill>
                <a:effectLst/>
                <a:latin typeface="inherit"/>
              </a:rPr>
              <a:t>Older people living alone</a:t>
            </a:r>
            <a:endParaRPr lang="en-US" altLang="ja-JP" sz="2400" b="0" i="0" dirty="0">
              <a:solidFill>
                <a:srgbClr val="242424"/>
              </a:solidFill>
              <a:effectLst/>
              <a:latin typeface="Times New Roman" panose="02020603050405020304" pitchFamily="18" charset="0"/>
            </a:endParaRPr>
          </a:p>
          <a:p>
            <a:pPr marL="971550" lvl="1" indent="-514350">
              <a:buFont typeface="+mj-lt"/>
              <a:buAutoNum type="romanLcPeriod"/>
            </a:pPr>
            <a:r>
              <a:rPr lang="en-US" altLang="ja-JP" sz="2400" b="0" i="0" dirty="0">
                <a:solidFill>
                  <a:srgbClr val="242424"/>
                </a:solidFill>
                <a:effectLst/>
                <a:latin typeface="inherit"/>
              </a:rPr>
              <a:t>Middle-aged and older </a:t>
            </a:r>
            <a:r>
              <a:rPr lang="ja-JP" altLang="en-US" sz="2400" b="0" i="0" dirty="0">
                <a:solidFill>
                  <a:srgbClr val="242424"/>
                </a:solidFill>
                <a:effectLst/>
                <a:latin typeface="inherit"/>
              </a:rPr>
              <a:t>“</a:t>
            </a:r>
            <a:r>
              <a:rPr lang="en-US" altLang="ja-JP" sz="2400" b="0" i="0" dirty="0">
                <a:solidFill>
                  <a:srgbClr val="242424"/>
                </a:solidFill>
                <a:effectLst/>
                <a:latin typeface="inherit"/>
              </a:rPr>
              <a:t>Hikikomori</a:t>
            </a:r>
            <a:r>
              <a:rPr lang="ja-JP" altLang="en-US" sz="2400" b="0" i="0" dirty="0">
                <a:solidFill>
                  <a:srgbClr val="242424"/>
                </a:solidFill>
                <a:effectLst/>
                <a:latin typeface="inherit"/>
              </a:rPr>
              <a:t>”</a:t>
            </a:r>
            <a:r>
              <a:rPr lang="en-US" altLang="ja-JP" sz="2400" b="0" i="0" dirty="0">
                <a:solidFill>
                  <a:srgbClr val="FF0000"/>
                </a:solidFill>
                <a:effectLst/>
                <a:latin typeface="inherit"/>
              </a:rPr>
              <a:t>*</a:t>
            </a:r>
            <a:endParaRPr lang="en-US" altLang="ja-JP" sz="2400" b="0" i="0" dirty="0">
              <a:solidFill>
                <a:srgbClr val="FF0000"/>
              </a:solidFill>
              <a:effectLst/>
              <a:latin typeface="Times New Roman" panose="02020603050405020304" pitchFamily="18" charset="0"/>
            </a:endParaRPr>
          </a:p>
          <a:p>
            <a:pPr marL="971550" lvl="1" indent="-514350">
              <a:buFont typeface="+mj-lt"/>
              <a:buAutoNum type="romanLcPeriod"/>
            </a:pPr>
            <a:r>
              <a:rPr lang="en-US" altLang="ja-JP" sz="2400" b="0" i="0" dirty="0">
                <a:solidFill>
                  <a:srgbClr val="242424"/>
                </a:solidFill>
                <a:effectLst/>
                <a:latin typeface="inherit"/>
              </a:rPr>
              <a:t>Solitary deaths (“</a:t>
            </a:r>
            <a:r>
              <a:rPr lang="en-US" altLang="ja-JP" sz="2400" b="0" i="0" dirty="0" err="1">
                <a:solidFill>
                  <a:srgbClr val="242424"/>
                </a:solidFill>
                <a:effectLst/>
                <a:latin typeface="inherit"/>
              </a:rPr>
              <a:t>Kodokushi</a:t>
            </a:r>
            <a:r>
              <a:rPr lang="en-US" altLang="ja-JP" sz="2400" b="0" i="0" dirty="0">
                <a:solidFill>
                  <a:srgbClr val="242424"/>
                </a:solidFill>
                <a:effectLst/>
                <a:latin typeface="inherit"/>
              </a:rPr>
              <a:t>”)</a:t>
            </a:r>
            <a:endParaRPr lang="en-US" altLang="ja-JP" sz="2400" dirty="0">
              <a:latin typeface="Calibri" panose="020F0502020204030204" pitchFamily="34" charset="0"/>
              <a:ea typeface="Calibri" panose="020F0502020204030204" pitchFamily="34" charset="0"/>
              <a:cs typeface="Calibri" panose="020F0502020204030204" pitchFamily="34" charset="0"/>
            </a:endParaRPr>
          </a:p>
        </p:txBody>
      </p:sp>
      <p:sp>
        <p:nvSpPr>
          <p:cNvPr id="2" name="テキスト ボックス 1">
            <a:extLst>
              <a:ext uri="{FF2B5EF4-FFF2-40B4-BE49-F238E27FC236}">
                <a16:creationId xmlns:a16="http://schemas.microsoft.com/office/drawing/2014/main" id="{1BCC15BD-06DC-6C44-AAD3-527CF519D975}"/>
              </a:ext>
            </a:extLst>
          </p:cNvPr>
          <p:cNvSpPr txBox="1"/>
          <p:nvPr/>
        </p:nvSpPr>
        <p:spPr>
          <a:xfrm>
            <a:off x="6521985" y="4442463"/>
            <a:ext cx="5684703" cy="1200329"/>
          </a:xfrm>
          <a:prstGeom prst="rect">
            <a:avLst/>
          </a:prstGeom>
          <a:noFill/>
        </p:spPr>
        <p:txBody>
          <a:bodyPr wrap="square" rtlCol="0">
            <a:spAutoFit/>
          </a:bodyPr>
          <a:lstStyle/>
          <a:p>
            <a:r>
              <a:rPr kumimoji="1" lang="en-US" altLang="ja-JP"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kumimoji="1" lang="en-US" altLang="ja-JP" dirty="0">
                <a:latin typeface="Calibri" panose="020F0502020204030204" pitchFamily="34" charset="0"/>
                <a:ea typeface="Calibri" panose="020F0502020204030204" pitchFamily="34" charset="0"/>
                <a:cs typeface="Calibri" panose="020F0502020204030204" pitchFamily="34" charset="0"/>
              </a:rPr>
              <a:t>Hikikomori; A behavior to stay at all times in one’s room refusing any interaction with external parties including family members. Time is mostly spent on games, internet, and </a:t>
            </a:r>
            <a:r>
              <a:rPr lang="en-US" altLang="ja-JP" dirty="0">
                <a:latin typeface="Calibri" panose="020F0502020204030204" pitchFamily="34" charset="0"/>
                <a:ea typeface="Calibri" panose="020F0502020204030204" pitchFamily="34" charset="0"/>
                <a:cs typeface="Calibri" panose="020F0502020204030204" pitchFamily="34" charset="0"/>
              </a:rPr>
              <a:t>“M</a:t>
            </a:r>
            <a:r>
              <a:rPr kumimoji="1" lang="en-US" altLang="ja-JP" dirty="0">
                <a:latin typeface="Calibri" panose="020F0502020204030204" pitchFamily="34" charset="0"/>
                <a:ea typeface="Calibri" panose="020F0502020204030204" pitchFamily="34" charset="0"/>
                <a:cs typeface="Calibri" panose="020F0502020204030204" pitchFamily="34" charset="0"/>
              </a:rPr>
              <a:t>anga”.</a:t>
            </a:r>
            <a:endParaRPr kumimoji="1" lang="ja-JP" altLang="en-US" dirty="0">
              <a:latin typeface="Calibri" panose="020F0502020204030204" pitchFamily="34" charset="0"/>
              <a:cs typeface="Calibri" panose="020F0502020204030204" pitchFamily="34" charset="0"/>
            </a:endParaRPr>
          </a:p>
        </p:txBody>
      </p:sp>
      <p:sp>
        <p:nvSpPr>
          <p:cNvPr id="3" name="テキスト ボックス 2">
            <a:extLst>
              <a:ext uri="{FF2B5EF4-FFF2-40B4-BE49-F238E27FC236}">
                <a16:creationId xmlns:a16="http://schemas.microsoft.com/office/drawing/2014/main" id="{8F940A61-DFC8-7A0C-BF9F-20F569BCBD55}"/>
              </a:ext>
            </a:extLst>
          </p:cNvPr>
          <p:cNvSpPr txBox="1"/>
          <p:nvPr/>
        </p:nvSpPr>
        <p:spPr>
          <a:xfrm>
            <a:off x="6548631" y="5806747"/>
            <a:ext cx="5580940" cy="923330"/>
          </a:xfrm>
          <a:prstGeom prst="rect">
            <a:avLst/>
          </a:prstGeom>
          <a:noFill/>
        </p:spPr>
        <p:txBody>
          <a:bodyPr wrap="square" rtlCol="0">
            <a:spAutoFit/>
          </a:bodyPr>
          <a:lstStyle/>
          <a:p>
            <a:r>
              <a:rPr kumimoji="1" lang="en-US" altLang="ja-JP"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kumimoji="1" lang="en-US" altLang="ja-JP" dirty="0">
                <a:latin typeface="Calibri" panose="020F0502020204030204" pitchFamily="34" charset="0"/>
                <a:ea typeface="Calibri" panose="020F0502020204030204" pitchFamily="34" charset="0"/>
                <a:cs typeface="Calibri" panose="020F0502020204030204" pitchFamily="34" charset="0"/>
              </a:rPr>
              <a:t>Young carer; Youths who take care of sick parents or family members with little time to interact with friends. Most of young carers are in poverty with food problems.</a:t>
            </a:r>
            <a:endParaRPr kumimoji="1" lang="ja-JP" altLang="en-US" dirty="0">
              <a:latin typeface="Calibri" panose="020F0502020204030204" pitchFamily="34" charset="0"/>
              <a:cs typeface="Calibri" panose="020F0502020204030204" pitchFamily="34" charset="0"/>
            </a:endParaRPr>
          </a:p>
        </p:txBody>
      </p:sp>
      <p:pic>
        <p:nvPicPr>
          <p:cNvPr id="5" name="図 4">
            <a:extLst>
              <a:ext uri="{FF2B5EF4-FFF2-40B4-BE49-F238E27FC236}">
                <a16:creationId xmlns:a16="http://schemas.microsoft.com/office/drawing/2014/main" id="{539D9042-AA26-F339-05CA-9BA6F587B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9308" y="880497"/>
            <a:ext cx="3836230" cy="3070079"/>
          </a:xfrm>
          <a:prstGeom prst="rect">
            <a:avLst/>
          </a:prstGeom>
        </p:spPr>
      </p:pic>
      <p:sp>
        <p:nvSpPr>
          <p:cNvPr id="8" name="テキスト ボックス 7">
            <a:extLst>
              <a:ext uri="{FF2B5EF4-FFF2-40B4-BE49-F238E27FC236}">
                <a16:creationId xmlns:a16="http://schemas.microsoft.com/office/drawing/2014/main" id="{E24D96CF-D96D-A7CD-A095-35AA398294E7}"/>
              </a:ext>
            </a:extLst>
          </p:cNvPr>
          <p:cNvSpPr txBox="1"/>
          <p:nvPr/>
        </p:nvSpPr>
        <p:spPr>
          <a:xfrm>
            <a:off x="8253866" y="980294"/>
            <a:ext cx="2253001" cy="461665"/>
          </a:xfrm>
          <a:prstGeom prst="rect">
            <a:avLst/>
          </a:prstGeom>
          <a:noFill/>
        </p:spPr>
        <p:txBody>
          <a:bodyPr wrap="square" rtlCol="0">
            <a:spAutoFit/>
          </a:bodyPr>
          <a:lstStyle/>
          <a:p>
            <a:r>
              <a:rPr kumimoji="1" lang="en-US" altLang="ja-JP" sz="2400" dirty="0">
                <a:solidFill>
                  <a:schemeClr val="bg1"/>
                </a:solidFill>
                <a:latin typeface="Calibri" panose="020F0502020204030204" pitchFamily="34" charset="0"/>
                <a:ea typeface="Calibri" panose="020F0502020204030204" pitchFamily="34" charset="0"/>
                <a:cs typeface="Calibri" panose="020F0502020204030204" pitchFamily="34" charset="0"/>
              </a:rPr>
              <a:t>“Hikikomori”</a:t>
            </a:r>
            <a:endParaRPr kumimoji="1" lang="ja-JP" altLang="en-US" sz="2400" dirty="0">
              <a:solidFill>
                <a:schemeClr val="bg1"/>
              </a:solidFill>
              <a:latin typeface="Calibri" panose="020F0502020204030204" pitchFamily="34" charset="0"/>
              <a:cs typeface="Calibri" panose="020F0502020204030204" pitchFamily="34" charset="0"/>
            </a:endParaRPr>
          </a:p>
        </p:txBody>
      </p:sp>
      <p:sp>
        <p:nvSpPr>
          <p:cNvPr id="9" name="テキスト ボックス 8">
            <a:extLst>
              <a:ext uri="{FF2B5EF4-FFF2-40B4-BE49-F238E27FC236}">
                <a16:creationId xmlns:a16="http://schemas.microsoft.com/office/drawing/2014/main" id="{34B179AC-F854-D911-7C5C-E6019BEFD076}"/>
              </a:ext>
            </a:extLst>
          </p:cNvPr>
          <p:cNvSpPr txBox="1"/>
          <p:nvPr/>
        </p:nvSpPr>
        <p:spPr>
          <a:xfrm>
            <a:off x="8631935" y="2430458"/>
            <a:ext cx="925303" cy="400110"/>
          </a:xfrm>
          <a:prstGeom prst="rect">
            <a:avLst/>
          </a:prstGeom>
          <a:noFill/>
        </p:spPr>
        <p:txBody>
          <a:bodyPr wrap="square" rtlCol="0">
            <a:spAutoFit/>
          </a:bodyPr>
          <a:lstStyle/>
          <a:p>
            <a:r>
              <a:rPr kumimoji="1" lang="en-US" altLang="ja-JP" sz="2000" dirty="0">
                <a:solidFill>
                  <a:schemeClr val="bg1"/>
                </a:solidFill>
                <a:latin typeface="Calibri" panose="020F0502020204030204" pitchFamily="34" charset="0"/>
                <a:ea typeface="Calibri" panose="020F0502020204030204" pitchFamily="34" charset="0"/>
                <a:cs typeface="Calibri" panose="020F0502020204030204" pitchFamily="34" charset="0"/>
              </a:rPr>
              <a:t>Game</a:t>
            </a:r>
            <a:endParaRPr kumimoji="1" lang="ja-JP" altLang="en-US" sz="2000" dirty="0">
              <a:solidFill>
                <a:schemeClr val="bg1"/>
              </a:solidFill>
              <a:latin typeface="Calibri" panose="020F0502020204030204" pitchFamily="34" charset="0"/>
              <a:cs typeface="Calibri" panose="020F0502020204030204" pitchFamily="34" charset="0"/>
            </a:endParaRPr>
          </a:p>
        </p:txBody>
      </p:sp>
      <p:sp>
        <p:nvSpPr>
          <p:cNvPr id="10" name="テキスト ボックス 9">
            <a:extLst>
              <a:ext uri="{FF2B5EF4-FFF2-40B4-BE49-F238E27FC236}">
                <a16:creationId xmlns:a16="http://schemas.microsoft.com/office/drawing/2014/main" id="{C4797BBD-2BE2-C208-7543-7ACC251C3DAA}"/>
              </a:ext>
            </a:extLst>
          </p:cNvPr>
          <p:cNvSpPr txBox="1"/>
          <p:nvPr/>
        </p:nvSpPr>
        <p:spPr>
          <a:xfrm>
            <a:off x="9413520" y="3511709"/>
            <a:ext cx="1184788" cy="400110"/>
          </a:xfrm>
          <a:prstGeom prst="rect">
            <a:avLst/>
          </a:prstGeom>
          <a:noFill/>
        </p:spPr>
        <p:txBody>
          <a:bodyPr wrap="square" rtlCol="0">
            <a:spAutoFit/>
          </a:bodyPr>
          <a:lstStyle/>
          <a:p>
            <a:r>
              <a:rPr kumimoji="1" lang="en-US" altLang="ja-JP" sz="2000" dirty="0">
                <a:solidFill>
                  <a:schemeClr val="bg1"/>
                </a:solidFill>
                <a:latin typeface="Calibri" panose="020F0502020204030204" pitchFamily="34" charset="0"/>
                <a:ea typeface="Calibri" panose="020F0502020204030204" pitchFamily="34" charset="0"/>
                <a:cs typeface="Calibri" panose="020F0502020204030204" pitchFamily="34" charset="0"/>
              </a:rPr>
              <a:t>Manga</a:t>
            </a:r>
            <a:endParaRPr kumimoji="1" lang="ja-JP" altLang="en-US" sz="2000" dirty="0">
              <a:solidFill>
                <a:schemeClr val="bg1"/>
              </a:solidFill>
              <a:latin typeface="Calibri" panose="020F0502020204030204" pitchFamily="34" charset="0"/>
              <a:cs typeface="Calibri" panose="020F0502020204030204" pitchFamily="34" charset="0"/>
            </a:endParaRPr>
          </a:p>
        </p:txBody>
      </p:sp>
      <p:sp>
        <p:nvSpPr>
          <p:cNvPr id="12" name="テキスト ボックス 11">
            <a:extLst>
              <a:ext uri="{FF2B5EF4-FFF2-40B4-BE49-F238E27FC236}">
                <a16:creationId xmlns:a16="http://schemas.microsoft.com/office/drawing/2014/main" id="{D476E7E0-CADD-54CC-CA30-21B3838E4E7F}"/>
              </a:ext>
            </a:extLst>
          </p:cNvPr>
          <p:cNvSpPr txBox="1"/>
          <p:nvPr/>
        </p:nvSpPr>
        <p:spPr>
          <a:xfrm>
            <a:off x="10452680" y="3235125"/>
            <a:ext cx="1624137" cy="707886"/>
          </a:xfrm>
          <a:prstGeom prst="rect">
            <a:avLst/>
          </a:prstGeom>
          <a:noFill/>
        </p:spPr>
        <p:txBody>
          <a:bodyPr wrap="square" rtlCol="0">
            <a:spAutoFit/>
          </a:bodyPr>
          <a:lstStyle/>
          <a:p>
            <a:pPr algn="ctr"/>
            <a:r>
              <a:rPr lang="en-US" altLang="ja-JP" sz="2000" dirty="0">
                <a:solidFill>
                  <a:schemeClr val="bg1"/>
                </a:solidFill>
                <a:latin typeface="Calibri" panose="020F0502020204030204" pitchFamily="34" charset="0"/>
                <a:ea typeface="Calibri" panose="020F0502020204030204" pitchFamily="34" charset="0"/>
                <a:cs typeface="Calibri" panose="020F0502020204030204" pitchFamily="34" charset="0"/>
              </a:rPr>
              <a:t>Used p</a:t>
            </a:r>
            <a:r>
              <a:rPr kumimoji="1" lang="en-US" altLang="ja-JP" sz="2000" dirty="0">
                <a:solidFill>
                  <a:schemeClr val="bg1"/>
                </a:solidFill>
                <a:latin typeface="Calibri" panose="020F0502020204030204" pitchFamily="34" charset="0"/>
                <a:ea typeface="Calibri" panose="020F0502020204030204" pitchFamily="34" charset="0"/>
                <a:cs typeface="Calibri" panose="020F0502020204030204" pitchFamily="34" charset="0"/>
              </a:rPr>
              <a:t>lates after meal</a:t>
            </a:r>
            <a:endParaRPr kumimoji="1" lang="ja-JP" altLang="en-US"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7108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49422-F058-B9E3-A766-7DD8087929B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4A4A0C3-84D2-0577-5151-1740E755EC81}"/>
              </a:ext>
            </a:extLst>
          </p:cNvPr>
          <p:cNvSpPr txBox="1"/>
          <p:nvPr/>
        </p:nvSpPr>
        <p:spPr>
          <a:xfrm>
            <a:off x="244237" y="2195241"/>
            <a:ext cx="6604432" cy="1085810"/>
          </a:xfrm>
          <a:prstGeom prst="rect">
            <a:avLst/>
          </a:prstGeom>
          <a:noFill/>
        </p:spPr>
        <p:txBody>
          <a:bodyPr wrap="square">
            <a:spAutoFit/>
          </a:bodyPr>
          <a:lstStyle/>
          <a:p>
            <a:pPr algn="ctr">
              <a:lnSpc>
                <a:spcPct val="150000"/>
              </a:lnSpc>
            </a:pPr>
            <a:r>
              <a:rPr lang="en-US" altLang="ja-JP" sz="4800" b="1"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Thank you for listening !</a:t>
            </a:r>
          </a:p>
        </p:txBody>
      </p:sp>
      <p:pic>
        <p:nvPicPr>
          <p:cNvPr id="3" name="wAZ7dowaqT60rP94fppt">
            <a:hlinkClick r:id="" action="ppaction://media"/>
            <a:extLst>
              <a:ext uri="{FF2B5EF4-FFF2-40B4-BE49-F238E27FC236}">
                <a16:creationId xmlns:a16="http://schemas.microsoft.com/office/drawing/2014/main" id="{699EBDE0-08AC-4165-A7AB-BC9A23A881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75241" y="246797"/>
            <a:ext cx="4384196" cy="5816869"/>
          </a:xfrm>
          <a:prstGeom prst="rect">
            <a:avLst/>
          </a:prstGeom>
        </p:spPr>
      </p:pic>
      <p:pic>
        <p:nvPicPr>
          <p:cNvPr id="6" name="図 5">
            <a:extLst>
              <a:ext uri="{FF2B5EF4-FFF2-40B4-BE49-F238E27FC236}">
                <a16:creationId xmlns:a16="http://schemas.microsoft.com/office/drawing/2014/main" id="{C766DE68-5781-4368-9B3E-9CF773D2B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427605" y="939978"/>
            <a:ext cx="5844984" cy="4383738"/>
          </a:xfrm>
          <a:prstGeom prst="rect">
            <a:avLst/>
          </a:prstGeom>
        </p:spPr>
      </p:pic>
      <p:sp>
        <p:nvSpPr>
          <p:cNvPr id="8" name="テキスト ボックス 7">
            <a:extLst>
              <a:ext uri="{FF2B5EF4-FFF2-40B4-BE49-F238E27FC236}">
                <a16:creationId xmlns:a16="http://schemas.microsoft.com/office/drawing/2014/main" id="{4E552551-D45D-4B5E-927F-7C04BB8FFE40}"/>
              </a:ext>
            </a:extLst>
          </p:cNvPr>
          <p:cNvSpPr txBox="1"/>
          <p:nvPr/>
        </p:nvSpPr>
        <p:spPr>
          <a:xfrm>
            <a:off x="7175241" y="5691673"/>
            <a:ext cx="4378983" cy="369332"/>
          </a:xfrm>
          <a:prstGeom prst="rect">
            <a:avLst/>
          </a:prstGeom>
          <a:solidFill>
            <a:srgbClr val="000000">
              <a:alpha val="50196"/>
            </a:srgbClr>
          </a:solidFill>
        </p:spPr>
        <p:txBody>
          <a:bodyPr wrap="square" rtlCol="0">
            <a:spAutoFit/>
          </a:bodyPr>
          <a:lstStyle/>
          <a:p>
            <a:pPr algn="r"/>
            <a:r>
              <a:rPr kumimoji="1" lang="en-US" altLang="ja-JP" b="1" i="1" dirty="0">
                <a:solidFill>
                  <a:schemeClr val="bg1"/>
                </a:solidFill>
                <a:latin typeface="Times New Roman" panose="02020603050405020304" pitchFamily="18" charset="0"/>
                <a:cs typeface="Times New Roman" panose="02020603050405020304" pitchFamily="18" charset="0"/>
              </a:rPr>
              <a:t>Kyushu University Hospital, April 2026</a:t>
            </a:r>
            <a:endParaRPr kumimoji="1" lang="ja-JP" altLang="en-US"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070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3"/>
                                        </p:tgtEl>
                                      </p:cBhvr>
                                    </p:cmd>
                                  </p:childTnLst>
                                </p:cTn>
                              </p:par>
                              <p:par>
                                <p:cTn id="7" presetID="10" presetClass="exit" presetSubtype="0" fill="hold" nodeType="withEffect">
                                  <p:stCondLst>
                                    <p:cond delay="0"/>
                                  </p:stCondLst>
                                  <p:childTnLst>
                                    <p:animEffect transition="out" filter="fade">
                                      <p:cBhvr>
                                        <p:cTn id="8" dur="1500"/>
                                        <p:tgtEl>
                                          <p:spTgt spid="6"/>
                                        </p:tgtEl>
                                      </p:cBhvr>
                                    </p:animEffect>
                                    <p:set>
                                      <p:cBhvr>
                                        <p:cTn id="9" dur="1" fill="hold">
                                          <p:stCondLst>
                                            <p:cond delay="1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グラフ 30">
            <a:extLst>
              <a:ext uri="{FF2B5EF4-FFF2-40B4-BE49-F238E27FC236}">
                <a16:creationId xmlns:a16="http://schemas.microsoft.com/office/drawing/2014/main" id="{A603E4DA-4219-4A88-938A-7BE275C864F6}"/>
              </a:ext>
            </a:extLst>
          </p:cNvPr>
          <p:cNvGraphicFramePr>
            <a:graphicFrameLocks/>
          </p:cNvGraphicFramePr>
          <p:nvPr/>
        </p:nvGraphicFramePr>
        <p:xfrm>
          <a:off x="5912400" y="4674024"/>
          <a:ext cx="6229776" cy="17890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グラフ 27">
            <a:extLst>
              <a:ext uri="{FF2B5EF4-FFF2-40B4-BE49-F238E27FC236}">
                <a16:creationId xmlns:a16="http://schemas.microsoft.com/office/drawing/2014/main" id="{C7468500-0AA5-4368-9F4C-8C933BC7C41D}"/>
              </a:ext>
            </a:extLst>
          </p:cNvPr>
          <p:cNvGraphicFramePr>
            <a:graphicFrameLocks/>
          </p:cNvGraphicFramePr>
          <p:nvPr/>
        </p:nvGraphicFramePr>
        <p:xfrm>
          <a:off x="6043385" y="2682427"/>
          <a:ext cx="5992385" cy="15071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グラフ 20">
            <a:extLst>
              <a:ext uri="{FF2B5EF4-FFF2-40B4-BE49-F238E27FC236}">
                <a16:creationId xmlns:a16="http://schemas.microsoft.com/office/drawing/2014/main" id="{0C88E14A-1E5B-442C-BD64-40056E0691EE}"/>
              </a:ext>
            </a:extLst>
          </p:cNvPr>
          <p:cNvGraphicFramePr>
            <a:graphicFrameLocks/>
          </p:cNvGraphicFramePr>
          <p:nvPr/>
        </p:nvGraphicFramePr>
        <p:xfrm>
          <a:off x="45215" y="2305293"/>
          <a:ext cx="5679831" cy="1227553"/>
        </p:xfrm>
        <a:graphic>
          <a:graphicData uri="http://schemas.openxmlformats.org/drawingml/2006/chart">
            <c:chart xmlns:c="http://schemas.openxmlformats.org/drawingml/2006/chart" xmlns:r="http://schemas.openxmlformats.org/officeDocument/2006/relationships" r:id="rId4"/>
          </a:graphicData>
        </a:graphic>
      </p:graphicFrame>
      <p:sp>
        <p:nvSpPr>
          <p:cNvPr id="4" name="テキスト ボックス 3">
            <a:extLst>
              <a:ext uri="{FF2B5EF4-FFF2-40B4-BE49-F238E27FC236}">
                <a16:creationId xmlns:a16="http://schemas.microsoft.com/office/drawing/2014/main" id="{C25232BB-34A0-48C8-8D49-B2262392F25E}"/>
              </a:ext>
            </a:extLst>
          </p:cNvPr>
          <p:cNvSpPr txBox="1"/>
          <p:nvPr/>
        </p:nvSpPr>
        <p:spPr>
          <a:xfrm>
            <a:off x="102792" y="-13184"/>
            <a:ext cx="11655068" cy="461665"/>
          </a:xfrm>
          <a:prstGeom prst="rect">
            <a:avLst/>
          </a:prstGeom>
          <a:noFill/>
        </p:spPr>
        <p:txBody>
          <a:bodyPr wrap="square">
            <a:spAutoFit/>
          </a:bodyPr>
          <a:lstStyle/>
          <a:p>
            <a:r>
              <a:rPr lang="en-US" altLang="ja-JP" sz="2400" b="1" i="0" u="none" strike="noStrike" baseline="0" dirty="0">
                <a:latin typeface="Calibri" panose="020F0502020204030204" pitchFamily="34" charset="0"/>
                <a:ea typeface="Calibri" panose="020F0502020204030204" pitchFamily="34" charset="0"/>
                <a:cs typeface="Calibri" panose="020F0502020204030204" pitchFamily="34" charset="0"/>
              </a:rPr>
              <a:t>National Survey for Ascertaining People’s Loneliness and Social Isolation (2021-</a:t>
            </a:r>
            <a:r>
              <a:rPr lang="en-US" altLang="ja-JP" sz="2400" b="1" i="0" u="none" strike="noStrike" baseline="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altLang="ja-JP" sz="2400" b="1" i="0" u="none" strike="noStrike" baseline="0" dirty="0">
                <a:latin typeface="Calibri" panose="020F0502020204030204" pitchFamily="34" charset="0"/>
                <a:ea typeface="Calibri" panose="020F0502020204030204" pitchFamily="34" charset="0"/>
                <a:cs typeface="Calibri" panose="020F0502020204030204" pitchFamily="34" charset="0"/>
              </a:rPr>
              <a:t>) </a:t>
            </a:r>
            <a:endParaRPr lang="ja-JP" altLang="en-US" sz="2400" dirty="0">
              <a:latin typeface="Calibri" panose="020F0502020204030204" pitchFamily="34" charset="0"/>
              <a:cs typeface="Calibri" panose="020F0502020204030204" pitchFamily="34" charset="0"/>
            </a:endParaRPr>
          </a:p>
        </p:txBody>
      </p:sp>
      <p:sp>
        <p:nvSpPr>
          <p:cNvPr id="6" name="テキスト ボックス 5">
            <a:extLst>
              <a:ext uri="{FF2B5EF4-FFF2-40B4-BE49-F238E27FC236}">
                <a16:creationId xmlns:a16="http://schemas.microsoft.com/office/drawing/2014/main" id="{3829642C-B918-41FC-8374-6E1C84DF0363}"/>
              </a:ext>
            </a:extLst>
          </p:cNvPr>
          <p:cNvSpPr txBox="1"/>
          <p:nvPr/>
        </p:nvSpPr>
        <p:spPr>
          <a:xfrm>
            <a:off x="228472" y="447672"/>
            <a:ext cx="1162783" cy="338554"/>
          </a:xfrm>
          <a:prstGeom prst="rect">
            <a:avLst/>
          </a:prstGeom>
          <a:noFill/>
        </p:spPr>
        <p:txBody>
          <a:bodyPr wrap="square">
            <a:spAutoFit/>
          </a:bodyPr>
          <a:lstStyle/>
          <a:p>
            <a:r>
              <a:rPr lang="en-US" altLang="ja-JP" sz="1600" b="1" dirty="0">
                <a:latin typeface="Calibri" panose="020F0502020204030204" pitchFamily="34" charset="0"/>
                <a:ea typeface="Calibri" panose="020F0502020204030204" pitchFamily="34" charset="0"/>
                <a:cs typeface="Calibri" panose="020F0502020204030204" pitchFamily="34" charset="0"/>
              </a:rPr>
              <a:t>Objective</a:t>
            </a:r>
            <a:endParaRPr lang="ja-JP" altLang="en-US" sz="1600" b="1" dirty="0">
              <a:latin typeface="Calibri" panose="020F0502020204030204" pitchFamily="34" charset="0"/>
              <a:cs typeface="Calibri" panose="020F0502020204030204" pitchFamily="34" charset="0"/>
            </a:endParaRPr>
          </a:p>
        </p:txBody>
      </p:sp>
      <p:sp>
        <p:nvSpPr>
          <p:cNvPr id="8" name="テキスト ボックス 7">
            <a:extLst>
              <a:ext uri="{FF2B5EF4-FFF2-40B4-BE49-F238E27FC236}">
                <a16:creationId xmlns:a16="http://schemas.microsoft.com/office/drawing/2014/main" id="{91308273-200A-4227-92B8-1912C9BE19E1}"/>
              </a:ext>
            </a:extLst>
          </p:cNvPr>
          <p:cNvSpPr txBox="1"/>
          <p:nvPr/>
        </p:nvSpPr>
        <p:spPr>
          <a:xfrm>
            <a:off x="147271" y="722551"/>
            <a:ext cx="5383091" cy="738664"/>
          </a:xfrm>
          <a:prstGeom prst="rect">
            <a:avLst/>
          </a:prstGeom>
          <a:noFill/>
        </p:spPr>
        <p:txBody>
          <a:bodyPr wrap="square">
            <a:spAutoFit/>
          </a:bodyPr>
          <a:lstStyle/>
          <a:p>
            <a:pPr marL="285750" indent="-285750">
              <a:buFont typeface="Arial" panose="020B0604020202020204" pitchFamily="34" charset="0"/>
              <a:buChar char="•"/>
            </a:pPr>
            <a:r>
              <a:rPr lang="en-US" altLang="ja-JP" sz="1400" dirty="0">
                <a:latin typeface="Calibri" panose="020F0502020204030204" pitchFamily="34" charset="0"/>
                <a:ea typeface="Calibri" panose="020F0502020204030204" pitchFamily="34" charset="0"/>
                <a:cs typeface="Calibri" panose="020F0502020204030204" pitchFamily="34" charset="0"/>
              </a:rPr>
              <a:t>In order to ascertain the latest status of loneliness and isolation and collect fundamental data, the annual survey has been conducted since FY2021. </a:t>
            </a:r>
            <a:endParaRPr lang="ja-JP" altLang="en-US" sz="1400" dirty="0">
              <a:latin typeface="Calibri" panose="020F0502020204030204" pitchFamily="34" charset="0"/>
              <a:cs typeface="Calibri" panose="020F0502020204030204" pitchFamily="34" charset="0"/>
            </a:endParaRPr>
          </a:p>
        </p:txBody>
      </p:sp>
      <p:sp>
        <p:nvSpPr>
          <p:cNvPr id="10" name="テキスト ボックス 9">
            <a:extLst>
              <a:ext uri="{FF2B5EF4-FFF2-40B4-BE49-F238E27FC236}">
                <a16:creationId xmlns:a16="http://schemas.microsoft.com/office/drawing/2014/main" id="{A9DDEA03-94DF-413E-A7C6-6255678199B2}"/>
              </a:ext>
            </a:extLst>
          </p:cNvPr>
          <p:cNvSpPr txBox="1"/>
          <p:nvPr/>
        </p:nvSpPr>
        <p:spPr>
          <a:xfrm>
            <a:off x="5641127" y="472275"/>
            <a:ext cx="885178" cy="338554"/>
          </a:xfrm>
          <a:prstGeom prst="rect">
            <a:avLst/>
          </a:prstGeom>
          <a:noFill/>
        </p:spPr>
        <p:txBody>
          <a:bodyPr wrap="square">
            <a:spAutoFit/>
          </a:bodyPr>
          <a:lstStyle/>
          <a:p>
            <a:r>
              <a:rPr lang="en-US" altLang="ja-JP" sz="1600" b="1" dirty="0">
                <a:latin typeface="Calibri" panose="020F0502020204030204" pitchFamily="34" charset="0"/>
                <a:ea typeface="Calibri" panose="020F0502020204030204" pitchFamily="34" charset="0"/>
                <a:cs typeface="Calibri" panose="020F0502020204030204" pitchFamily="34" charset="0"/>
              </a:rPr>
              <a:t>Outline</a:t>
            </a:r>
            <a:endParaRPr lang="ja-JP" altLang="en-US" sz="1600" b="1" dirty="0">
              <a:latin typeface="Calibri" panose="020F0502020204030204" pitchFamily="34" charset="0"/>
              <a:cs typeface="Calibri" panose="020F0502020204030204" pitchFamily="34" charset="0"/>
            </a:endParaRPr>
          </a:p>
        </p:txBody>
      </p:sp>
      <p:sp>
        <p:nvSpPr>
          <p:cNvPr id="12" name="テキスト ボックス 11">
            <a:extLst>
              <a:ext uri="{FF2B5EF4-FFF2-40B4-BE49-F238E27FC236}">
                <a16:creationId xmlns:a16="http://schemas.microsoft.com/office/drawing/2014/main" id="{0152B0C7-A8E6-4D4E-B7B7-2EC9F5D727F7}"/>
              </a:ext>
            </a:extLst>
          </p:cNvPr>
          <p:cNvSpPr txBox="1"/>
          <p:nvPr/>
        </p:nvSpPr>
        <p:spPr>
          <a:xfrm>
            <a:off x="5602897" y="747503"/>
            <a:ext cx="6539279" cy="1384995"/>
          </a:xfrm>
          <a:prstGeom prst="rect">
            <a:avLst/>
          </a:prstGeom>
          <a:noFill/>
        </p:spPr>
        <p:txBody>
          <a:bodyPr wrap="square">
            <a:spAutoFit/>
          </a:bodyPr>
          <a:lstStyle/>
          <a:p>
            <a:pPr marL="285750" indent="-285750">
              <a:buFont typeface="Arial" panose="020B0604020202020204" pitchFamily="34" charset="0"/>
              <a:buChar char="•"/>
            </a:pPr>
            <a:r>
              <a:rPr lang="en-US" altLang="ja-JP" sz="1400" dirty="0">
                <a:latin typeface="Calibri" panose="020F0502020204030204" pitchFamily="34" charset="0"/>
                <a:ea typeface="Calibri" panose="020F0502020204030204" pitchFamily="34" charset="0"/>
                <a:cs typeface="Calibri" panose="020F0502020204030204" pitchFamily="34" charset="0"/>
              </a:rPr>
              <a:t>Survey targets: 20,000 persons aged 16 or more in Japan</a:t>
            </a:r>
          </a:p>
          <a:p>
            <a:pPr lvl="1"/>
            <a:r>
              <a:rPr lang="en-US" altLang="ja-JP" sz="1400" dirty="0">
                <a:latin typeface="Calibri" panose="020F0502020204030204" pitchFamily="34" charset="0"/>
                <a:ea typeface="Calibri" panose="020F0502020204030204" pitchFamily="34" charset="0"/>
                <a:cs typeface="Calibri" panose="020F0502020204030204" pitchFamily="34" charset="0"/>
              </a:rPr>
              <a:t>*Number of valid responses: 10,876 (Valid response rate: 54.4%)</a:t>
            </a:r>
          </a:p>
          <a:p>
            <a:pPr marL="285750" indent="-285750">
              <a:buFont typeface="Arial" panose="020B0604020202020204" pitchFamily="34" charset="0"/>
              <a:buChar char="•"/>
            </a:pPr>
            <a:r>
              <a:rPr lang="en-US" altLang="ja-JP" sz="1400" dirty="0">
                <a:latin typeface="Calibri" panose="020F0502020204030204" pitchFamily="34" charset="0"/>
                <a:ea typeface="Calibri" panose="020F0502020204030204" pitchFamily="34" charset="0"/>
                <a:cs typeface="Calibri" panose="020F0502020204030204" pitchFamily="34" charset="0"/>
              </a:rPr>
              <a:t>Survey method: The Cabinet Office sent questionnaire documents to the survey targets. Survey targets respond online or by post.</a:t>
            </a:r>
          </a:p>
          <a:p>
            <a:pPr marL="285750" indent="-285750">
              <a:buFont typeface="Arial" panose="020B0604020202020204" pitchFamily="34" charset="0"/>
              <a:buChar char="•"/>
            </a:pPr>
            <a:r>
              <a:rPr lang="en-US" altLang="ja-JP" sz="1400" dirty="0">
                <a:latin typeface="Calibri" panose="020F0502020204030204" pitchFamily="34" charset="0"/>
                <a:ea typeface="Calibri" panose="020F0502020204030204" pitchFamily="34" charset="0"/>
                <a:cs typeface="Calibri" panose="020F0502020204030204" pitchFamily="34" charset="0"/>
              </a:rPr>
              <a:t>Questionnaires: Matters related to loneliness and isolation, attributes such as age and gender, etc. (33 questions in total)</a:t>
            </a:r>
            <a:endParaRPr lang="ja-JP" altLang="en-US" sz="1400" dirty="0">
              <a:latin typeface="Calibri" panose="020F0502020204030204" pitchFamily="34" charset="0"/>
              <a:cs typeface="Calibri" panose="020F0502020204030204" pitchFamily="34" charset="0"/>
            </a:endParaRPr>
          </a:p>
        </p:txBody>
      </p:sp>
      <p:sp>
        <p:nvSpPr>
          <p:cNvPr id="14" name="テキスト ボックス 13">
            <a:extLst>
              <a:ext uri="{FF2B5EF4-FFF2-40B4-BE49-F238E27FC236}">
                <a16:creationId xmlns:a16="http://schemas.microsoft.com/office/drawing/2014/main" id="{AFAB115C-611E-40EB-8894-7E9A90B39CDD}"/>
              </a:ext>
            </a:extLst>
          </p:cNvPr>
          <p:cNvSpPr txBox="1"/>
          <p:nvPr/>
        </p:nvSpPr>
        <p:spPr>
          <a:xfrm>
            <a:off x="245882" y="1465347"/>
            <a:ext cx="982282" cy="338554"/>
          </a:xfrm>
          <a:prstGeom prst="rect">
            <a:avLst/>
          </a:prstGeom>
          <a:noFill/>
        </p:spPr>
        <p:txBody>
          <a:bodyPr wrap="square">
            <a:spAutoFit/>
          </a:bodyPr>
          <a:lstStyle/>
          <a:p>
            <a:r>
              <a:rPr lang="en-US" altLang="ja-JP" sz="1600" b="1" dirty="0">
                <a:latin typeface="Calibri" panose="020F0502020204030204" pitchFamily="34" charset="0"/>
                <a:ea typeface="Calibri" panose="020F0502020204030204" pitchFamily="34" charset="0"/>
                <a:cs typeface="Calibri" panose="020F0502020204030204" pitchFamily="34" charset="0"/>
              </a:rPr>
              <a:t>Findings</a:t>
            </a:r>
            <a:endParaRPr lang="ja-JP" altLang="en-US" sz="1600" b="1" dirty="0">
              <a:latin typeface="Calibri" panose="020F0502020204030204" pitchFamily="34" charset="0"/>
              <a:cs typeface="Calibri" panose="020F0502020204030204" pitchFamily="34" charset="0"/>
            </a:endParaRPr>
          </a:p>
        </p:txBody>
      </p:sp>
      <p:sp>
        <p:nvSpPr>
          <p:cNvPr id="16" name="テキスト ボックス 15">
            <a:extLst>
              <a:ext uri="{FF2B5EF4-FFF2-40B4-BE49-F238E27FC236}">
                <a16:creationId xmlns:a16="http://schemas.microsoft.com/office/drawing/2014/main" id="{3908ACE1-8F99-463A-BAF0-761EA1EFF41C}"/>
              </a:ext>
            </a:extLst>
          </p:cNvPr>
          <p:cNvSpPr txBox="1"/>
          <p:nvPr/>
        </p:nvSpPr>
        <p:spPr>
          <a:xfrm>
            <a:off x="45214" y="1744074"/>
            <a:ext cx="5686425" cy="738664"/>
          </a:xfrm>
          <a:prstGeom prst="rect">
            <a:avLst/>
          </a:prstGeom>
          <a:noFill/>
        </p:spPr>
        <p:txBody>
          <a:bodyPr wrap="square">
            <a:spAutoFit/>
          </a:bodyPr>
          <a:lstStyle/>
          <a:p>
            <a:pPr marL="171450" indent="-171450">
              <a:buFont typeface="Wingdings" panose="05000000000000000000" pitchFamily="2" charset="2"/>
              <a:buChar char="n"/>
            </a:pPr>
            <a:r>
              <a:rPr lang="en-US" altLang="ja-JP" sz="1400" dirty="0">
                <a:latin typeface="Calibri" panose="020F0502020204030204" pitchFamily="34" charset="0"/>
                <a:ea typeface="Calibri" panose="020F0502020204030204" pitchFamily="34" charset="0"/>
                <a:cs typeface="Calibri" panose="020F0502020204030204" pitchFamily="34" charset="0"/>
              </a:rPr>
              <a:t>Of all respondents, 4.3% feel lonely “often or always,” 15.4% “sometimes,” and 19.6% “occasionally.”</a:t>
            </a:r>
          </a:p>
          <a:p>
            <a:pPr lvl="1"/>
            <a:r>
              <a:rPr lang="en-US" altLang="ja-JP" sz="1200" dirty="0">
                <a:latin typeface="Calibri" panose="020F0502020204030204" pitchFamily="34" charset="0"/>
                <a:ea typeface="Calibri" panose="020F0502020204030204" pitchFamily="34" charset="0"/>
                <a:cs typeface="Calibri" panose="020F0502020204030204" pitchFamily="34" charset="0"/>
              </a:rPr>
              <a:t>→ </a:t>
            </a:r>
            <a:r>
              <a:rPr lang="en-US" altLang="ja-JP" sz="1400" b="1" dirty="0">
                <a:solidFill>
                  <a:srgbClr val="FF0000"/>
                </a:solidFill>
                <a:latin typeface="Calibri" panose="020F0502020204030204" pitchFamily="34" charset="0"/>
                <a:ea typeface="Calibri" panose="020F0502020204030204" pitchFamily="34" charset="0"/>
                <a:cs typeface="Calibri" panose="020F0502020204030204" pitchFamily="34" charset="0"/>
              </a:rPr>
              <a:t>Approximately 40% </a:t>
            </a:r>
            <a:r>
              <a:rPr lang="en-US" altLang="ja-JP" sz="1200" dirty="0">
                <a:latin typeface="Calibri" panose="020F0502020204030204" pitchFamily="34" charset="0"/>
                <a:ea typeface="Calibri" panose="020F0502020204030204" pitchFamily="34" charset="0"/>
                <a:cs typeface="Calibri" panose="020F0502020204030204" pitchFamily="34" charset="0"/>
              </a:rPr>
              <a:t>of respondents answered that they felt lonely.</a:t>
            </a:r>
            <a:endParaRPr lang="ja-JP" altLang="en-US" sz="1200" dirty="0">
              <a:latin typeface="Calibri" panose="020F0502020204030204" pitchFamily="34" charset="0"/>
              <a:cs typeface="Calibri" panose="020F0502020204030204" pitchFamily="34" charset="0"/>
            </a:endParaRPr>
          </a:p>
        </p:txBody>
      </p:sp>
      <p:sp>
        <p:nvSpPr>
          <p:cNvPr id="18" name="テキスト ボックス 17">
            <a:extLst>
              <a:ext uri="{FF2B5EF4-FFF2-40B4-BE49-F238E27FC236}">
                <a16:creationId xmlns:a16="http://schemas.microsoft.com/office/drawing/2014/main" id="{4709881D-64A8-419B-9A08-674F3B5B9814}"/>
              </a:ext>
            </a:extLst>
          </p:cNvPr>
          <p:cNvSpPr txBox="1"/>
          <p:nvPr/>
        </p:nvSpPr>
        <p:spPr>
          <a:xfrm>
            <a:off x="72109" y="3175903"/>
            <a:ext cx="5840291" cy="553998"/>
          </a:xfrm>
          <a:prstGeom prst="rect">
            <a:avLst/>
          </a:prstGeom>
          <a:noFill/>
        </p:spPr>
        <p:txBody>
          <a:bodyPr wrap="square">
            <a:spAutoFit/>
          </a:bodyPr>
          <a:lstStyle/>
          <a:p>
            <a:pPr marL="171450" indent="-171450">
              <a:buFont typeface="Wingdings" panose="05000000000000000000" pitchFamily="2" charset="2"/>
              <a:buChar char="n"/>
            </a:pPr>
            <a:r>
              <a:rPr lang="en-US" altLang="ja-JP" sz="1400" dirty="0">
                <a:latin typeface="Calibri" panose="020F0502020204030204" pitchFamily="34" charset="0"/>
                <a:ea typeface="Calibri" panose="020F0502020204030204" pitchFamily="34" charset="0"/>
                <a:cs typeface="Calibri" panose="020F0502020204030204" pitchFamily="34" charset="0"/>
              </a:rPr>
              <a:t>The percentage of respondents who feel lonely “often or always” was high among respondents in their </a:t>
            </a:r>
            <a:r>
              <a:rPr lang="en-US" altLang="ja-JP" sz="1600" b="1" dirty="0">
                <a:solidFill>
                  <a:srgbClr val="FF0000"/>
                </a:solidFill>
                <a:latin typeface="Calibri" panose="020F0502020204030204" pitchFamily="34" charset="0"/>
                <a:ea typeface="Calibri" panose="020F0502020204030204" pitchFamily="34" charset="0"/>
                <a:cs typeface="Calibri" panose="020F0502020204030204" pitchFamily="34" charset="0"/>
              </a:rPr>
              <a:t>20s and 30s</a:t>
            </a:r>
            <a:r>
              <a:rPr lang="en-US" altLang="ja-JP" sz="1400" dirty="0">
                <a:latin typeface="Calibri" panose="020F0502020204030204" pitchFamily="34" charset="0"/>
                <a:ea typeface="Calibri" panose="020F0502020204030204" pitchFamily="34" charset="0"/>
                <a:cs typeface="Calibri" panose="020F0502020204030204" pitchFamily="34" charset="0"/>
              </a:rPr>
              <a:t>.           </a:t>
            </a:r>
            <a:endParaRPr lang="ja-JP" altLang="en-US" sz="1400" dirty="0">
              <a:latin typeface="Calibri" panose="020F0502020204030204" pitchFamily="34" charset="0"/>
              <a:cs typeface="Calibri" panose="020F0502020204030204" pitchFamily="34" charset="0"/>
            </a:endParaRPr>
          </a:p>
        </p:txBody>
      </p:sp>
      <p:sp>
        <p:nvSpPr>
          <p:cNvPr id="20" name="テキスト ボックス 19">
            <a:extLst>
              <a:ext uri="{FF2B5EF4-FFF2-40B4-BE49-F238E27FC236}">
                <a16:creationId xmlns:a16="http://schemas.microsoft.com/office/drawing/2014/main" id="{A207E2DD-471A-48E8-9B2D-4C54794ACF46}"/>
              </a:ext>
            </a:extLst>
          </p:cNvPr>
          <p:cNvSpPr txBox="1"/>
          <p:nvPr/>
        </p:nvSpPr>
        <p:spPr>
          <a:xfrm>
            <a:off x="45214" y="5450558"/>
            <a:ext cx="5679832" cy="1384995"/>
          </a:xfrm>
          <a:prstGeom prst="rect">
            <a:avLst/>
          </a:prstGeom>
          <a:noFill/>
        </p:spPr>
        <p:txBody>
          <a:bodyPr wrap="square">
            <a:spAutoFit/>
          </a:bodyPr>
          <a:lstStyle/>
          <a:p>
            <a:pPr marL="171450" indent="-171450">
              <a:buFont typeface="Wingdings" panose="05000000000000000000" pitchFamily="2" charset="2"/>
              <a:buChar char="n"/>
            </a:pPr>
            <a:r>
              <a:rPr lang="en-US" altLang="ja-JP" sz="1400" dirty="0">
                <a:latin typeface="Calibri" panose="020F0502020204030204" pitchFamily="34" charset="0"/>
                <a:ea typeface="Calibri" panose="020F0502020204030204" pitchFamily="34" charset="0"/>
                <a:cs typeface="Calibri" panose="020F0502020204030204" pitchFamily="34" charset="0"/>
              </a:rPr>
              <a:t>Events cited frequently which have account for present loneliness by respondents who feel lonely “often or always,” “sometimes,” and “occasionally” (those with a relatively high sense of loneliness) include (1) “</a:t>
            </a:r>
            <a:r>
              <a:rPr lang="en-US" altLang="ja-JP" sz="1400" b="1" dirty="0">
                <a:solidFill>
                  <a:srgbClr val="FF0000"/>
                </a:solidFill>
                <a:latin typeface="Calibri" panose="020F0502020204030204" pitchFamily="34" charset="0"/>
                <a:ea typeface="Calibri" panose="020F0502020204030204" pitchFamily="34" charset="0"/>
                <a:cs typeface="Calibri" panose="020F0502020204030204" pitchFamily="34" charset="0"/>
              </a:rPr>
              <a:t>family bereavement</a:t>
            </a:r>
            <a:r>
              <a:rPr lang="en-US" altLang="ja-JP" sz="1400" dirty="0">
                <a:latin typeface="Calibri" panose="020F0502020204030204" pitchFamily="34" charset="0"/>
                <a:ea typeface="Calibri" panose="020F0502020204030204" pitchFamily="34" charset="0"/>
                <a:cs typeface="Calibri" panose="020F0502020204030204" pitchFamily="34" charset="0"/>
              </a:rPr>
              <a:t>” (cited most frequently, or by 24.6%), (2) “</a:t>
            </a:r>
            <a:r>
              <a:rPr lang="en-US" altLang="ja-JP" sz="1400" b="1" dirty="0">
                <a:solidFill>
                  <a:srgbClr val="FF0000"/>
                </a:solidFill>
                <a:latin typeface="Calibri" panose="020F0502020204030204" pitchFamily="34" charset="0"/>
                <a:ea typeface="Calibri" panose="020F0502020204030204" pitchFamily="34" charset="0"/>
                <a:cs typeface="Calibri" panose="020F0502020204030204" pitchFamily="34" charset="0"/>
              </a:rPr>
              <a:t>living alone</a:t>
            </a:r>
            <a:r>
              <a:rPr lang="en-US" altLang="ja-JP" sz="1400" dirty="0">
                <a:latin typeface="Calibri" panose="020F0502020204030204" pitchFamily="34" charset="0"/>
                <a:ea typeface="Calibri" panose="020F0502020204030204" pitchFamily="34" charset="0"/>
                <a:cs typeface="Calibri" panose="020F0502020204030204" pitchFamily="34" charset="0"/>
              </a:rPr>
              <a:t>” (18.8%), and (3) “</a:t>
            </a:r>
            <a:r>
              <a:rPr lang="en-US" altLang="ja-JP" sz="1400" b="1" dirty="0">
                <a:solidFill>
                  <a:srgbClr val="FF0000"/>
                </a:solidFill>
                <a:latin typeface="Calibri" panose="020F0502020204030204" pitchFamily="34" charset="0"/>
                <a:ea typeface="Calibri" panose="020F0502020204030204" pitchFamily="34" charset="0"/>
                <a:cs typeface="Calibri" panose="020F0502020204030204" pitchFamily="34" charset="0"/>
              </a:rPr>
              <a:t>school transfer, job change, job separation, retirement </a:t>
            </a:r>
            <a:r>
              <a:rPr lang="en-US" altLang="ja-JP" sz="1400" dirty="0">
                <a:latin typeface="Calibri" panose="020F0502020204030204" pitchFamily="34" charset="0"/>
                <a:ea typeface="Calibri" panose="020F0502020204030204" pitchFamily="34" charset="0"/>
                <a:cs typeface="Calibri" panose="020F0502020204030204" pitchFamily="34" charset="0"/>
              </a:rPr>
              <a:t>(excluding job loss)” (14.7%).       </a:t>
            </a:r>
            <a:endParaRPr lang="ja-JP" altLang="en-US" sz="1400" dirty="0">
              <a:latin typeface="Calibri" panose="020F0502020204030204" pitchFamily="34" charset="0"/>
              <a:cs typeface="Calibri" panose="020F0502020204030204" pitchFamily="34" charset="0"/>
            </a:endParaRPr>
          </a:p>
        </p:txBody>
      </p:sp>
      <p:sp>
        <p:nvSpPr>
          <p:cNvPr id="23" name="テキスト ボックス 22">
            <a:extLst>
              <a:ext uri="{FF2B5EF4-FFF2-40B4-BE49-F238E27FC236}">
                <a16:creationId xmlns:a16="http://schemas.microsoft.com/office/drawing/2014/main" id="{F123D84C-E5CD-4BF9-99FA-EC51CFA369C3}"/>
              </a:ext>
            </a:extLst>
          </p:cNvPr>
          <p:cNvSpPr txBox="1"/>
          <p:nvPr/>
        </p:nvSpPr>
        <p:spPr>
          <a:xfrm>
            <a:off x="5623639" y="2147353"/>
            <a:ext cx="6532501" cy="984885"/>
          </a:xfrm>
          <a:prstGeom prst="rect">
            <a:avLst/>
          </a:prstGeom>
          <a:noFill/>
        </p:spPr>
        <p:txBody>
          <a:bodyPr wrap="square">
            <a:spAutoFit/>
          </a:bodyPr>
          <a:lstStyle/>
          <a:p>
            <a:r>
              <a:rPr lang="en-US" altLang="ja-JP" sz="1600" b="1" dirty="0">
                <a:latin typeface="Calibri" panose="020F0502020204030204" pitchFamily="34" charset="0"/>
                <a:ea typeface="Calibri" panose="020F0502020204030204" pitchFamily="34" charset="0"/>
                <a:cs typeface="Calibri" panose="020F0502020204030204" pitchFamily="34" charset="0"/>
              </a:rPr>
              <a:t>Status of “Isolation”</a:t>
            </a:r>
          </a:p>
          <a:p>
            <a:r>
              <a:rPr lang="en-US" altLang="ja-JP" sz="1400" dirty="0">
                <a:latin typeface="Calibri" panose="020F0502020204030204" pitchFamily="34" charset="0"/>
                <a:ea typeface="Calibri" panose="020F0502020204030204" pitchFamily="34" charset="0"/>
                <a:cs typeface="Calibri" panose="020F0502020204030204" pitchFamily="34" charset="0"/>
              </a:rPr>
              <a:t>(1) Frequency of communication with family and friends</a:t>
            </a:r>
          </a:p>
          <a:p>
            <a:r>
              <a:rPr lang="en-US" altLang="ja-JP" sz="1400" dirty="0">
                <a:latin typeface="Calibri" panose="020F0502020204030204" pitchFamily="34" charset="0"/>
                <a:ea typeface="Calibri" panose="020F0502020204030204" pitchFamily="34" charset="0"/>
                <a:cs typeface="Calibri" panose="020F0502020204030204" pitchFamily="34" charset="0"/>
              </a:rPr>
              <a:t> Of the respondents, 9.3% said they </a:t>
            </a:r>
            <a:r>
              <a:rPr lang="en-US" altLang="ja-JP" sz="1400" b="1" dirty="0">
                <a:solidFill>
                  <a:srgbClr val="FF0000"/>
                </a:solidFill>
                <a:latin typeface="Calibri" panose="020F0502020204030204" pitchFamily="34" charset="0"/>
                <a:ea typeface="Calibri" panose="020F0502020204030204" pitchFamily="34" charset="0"/>
                <a:cs typeface="Calibri" panose="020F0502020204030204" pitchFamily="34" charset="0"/>
              </a:rPr>
              <a:t>“never talk” face-to-face with family members </a:t>
            </a:r>
            <a:r>
              <a:rPr lang="en-US" altLang="ja-JP" sz="1400" dirty="0">
                <a:latin typeface="Calibri" panose="020F0502020204030204" pitchFamily="34" charset="0"/>
                <a:ea typeface="Calibri" panose="020F0502020204030204" pitchFamily="34" charset="0"/>
                <a:cs typeface="Calibri" panose="020F0502020204030204" pitchFamily="34" charset="0"/>
              </a:rPr>
              <a:t>who do not live with them and with friends</a:t>
            </a:r>
            <a:endParaRPr lang="ja-JP" altLang="en-US" sz="1400" dirty="0">
              <a:latin typeface="Calibri" panose="020F0502020204030204" pitchFamily="34" charset="0"/>
              <a:cs typeface="Calibri" panose="020F0502020204030204" pitchFamily="34" charset="0"/>
            </a:endParaRPr>
          </a:p>
        </p:txBody>
      </p:sp>
      <p:sp>
        <p:nvSpPr>
          <p:cNvPr id="25" name="テキスト ボックス 24">
            <a:extLst>
              <a:ext uri="{FF2B5EF4-FFF2-40B4-BE49-F238E27FC236}">
                <a16:creationId xmlns:a16="http://schemas.microsoft.com/office/drawing/2014/main" id="{6DD87CB0-58BD-4B1A-A723-A2C2B0649B3B}"/>
              </a:ext>
            </a:extLst>
          </p:cNvPr>
          <p:cNvSpPr txBox="1"/>
          <p:nvPr/>
        </p:nvSpPr>
        <p:spPr>
          <a:xfrm>
            <a:off x="5676027" y="4187597"/>
            <a:ext cx="6108727" cy="738664"/>
          </a:xfrm>
          <a:prstGeom prst="rect">
            <a:avLst/>
          </a:prstGeom>
          <a:noFill/>
        </p:spPr>
        <p:txBody>
          <a:bodyPr wrap="square">
            <a:spAutoFit/>
          </a:bodyPr>
          <a:lstStyle/>
          <a:p>
            <a:r>
              <a:rPr lang="en-US" altLang="ja-JP" sz="1400" dirty="0">
                <a:latin typeface="Calibri" panose="020F0502020204030204" pitchFamily="34" charset="0"/>
                <a:ea typeface="Calibri" panose="020F0502020204030204" pitchFamily="34" charset="0"/>
                <a:cs typeface="Calibri" panose="020F0502020204030204" pitchFamily="34" charset="0"/>
              </a:rPr>
              <a:t>(2) </a:t>
            </a:r>
            <a:r>
              <a:rPr lang="en-US" altLang="ja-JP" sz="1400" b="1" dirty="0">
                <a:solidFill>
                  <a:srgbClr val="FF0000"/>
                </a:solidFill>
                <a:latin typeface="Calibri" panose="020F0502020204030204" pitchFamily="34" charset="0"/>
                <a:ea typeface="Calibri" panose="020F0502020204030204" pitchFamily="34" charset="0"/>
                <a:cs typeface="Calibri" panose="020F0502020204030204" pitchFamily="34" charset="0"/>
              </a:rPr>
              <a:t>Participation in social activities</a:t>
            </a:r>
          </a:p>
          <a:p>
            <a:r>
              <a:rPr lang="en-US" altLang="ja-JP" sz="1400" dirty="0">
                <a:latin typeface="Calibri" panose="020F0502020204030204" pitchFamily="34" charset="0"/>
                <a:ea typeface="Calibri" panose="020F0502020204030204" pitchFamily="34" charset="0"/>
                <a:cs typeface="Calibri" panose="020F0502020204030204" pitchFamily="34" charset="0"/>
              </a:rPr>
              <a:t> Of the respondents, 50.6% answered that they did not participate in any specific activities, and 46.6% said that they participated in some activities. </a:t>
            </a:r>
            <a:endParaRPr lang="ja-JP" altLang="en-US" sz="1400" dirty="0">
              <a:latin typeface="Calibri" panose="020F0502020204030204" pitchFamily="34" charset="0"/>
              <a:cs typeface="Calibri" panose="020F0502020204030204" pitchFamily="34" charset="0"/>
            </a:endParaRPr>
          </a:p>
        </p:txBody>
      </p:sp>
      <p:graphicFrame>
        <p:nvGraphicFramePr>
          <p:cNvPr id="26" name="オブジェクト 25">
            <a:extLst>
              <a:ext uri="{FF2B5EF4-FFF2-40B4-BE49-F238E27FC236}">
                <a16:creationId xmlns:a16="http://schemas.microsoft.com/office/drawing/2014/main" id="{2E818AA3-F7C0-4EE6-A666-F58ADC94AB3D}"/>
              </a:ext>
            </a:extLst>
          </p:cNvPr>
          <p:cNvGraphicFramePr>
            <a:graphicFrameLocks noChangeAspect="1"/>
          </p:cNvGraphicFramePr>
          <p:nvPr/>
        </p:nvGraphicFramePr>
        <p:xfrm>
          <a:off x="968144" y="4347403"/>
          <a:ext cx="3693521" cy="1122176"/>
        </p:xfrm>
        <a:graphic>
          <a:graphicData uri="http://schemas.openxmlformats.org/presentationml/2006/ole">
            <mc:AlternateContent xmlns:mc="http://schemas.openxmlformats.org/markup-compatibility/2006">
              <mc:Choice xmlns:v="urn:schemas-microsoft-com:vml" Requires="v">
                <p:oleObj name="Worksheet" r:id="rId5" imgW="4734041" imgH="1438382" progId="Excel.Sheet.12">
                  <p:embed/>
                </p:oleObj>
              </mc:Choice>
              <mc:Fallback>
                <p:oleObj name="Worksheet" r:id="rId5" imgW="4734041" imgH="1438382" progId="Excel.Sheet.12">
                  <p:embed/>
                  <p:pic>
                    <p:nvPicPr>
                      <p:cNvPr id="26" name="オブジェクト 25">
                        <a:extLst>
                          <a:ext uri="{FF2B5EF4-FFF2-40B4-BE49-F238E27FC236}">
                            <a16:creationId xmlns:a16="http://schemas.microsoft.com/office/drawing/2014/main" id="{2E818AA3-F7C0-4EE6-A666-F58ADC94AB3D}"/>
                          </a:ext>
                        </a:extLst>
                      </p:cNvPr>
                      <p:cNvPicPr/>
                      <p:nvPr/>
                    </p:nvPicPr>
                    <p:blipFill>
                      <a:blip r:embed="rId6"/>
                      <a:stretch>
                        <a:fillRect/>
                      </a:stretch>
                    </p:blipFill>
                    <p:spPr>
                      <a:xfrm>
                        <a:off x="968144" y="4347403"/>
                        <a:ext cx="3693521" cy="1122176"/>
                      </a:xfrm>
                      <a:prstGeom prst="rect">
                        <a:avLst/>
                      </a:prstGeom>
                    </p:spPr>
                  </p:pic>
                </p:oleObj>
              </mc:Fallback>
            </mc:AlternateContent>
          </a:graphicData>
        </a:graphic>
      </p:graphicFrame>
      <p:graphicFrame>
        <p:nvGraphicFramePr>
          <p:cNvPr id="27" name="グラフ 26">
            <a:extLst>
              <a:ext uri="{FF2B5EF4-FFF2-40B4-BE49-F238E27FC236}">
                <a16:creationId xmlns:a16="http://schemas.microsoft.com/office/drawing/2014/main" id="{1F7E541A-D176-4EE5-8F99-EC1407598EF5}"/>
              </a:ext>
            </a:extLst>
          </p:cNvPr>
          <p:cNvGraphicFramePr>
            <a:graphicFrameLocks/>
          </p:cNvGraphicFramePr>
          <p:nvPr/>
        </p:nvGraphicFramePr>
        <p:xfrm>
          <a:off x="968144" y="3666421"/>
          <a:ext cx="3773745" cy="757237"/>
        </p:xfrm>
        <a:graphic>
          <a:graphicData uri="http://schemas.openxmlformats.org/drawingml/2006/chart">
            <c:chart xmlns:c="http://schemas.openxmlformats.org/drawingml/2006/chart" xmlns:r="http://schemas.openxmlformats.org/officeDocument/2006/relationships" r:id="rId7"/>
          </a:graphicData>
        </a:graphic>
      </p:graphicFrame>
      <p:sp>
        <p:nvSpPr>
          <p:cNvPr id="29" name="テキスト ボックス 28">
            <a:extLst>
              <a:ext uri="{FF2B5EF4-FFF2-40B4-BE49-F238E27FC236}">
                <a16:creationId xmlns:a16="http://schemas.microsoft.com/office/drawing/2014/main" id="{57D94A92-E9E8-4AE3-946E-56125B075E86}"/>
              </a:ext>
            </a:extLst>
          </p:cNvPr>
          <p:cNvSpPr txBox="1"/>
          <p:nvPr/>
        </p:nvSpPr>
        <p:spPr>
          <a:xfrm>
            <a:off x="11113407" y="3017687"/>
            <a:ext cx="772969" cy="276999"/>
          </a:xfrm>
          <a:prstGeom prst="rect">
            <a:avLst/>
          </a:prstGeom>
          <a:noFill/>
        </p:spPr>
        <p:txBody>
          <a:bodyPr wrap="none" rtlCol="0">
            <a:spAutoFit/>
          </a:bodyPr>
          <a:lstStyle/>
          <a:p>
            <a:pPr algn="r"/>
            <a:r>
              <a:rPr kumimoji="1" lang="en-US" altLang="ja-JP" sz="1200" dirty="0">
                <a:latin typeface="Calibri" panose="020F0502020204030204" pitchFamily="34" charset="0"/>
                <a:ea typeface="Calibri" panose="020F0502020204030204" pitchFamily="34" charset="0"/>
                <a:cs typeface="Calibri" panose="020F0502020204030204" pitchFamily="34" charset="0"/>
              </a:rPr>
              <a:t>n=10,871</a:t>
            </a:r>
            <a:endParaRPr kumimoji="1" lang="ja-JP" altLang="en-US" sz="1200" dirty="0">
              <a:latin typeface="Calibri" panose="020F0502020204030204" pitchFamily="34" charset="0"/>
              <a:cs typeface="Calibri" panose="020F0502020204030204" pitchFamily="34" charset="0"/>
            </a:endParaRPr>
          </a:p>
        </p:txBody>
      </p:sp>
      <p:sp>
        <p:nvSpPr>
          <p:cNvPr id="30" name="テキスト ボックス 29">
            <a:extLst>
              <a:ext uri="{FF2B5EF4-FFF2-40B4-BE49-F238E27FC236}">
                <a16:creationId xmlns:a16="http://schemas.microsoft.com/office/drawing/2014/main" id="{40E243F9-0224-459F-BC6C-6FC43E61F992}"/>
              </a:ext>
            </a:extLst>
          </p:cNvPr>
          <p:cNvSpPr txBox="1"/>
          <p:nvPr/>
        </p:nvSpPr>
        <p:spPr>
          <a:xfrm>
            <a:off x="5708094" y="3267481"/>
            <a:ext cx="534121" cy="276999"/>
          </a:xfrm>
          <a:prstGeom prst="rect">
            <a:avLst/>
          </a:prstGeom>
          <a:noFill/>
        </p:spPr>
        <p:txBody>
          <a:bodyPr wrap="none" rtlCol="0">
            <a:spAutoFit/>
          </a:bodyPr>
          <a:lstStyle/>
          <a:p>
            <a:r>
              <a:rPr kumimoji="1" lang="en-US" altLang="ja-JP" sz="1200" dirty="0">
                <a:latin typeface="Calibri" panose="020F0502020204030204" pitchFamily="34" charset="0"/>
                <a:ea typeface="Calibri" panose="020F0502020204030204" pitchFamily="34" charset="0"/>
                <a:cs typeface="Calibri" panose="020F0502020204030204" pitchFamily="34" charset="0"/>
              </a:rPr>
              <a:t>2024 </a:t>
            </a:r>
            <a:endParaRPr kumimoji="1" lang="ja-JP" altLang="en-US" sz="1200" dirty="0">
              <a:latin typeface="Calibri" panose="020F0502020204030204" pitchFamily="34" charset="0"/>
              <a:cs typeface="Calibri" panose="020F0502020204030204" pitchFamily="34" charset="0"/>
            </a:endParaRPr>
          </a:p>
        </p:txBody>
      </p:sp>
      <p:sp>
        <p:nvSpPr>
          <p:cNvPr id="32" name="テキスト ボックス 31">
            <a:extLst>
              <a:ext uri="{FF2B5EF4-FFF2-40B4-BE49-F238E27FC236}">
                <a16:creationId xmlns:a16="http://schemas.microsoft.com/office/drawing/2014/main" id="{057652E5-88DE-47E9-B31E-FF667984EE45}"/>
              </a:ext>
            </a:extLst>
          </p:cNvPr>
          <p:cNvSpPr txBox="1"/>
          <p:nvPr/>
        </p:nvSpPr>
        <p:spPr>
          <a:xfrm>
            <a:off x="11201847" y="4851309"/>
            <a:ext cx="772969" cy="276999"/>
          </a:xfrm>
          <a:prstGeom prst="rect">
            <a:avLst/>
          </a:prstGeom>
          <a:noFill/>
        </p:spPr>
        <p:txBody>
          <a:bodyPr wrap="none" rtlCol="0">
            <a:spAutoFit/>
          </a:bodyPr>
          <a:lstStyle/>
          <a:p>
            <a:pPr algn="r"/>
            <a:r>
              <a:rPr kumimoji="1" lang="en-US" altLang="ja-JP" sz="1200" dirty="0">
                <a:latin typeface="Calibri" panose="020F0502020204030204" pitchFamily="34" charset="0"/>
                <a:ea typeface="Calibri" panose="020F0502020204030204" pitchFamily="34" charset="0"/>
                <a:cs typeface="Calibri" panose="020F0502020204030204" pitchFamily="34" charset="0"/>
              </a:rPr>
              <a:t>n=10,871</a:t>
            </a:r>
            <a:endParaRPr kumimoji="1" lang="ja-JP" altLang="en-US" sz="1200" dirty="0">
              <a:latin typeface="Calibri" panose="020F0502020204030204" pitchFamily="34" charset="0"/>
              <a:cs typeface="Calibri" panose="020F0502020204030204" pitchFamily="34" charset="0"/>
            </a:endParaRPr>
          </a:p>
        </p:txBody>
      </p:sp>
      <p:sp>
        <p:nvSpPr>
          <p:cNvPr id="33" name="テキスト ボックス 32">
            <a:extLst>
              <a:ext uri="{FF2B5EF4-FFF2-40B4-BE49-F238E27FC236}">
                <a16:creationId xmlns:a16="http://schemas.microsoft.com/office/drawing/2014/main" id="{89D6EE5B-BA3A-46D1-9D99-276C12242E83}"/>
              </a:ext>
            </a:extLst>
          </p:cNvPr>
          <p:cNvSpPr txBox="1"/>
          <p:nvPr/>
        </p:nvSpPr>
        <p:spPr>
          <a:xfrm>
            <a:off x="5743951" y="5167999"/>
            <a:ext cx="534121" cy="276999"/>
          </a:xfrm>
          <a:prstGeom prst="rect">
            <a:avLst/>
          </a:prstGeom>
          <a:noFill/>
        </p:spPr>
        <p:txBody>
          <a:bodyPr wrap="none" rtlCol="0">
            <a:spAutoFit/>
          </a:bodyPr>
          <a:lstStyle/>
          <a:p>
            <a:r>
              <a:rPr kumimoji="1" lang="en-US" altLang="ja-JP" sz="1200" dirty="0">
                <a:latin typeface="Calibri" panose="020F0502020204030204" pitchFamily="34" charset="0"/>
                <a:ea typeface="Calibri" panose="020F0502020204030204" pitchFamily="34" charset="0"/>
                <a:cs typeface="Calibri" panose="020F0502020204030204" pitchFamily="34" charset="0"/>
              </a:rPr>
              <a:t>2024 </a:t>
            </a:r>
            <a:endParaRPr kumimoji="1" lang="ja-JP" altLang="en-US" sz="1200" dirty="0">
              <a:latin typeface="Calibri" panose="020F0502020204030204" pitchFamily="34" charset="0"/>
              <a:cs typeface="Calibri" panose="020F0502020204030204" pitchFamily="34" charset="0"/>
            </a:endParaRPr>
          </a:p>
        </p:txBody>
      </p:sp>
      <p:sp>
        <p:nvSpPr>
          <p:cNvPr id="34" name="正方形/長方形 33">
            <a:extLst>
              <a:ext uri="{FF2B5EF4-FFF2-40B4-BE49-F238E27FC236}">
                <a16:creationId xmlns:a16="http://schemas.microsoft.com/office/drawing/2014/main" id="{449B6C0B-EE53-4EA3-B125-833A6B54B5A6}"/>
              </a:ext>
            </a:extLst>
          </p:cNvPr>
          <p:cNvSpPr/>
          <p:nvPr/>
        </p:nvSpPr>
        <p:spPr>
          <a:xfrm>
            <a:off x="178110" y="2555692"/>
            <a:ext cx="2161678" cy="2771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E30B9CEA-EB34-4D22-9A42-AF17D5D2F2F8}"/>
              </a:ext>
            </a:extLst>
          </p:cNvPr>
          <p:cNvSpPr/>
          <p:nvPr/>
        </p:nvSpPr>
        <p:spPr>
          <a:xfrm>
            <a:off x="1827615" y="3685245"/>
            <a:ext cx="772150" cy="6267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946AA805-09C3-413C-B9D0-AFFC8BB5D735}"/>
              </a:ext>
            </a:extLst>
          </p:cNvPr>
          <p:cNvSpPr/>
          <p:nvPr/>
        </p:nvSpPr>
        <p:spPr>
          <a:xfrm>
            <a:off x="6165154" y="3266146"/>
            <a:ext cx="596131" cy="3032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C048A415-194D-4DA7-B158-C0CA94C36970}"/>
              </a:ext>
            </a:extLst>
          </p:cNvPr>
          <p:cNvSpPr/>
          <p:nvPr/>
        </p:nvSpPr>
        <p:spPr>
          <a:xfrm>
            <a:off x="8805778" y="5168269"/>
            <a:ext cx="2870408" cy="3032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77024D5-AA0F-4852-A626-E381837C075E}"/>
              </a:ext>
            </a:extLst>
          </p:cNvPr>
          <p:cNvSpPr txBox="1"/>
          <p:nvPr/>
        </p:nvSpPr>
        <p:spPr>
          <a:xfrm>
            <a:off x="7062191" y="329372"/>
            <a:ext cx="5153206" cy="338554"/>
          </a:xfrm>
          <a:prstGeom prst="rect">
            <a:avLst/>
          </a:prstGeom>
          <a:noFill/>
        </p:spPr>
        <p:txBody>
          <a:bodyPr wrap="none" rtlCol="0">
            <a:spAutoFit/>
          </a:bodyPr>
          <a:lstStyle/>
          <a:p>
            <a:r>
              <a:rPr kumimoji="1" lang="en-US" altLang="ja-JP" sz="1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kumimoji="1" lang="en-US" altLang="ja-JP" sz="1600" dirty="0">
                <a:latin typeface="Calibri" panose="020F0502020204030204" pitchFamily="34" charset="0"/>
                <a:ea typeface="Calibri" panose="020F0502020204030204" pitchFamily="34" charset="0"/>
                <a:cs typeface="Calibri" panose="020F0502020204030204" pitchFamily="34" charset="0"/>
              </a:rPr>
              <a:t>Data presented in this slide is the outcome of 2024 survey</a:t>
            </a:r>
            <a:endParaRPr kumimoji="1" lang="ja-JP" alt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4041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60">
            <a:extLst>
              <a:ext uri="{FF2B5EF4-FFF2-40B4-BE49-F238E27FC236}">
                <a16:creationId xmlns:a16="http://schemas.microsoft.com/office/drawing/2014/main" id="{02C93F26-51A6-40FD-A4BF-13B50D547579}"/>
              </a:ext>
            </a:extLst>
          </p:cNvPr>
          <p:cNvSpPr/>
          <p:nvPr/>
        </p:nvSpPr>
        <p:spPr>
          <a:xfrm>
            <a:off x="149525" y="1990765"/>
            <a:ext cx="9805421" cy="48174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AEF082F4-D5B5-4052-B4BE-29E99ED9EF4B}"/>
              </a:ext>
            </a:extLst>
          </p:cNvPr>
          <p:cNvSpPr/>
          <p:nvPr/>
        </p:nvSpPr>
        <p:spPr>
          <a:xfrm>
            <a:off x="140561" y="2527196"/>
            <a:ext cx="9805421" cy="59167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E2999EFB-BFAB-42C9-B2C1-1BA4837BA7A1}"/>
              </a:ext>
            </a:extLst>
          </p:cNvPr>
          <p:cNvSpPr/>
          <p:nvPr/>
        </p:nvSpPr>
        <p:spPr>
          <a:xfrm>
            <a:off x="140561" y="3585031"/>
            <a:ext cx="9805421" cy="60063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CCAB0A6-2D82-40EC-AFC4-CDAF1E2AFA04}"/>
              </a:ext>
            </a:extLst>
          </p:cNvPr>
          <p:cNvSpPr/>
          <p:nvPr/>
        </p:nvSpPr>
        <p:spPr>
          <a:xfrm>
            <a:off x="149526" y="4212559"/>
            <a:ext cx="9805421" cy="93232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82DE1280-1B5C-4F83-A94D-AEE68B996BFB}"/>
              </a:ext>
            </a:extLst>
          </p:cNvPr>
          <p:cNvSpPr/>
          <p:nvPr/>
        </p:nvSpPr>
        <p:spPr>
          <a:xfrm flipV="1">
            <a:off x="149526" y="5249052"/>
            <a:ext cx="9805421" cy="4303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CC722568-E676-46E4-84B3-2A1889F6A0C5}"/>
              </a:ext>
            </a:extLst>
          </p:cNvPr>
          <p:cNvSpPr/>
          <p:nvPr/>
        </p:nvSpPr>
        <p:spPr>
          <a:xfrm flipV="1">
            <a:off x="149526" y="5780103"/>
            <a:ext cx="9805421" cy="4303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C101D4B1-855E-4877-B58F-41CA9DD72D87}"/>
              </a:ext>
            </a:extLst>
          </p:cNvPr>
          <p:cNvSpPr/>
          <p:nvPr/>
        </p:nvSpPr>
        <p:spPr>
          <a:xfrm flipV="1">
            <a:off x="146110" y="6307739"/>
            <a:ext cx="9805421" cy="4303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01516EF6-B21D-42EB-B02C-A5F5A5397558}"/>
              </a:ext>
            </a:extLst>
          </p:cNvPr>
          <p:cNvSpPr/>
          <p:nvPr/>
        </p:nvSpPr>
        <p:spPr>
          <a:xfrm>
            <a:off x="131596" y="1328271"/>
            <a:ext cx="9805421" cy="55346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93016596-0C1F-4FEE-989D-967A9E9FBB61}"/>
              </a:ext>
            </a:extLst>
          </p:cNvPr>
          <p:cNvSpPr/>
          <p:nvPr/>
        </p:nvSpPr>
        <p:spPr>
          <a:xfrm>
            <a:off x="122631" y="476623"/>
            <a:ext cx="9805421" cy="7960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6F75B7EC-B386-45C9-BE14-0AB8E2230CDD}"/>
              </a:ext>
            </a:extLst>
          </p:cNvPr>
          <p:cNvSpPr/>
          <p:nvPr/>
        </p:nvSpPr>
        <p:spPr>
          <a:xfrm>
            <a:off x="7383940" y="4363242"/>
            <a:ext cx="2310339" cy="60216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2F02E168-00EA-4305-8777-C1AA9F8BD15B}"/>
              </a:ext>
            </a:extLst>
          </p:cNvPr>
          <p:cNvSpPr/>
          <p:nvPr/>
        </p:nvSpPr>
        <p:spPr>
          <a:xfrm>
            <a:off x="7407513" y="6352737"/>
            <a:ext cx="2288476" cy="3673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675FF3F7-7752-402C-9EEE-06F9D1719DB3}"/>
              </a:ext>
            </a:extLst>
          </p:cNvPr>
          <p:cNvSpPr/>
          <p:nvPr/>
        </p:nvSpPr>
        <p:spPr>
          <a:xfrm>
            <a:off x="7393000" y="5815960"/>
            <a:ext cx="2288476" cy="4052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5217FCEF-D21B-4DBC-B049-AC90D4F1A106}"/>
              </a:ext>
            </a:extLst>
          </p:cNvPr>
          <p:cNvSpPr/>
          <p:nvPr/>
        </p:nvSpPr>
        <p:spPr>
          <a:xfrm>
            <a:off x="7401964" y="5294050"/>
            <a:ext cx="2288476" cy="3673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73857E84-4762-4F8A-AB33-7E6EAF2CFA03}"/>
              </a:ext>
            </a:extLst>
          </p:cNvPr>
          <p:cNvSpPr/>
          <p:nvPr/>
        </p:nvSpPr>
        <p:spPr>
          <a:xfrm>
            <a:off x="7372400" y="3638818"/>
            <a:ext cx="2288476" cy="47752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1813DEE2-9B04-4630-B07A-5547778ED20B}"/>
              </a:ext>
            </a:extLst>
          </p:cNvPr>
          <p:cNvSpPr/>
          <p:nvPr/>
        </p:nvSpPr>
        <p:spPr>
          <a:xfrm>
            <a:off x="7392906" y="2670631"/>
            <a:ext cx="2288476" cy="33578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0ED61027-9766-44FB-B069-0D6AFBEF1FC2}"/>
              </a:ext>
            </a:extLst>
          </p:cNvPr>
          <p:cNvSpPr/>
          <p:nvPr/>
        </p:nvSpPr>
        <p:spPr>
          <a:xfrm>
            <a:off x="7392068" y="2096888"/>
            <a:ext cx="2288476" cy="255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F1F2CB75-FE98-471F-A9C2-B08023B8C4B2}"/>
              </a:ext>
            </a:extLst>
          </p:cNvPr>
          <p:cNvSpPr/>
          <p:nvPr/>
        </p:nvSpPr>
        <p:spPr>
          <a:xfrm>
            <a:off x="7383941" y="1460395"/>
            <a:ext cx="2288476" cy="304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DF3BCF87-F128-432F-B63A-C384D477EC9D}"/>
              </a:ext>
            </a:extLst>
          </p:cNvPr>
          <p:cNvSpPr/>
          <p:nvPr/>
        </p:nvSpPr>
        <p:spPr>
          <a:xfrm>
            <a:off x="7405803" y="564607"/>
            <a:ext cx="2315788" cy="6470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1155CC1-121E-476D-B624-B8AD4AB658FE}"/>
              </a:ext>
            </a:extLst>
          </p:cNvPr>
          <p:cNvSpPr txBox="1"/>
          <p:nvPr/>
        </p:nvSpPr>
        <p:spPr>
          <a:xfrm>
            <a:off x="159657" y="32434"/>
            <a:ext cx="8577943" cy="461665"/>
          </a:xfrm>
          <a:prstGeom prst="rect">
            <a:avLst/>
          </a:prstGeom>
          <a:noFill/>
        </p:spPr>
        <p:txBody>
          <a:bodyPr wrap="square">
            <a:spAutoFit/>
          </a:bodyPr>
          <a:lstStyle/>
          <a:p>
            <a:r>
              <a:rPr lang="en-US" altLang="ja-JP" sz="2400" b="1" dirty="0">
                <a:latin typeface="Calibri" panose="020F0502020204030204" pitchFamily="34" charset="0"/>
                <a:ea typeface="Calibri" panose="020F0502020204030204" pitchFamily="34" charset="0"/>
                <a:cs typeface="Calibri" panose="020F0502020204030204" pitchFamily="34" charset="0"/>
              </a:rPr>
              <a:t>History of Measures to Address Loneliness and Isolation in Japan</a:t>
            </a:r>
            <a:endParaRPr lang="ja-JP" altLang="en-US" sz="2400" b="1" dirty="0">
              <a:latin typeface="Calibri" panose="020F0502020204030204" pitchFamily="34" charset="0"/>
              <a:cs typeface="Calibri" panose="020F0502020204030204" pitchFamily="34" charset="0"/>
            </a:endParaRPr>
          </a:p>
        </p:txBody>
      </p:sp>
      <p:sp>
        <p:nvSpPr>
          <p:cNvPr id="9" name="テキスト ボックス 8">
            <a:extLst>
              <a:ext uri="{FF2B5EF4-FFF2-40B4-BE49-F238E27FC236}">
                <a16:creationId xmlns:a16="http://schemas.microsoft.com/office/drawing/2014/main" id="{5E0B97AB-5248-4CFB-8291-E76B7543E0D6}"/>
              </a:ext>
            </a:extLst>
          </p:cNvPr>
          <p:cNvSpPr txBox="1"/>
          <p:nvPr/>
        </p:nvSpPr>
        <p:spPr>
          <a:xfrm>
            <a:off x="172817" y="461472"/>
            <a:ext cx="7413617" cy="830997"/>
          </a:xfrm>
          <a:prstGeom prst="rect">
            <a:avLst/>
          </a:prstGeom>
          <a:noFill/>
        </p:spPr>
        <p:txBody>
          <a:bodyPr wrap="square">
            <a:spAutoFit/>
          </a:bodyPr>
          <a:lstStyle/>
          <a:p>
            <a:r>
              <a:rPr lang="en-US" altLang="ja-JP" sz="1600" b="1" dirty="0">
                <a:latin typeface="Calibri" panose="020F0502020204030204" pitchFamily="34" charset="0"/>
                <a:ea typeface="Calibri" panose="020F0502020204030204" pitchFamily="34" charset="0"/>
                <a:cs typeface="Calibri" panose="020F0502020204030204" pitchFamily="34" charset="0"/>
              </a:rPr>
              <a:t>February 2021: Appointment of Minister </a:t>
            </a:r>
            <a:r>
              <a:rPr lang="en-US" altLang="ja-JP" sz="1600" dirty="0">
                <a:latin typeface="Calibri" panose="020F0502020204030204" pitchFamily="34" charset="0"/>
                <a:ea typeface="Calibri" panose="020F0502020204030204" pitchFamily="34" charset="0"/>
                <a:cs typeface="Calibri" panose="020F0502020204030204" pitchFamily="34" charset="0"/>
              </a:rPr>
              <a:t>in Charge of Measures for Loneliness and Isolation</a:t>
            </a:r>
          </a:p>
          <a:p>
            <a:r>
              <a:rPr lang="en-US" altLang="ja-JP" sz="1600" dirty="0">
                <a:latin typeface="Calibri" panose="020F0502020204030204" pitchFamily="34" charset="0"/>
                <a:ea typeface="Calibri" panose="020F0502020204030204" pitchFamily="34" charset="0"/>
                <a:cs typeface="Calibri" panose="020F0502020204030204" pitchFamily="34" charset="0"/>
              </a:rPr>
              <a:t>Establishment of the </a:t>
            </a:r>
            <a:r>
              <a:rPr lang="en-US" altLang="ja-JP" sz="1600" b="1" dirty="0">
                <a:latin typeface="Calibri" panose="020F0502020204030204" pitchFamily="34" charset="0"/>
                <a:ea typeface="Calibri" panose="020F0502020204030204" pitchFamily="34" charset="0"/>
                <a:cs typeface="Calibri" panose="020F0502020204030204" pitchFamily="34" charset="0"/>
              </a:rPr>
              <a:t>Cabinet Secretariat’s Office </a:t>
            </a:r>
            <a:r>
              <a:rPr lang="en-US" altLang="ja-JP" sz="1600" dirty="0">
                <a:latin typeface="Calibri" panose="020F0502020204030204" pitchFamily="34" charset="0"/>
                <a:ea typeface="Calibri" panose="020F0502020204030204" pitchFamily="34" charset="0"/>
                <a:cs typeface="Calibri" panose="020F0502020204030204" pitchFamily="34" charset="0"/>
              </a:rPr>
              <a:t>for Policy on Loneliness and Isolation</a:t>
            </a:r>
            <a:endParaRPr lang="ja-JP" altLang="en-US" sz="1600" dirty="0">
              <a:latin typeface="Calibri" panose="020F0502020204030204" pitchFamily="34" charset="0"/>
              <a:cs typeface="Calibri" panose="020F0502020204030204" pitchFamily="34" charset="0"/>
            </a:endParaRPr>
          </a:p>
        </p:txBody>
      </p:sp>
      <p:sp>
        <p:nvSpPr>
          <p:cNvPr id="11" name="テキスト ボックス 10">
            <a:extLst>
              <a:ext uri="{FF2B5EF4-FFF2-40B4-BE49-F238E27FC236}">
                <a16:creationId xmlns:a16="http://schemas.microsoft.com/office/drawing/2014/main" id="{952E35F7-9D40-4BD2-B77B-13964DE23269}"/>
              </a:ext>
            </a:extLst>
          </p:cNvPr>
          <p:cNvSpPr txBox="1"/>
          <p:nvPr/>
        </p:nvSpPr>
        <p:spPr>
          <a:xfrm>
            <a:off x="158303" y="1312620"/>
            <a:ext cx="7418154" cy="584775"/>
          </a:xfrm>
          <a:prstGeom prst="rect">
            <a:avLst/>
          </a:prstGeom>
          <a:noFill/>
        </p:spPr>
        <p:txBody>
          <a:bodyPr wrap="square">
            <a:spAutoFit/>
          </a:bodyPr>
          <a:lstStyle/>
          <a:p>
            <a:r>
              <a:rPr lang="en-US" altLang="ja-JP" sz="1600" b="1" dirty="0">
                <a:latin typeface="Calibri" panose="020F0502020204030204" pitchFamily="34" charset="0"/>
                <a:ea typeface="Calibri" panose="020F0502020204030204" pitchFamily="34" charset="0"/>
                <a:cs typeface="Calibri" panose="020F0502020204030204" pitchFamily="34" charset="0"/>
              </a:rPr>
              <a:t>March 2021: </a:t>
            </a:r>
            <a:r>
              <a:rPr lang="en-US" altLang="ja-JP" sz="1600" dirty="0">
                <a:latin typeface="Calibri" panose="020F0502020204030204" pitchFamily="34" charset="0"/>
                <a:ea typeface="Calibri" panose="020F0502020204030204" pitchFamily="34" charset="0"/>
                <a:cs typeface="Calibri" panose="020F0502020204030204" pitchFamily="34" charset="0"/>
              </a:rPr>
              <a:t>Support starts for NPOs and other organizations working to tackle loneliness and isolation measures</a:t>
            </a:r>
            <a:endParaRPr lang="ja-JP" altLang="en-US" sz="1600" dirty="0">
              <a:latin typeface="Calibri" panose="020F0502020204030204" pitchFamily="34" charset="0"/>
              <a:cs typeface="Calibri" panose="020F0502020204030204" pitchFamily="34" charset="0"/>
            </a:endParaRPr>
          </a:p>
        </p:txBody>
      </p:sp>
      <p:sp>
        <p:nvSpPr>
          <p:cNvPr id="13" name="テキスト ボックス 12">
            <a:extLst>
              <a:ext uri="{FF2B5EF4-FFF2-40B4-BE49-F238E27FC236}">
                <a16:creationId xmlns:a16="http://schemas.microsoft.com/office/drawing/2014/main" id="{5686FBFF-BF38-4434-B2F1-343F934F271B}"/>
              </a:ext>
            </a:extLst>
          </p:cNvPr>
          <p:cNvSpPr txBox="1"/>
          <p:nvPr/>
        </p:nvSpPr>
        <p:spPr>
          <a:xfrm>
            <a:off x="158303" y="1914817"/>
            <a:ext cx="7280267" cy="584775"/>
          </a:xfrm>
          <a:prstGeom prst="rect">
            <a:avLst/>
          </a:prstGeom>
          <a:noFill/>
        </p:spPr>
        <p:txBody>
          <a:bodyPr wrap="square">
            <a:spAutoFit/>
          </a:bodyPr>
          <a:lstStyle/>
          <a:p>
            <a:r>
              <a:rPr lang="en-US" altLang="ja-JP" sz="1600" b="1" dirty="0">
                <a:latin typeface="Calibri" panose="020F0502020204030204" pitchFamily="34" charset="0"/>
                <a:ea typeface="Calibri" panose="020F0502020204030204" pitchFamily="34" charset="0"/>
                <a:cs typeface="Calibri" panose="020F0502020204030204" pitchFamily="34" charset="0"/>
              </a:rPr>
              <a:t>December 2021: </a:t>
            </a:r>
            <a:r>
              <a:rPr lang="en-US" altLang="ja-JP" sz="1600" dirty="0">
                <a:latin typeface="Calibri" panose="020F0502020204030204" pitchFamily="34" charset="0"/>
                <a:ea typeface="Calibri" panose="020F0502020204030204" pitchFamily="34" charset="0"/>
                <a:cs typeface="Calibri" panose="020F0502020204030204" pitchFamily="34" charset="0"/>
              </a:rPr>
              <a:t>A nationwide survey to ascertain the actual state of loneliness and isolation</a:t>
            </a:r>
            <a:endParaRPr lang="ja-JP" altLang="en-US" sz="1600" dirty="0">
              <a:latin typeface="Calibri" panose="020F0502020204030204" pitchFamily="34" charset="0"/>
              <a:cs typeface="Calibri" panose="020F0502020204030204" pitchFamily="34" charset="0"/>
            </a:endParaRPr>
          </a:p>
        </p:txBody>
      </p:sp>
      <p:sp>
        <p:nvSpPr>
          <p:cNvPr id="15" name="テキスト ボックス 14">
            <a:extLst>
              <a:ext uri="{FF2B5EF4-FFF2-40B4-BE49-F238E27FC236}">
                <a16:creationId xmlns:a16="http://schemas.microsoft.com/office/drawing/2014/main" id="{FB0D7C1C-516A-4F6C-8326-35EA51E25374}"/>
              </a:ext>
            </a:extLst>
          </p:cNvPr>
          <p:cNvSpPr txBox="1"/>
          <p:nvPr/>
        </p:nvSpPr>
        <p:spPr>
          <a:xfrm>
            <a:off x="158303" y="2514666"/>
            <a:ext cx="7098839" cy="584775"/>
          </a:xfrm>
          <a:prstGeom prst="rect">
            <a:avLst/>
          </a:prstGeom>
          <a:noFill/>
        </p:spPr>
        <p:txBody>
          <a:bodyPr wrap="square">
            <a:spAutoFit/>
          </a:bodyPr>
          <a:lstStyle/>
          <a:p>
            <a:r>
              <a:rPr lang="en-US" altLang="ja-JP" sz="1600" b="1" dirty="0">
                <a:latin typeface="Calibri" panose="020F0502020204030204" pitchFamily="34" charset="0"/>
                <a:ea typeface="Calibri" panose="020F0502020204030204" pitchFamily="34" charset="0"/>
                <a:cs typeface="Calibri" panose="020F0502020204030204" pitchFamily="34" charset="0"/>
              </a:rPr>
              <a:t>December 2021: </a:t>
            </a:r>
            <a:r>
              <a:rPr lang="en-US" altLang="ja-JP" sz="1600" dirty="0">
                <a:latin typeface="Calibri" panose="020F0502020204030204" pitchFamily="34" charset="0"/>
                <a:ea typeface="Calibri" panose="020F0502020204030204" pitchFamily="34" charset="0"/>
                <a:cs typeface="Calibri" panose="020F0502020204030204" pitchFamily="34" charset="0"/>
              </a:rPr>
              <a:t>Decision on “the Priority Plan to Facilitate the Promotion of the Policies Regarding Measures to Address Loneliness and Isolation”</a:t>
            </a:r>
            <a:endParaRPr lang="ja-JP" altLang="en-US" sz="1600" dirty="0">
              <a:latin typeface="Calibri" panose="020F0502020204030204" pitchFamily="34" charset="0"/>
              <a:cs typeface="Calibri" panose="020F0502020204030204" pitchFamily="34" charset="0"/>
            </a:endParaRPr>
          </a:p>
        </p:txBody>
      </p:sp>
      <p:sp>
        <p:nvSpPr>
          <p:cNvPr id="17" name="テキスト ボックス 16">
            <a:extLst>
              <a:ext uri="{FF2B5EF4-FFF2-40B4-BE49-F238E27FC236}">
                <a16:creationId xmlns:a16="http://schemas.microsoft.com/office/drawing/2014/main" id="{06AE1A55-35EB-40D4-BB18-B3B728F4F87C}"/>
              </a:ext>
            </a:extLst>
          </p:cNvPr>
          <p:cNvSpPr txBox="1"/>
          <p:nvPr/>
        </p:nvSpPr>
        <p:spPr>
          <a:xfrm>
            <a:off x="158303" y="3256732"/>
            <a:ext cx="11875530" cy="369332"/>
          </a:xfrm>
          <a:prstGeom prst="rect">
            <a:avLst/>
          </a:prstGeom>
          <a:solidFill>
            <a:schemeClr val="accent2">
              <a:lumMod val="60000"/>
              <a:lumOff val="40000"/>
            </a:schemeClr>
          </a:solidFill>
        </p:spPr>
        <p:txBody>
          <a:bodyPr wrap="square">
            <a:spAutoFit/>
          </a:bodyPr>
          <a:lstStyle/>
          <a:p>
            <a:r>
              <a:rPr lang="en-US" altLang="ja-JP" sz="1600" b="1" dirty="0">
                <a:latin typeface="Calibri" panose="020F0502020204030204" pitchFamily="34" charset="0"/>
                <a:ea typeface="Calibri" panose="020F0502020204030204" pitchFamily="34" charset="0"/>
                <a:cs typeface="Calibri" panose="020F0502020204030204" pitchFamily="34" charset="0"/>
              </a:rPr>
              <a:t>February 2022: </a:t>
            </a:r>
            <a:r>
              <a:rPr lang="en-US" altLang="ja-JP" sz="1600" dirty="0">
                <a:latin typeface="Calibri" panose="020F0502020204030204" pitchFamily="34" charset="0"/>
                <a:ea typeface="Calibri" panose="020F0502020204030204" pitchFamily="34" charset="0"/>
                <a:cs typeface="Calibri" panose="020F0502020204030204" pitchFamily="34" charset="0"/>
              </a:rPr>
              <a:t>Establishment of the </a:t>
            </a:r>
            <a:r>
              <a:rPr lang="en-US" altLang="ja-JP" b="1" dirty="0">
                <a:latin typeface="Calibri" panose="020F0502020204030204" pitchFamily="34" charset="0"/>
                <a:ea typeface="Calibri" panose="020F0502020204030204" pitchFamily="34" charset="0"/>
                <a:cs typeface="Calibri" panose="020F0502020204030204" pitchFamily="34" charset="0"/>
              </a:rPr>
              <a:t>Public-Private Coordination Platform </a:t>
            </a:r>
            <a:r>
              <a:rPr lang="en-US" altLang="ja-JP" sz="1600" dirty="0">
                <a:latin typeface="Calibri" panose="020F0502020204030204" pitchFamily="34" charset="0"/>
                <a:ea typeface="Calibri" panose="020F0502020204030204" pitchFamily="34" charset="0"/>
                <a:cs typeface="Calibri" panose="020F0502020204030204" pitchFamily="34" charset="0"/>
              </a:rPr>
              <a:t>for Loneliness and Isolation Measures</a:t>
            </a:r>
            <a:endParaRPr lang="ja-JP" altLang="en-US" sz="1600" dirty="0">
              <a:latin typeface="Calibri" panose="020F0502020204030204" pitchFamily="34" charset="0"/>
              <a:cs typeface="Calibri" panose="020F0502020204030204" pitchFamily="34" charset="0"/>
            </a:endParaRPr>
          </a:p>
        </p:txBody>
      </p:sp>
      <p:sp>
        <p:nvSpPr>
          <p:cNvPr id="19" name="テキスト ボックス 18">
            <a:extLst>
              <a:ext uri="{FF2B5EF4-FFF2-40B4-BE49-F238E27FC236}">
                <a16:creationId xmlns:a16="http://schemas.microsoft.com/office/drawing/2014/main" id="{0EA77EB9-4368-4FFD-B738-00AC39DB691C}"/>
              </a:ext>
            </a:extLst>
          </p:cNvPr>
          <p:cNvSpPr txBox="1"/>
          <p:nvPr/>
        </p:nvSpPr>
        <p:spPr>
          <a:xfrm>
            <a:off x="187332" y="3634170"/>
            <a:ext cx="7098839" cy="584775"/>
          </a:xfrm>
          <a:prstGeom prst="rect">
            <a:avLst/>
          </a:prstGeom>
          <a:noFill/>
        </p:spPr>
        <p:txBody>
          <a:bodyPr wrap="square">
            <a:spAutoFit/>
          </a:bodyPr>
          <a:lstStyle/>
          <a:p>
            <a:r>
              <a:rPr lang="en-US" altLang="ja-JP" sz="1600" b="1" dirty="0">
                <a:latin typeface="Calibri" panose="020F0502020204030204" pitchFamily="34" charset="0"/>
                <a:ea typeface="Calibri" panose="020F0502020204030204" pitchFamily="34" charset="0"/>
                <a:cs typeface="Calibri" panose="020F0502020204030204" pitchFamily="34" charset="0"/>
              </a:rPr>
              <a:t>FY2022: </a:t>
            </a:r>
            <a:r>
              <a:rPr lang="en-US" altLang="ja-JP" sz="1600" dirty="0">
                <a:latin typeface="Calibri" panose="020F0502020204030204" pitchFamily="34" charset="0"/>
                <a:ea typeface="Calibri" panose="020F0502020204030204" pitchFamily="34" charset="0"/>
                <a:cs typeface="Calibri" panose="020F0502020204030204" pitchFamily="34" charset="0"/>
              </a:rPr>
              <a:t>Commencement of local Public-Private Coordination Platforms for Loneliness and Isolation Measures</a:t>
            </a:r>
            <a:endParaRPr lang="ja-JP" altLang="en-US" sz="1600" dirty="0">
              <a:latin typeface="Calibri" panose="020F0502020204030204" pitchFamily="34" charset="0"/>
              <a:cs typeface="Calibri" panose="020F0502020204030204" pitchFamily="34" charset="0"/>
            </a:endParaRPr>
          </a:p>
        </p:txBody>
      </p:sp>
      <p:sp>
        <p:nvSpPr>
          <p:cNvPr id="21" name="テキスト ボックス 20">
            <a:extLst>
              <a:ext uri="{FF2B5EF4-FFF2-40B4-BE49-F238E27FC236}">
                <a16:creationId xmlns:a16="http://schemas.microsoft.com/office/drawing/2014/main" id="{C50CFC36-6AFF-4D0E-9151-6F0E1C33A0B9}"/>
              </a:ext>
            </a:extLst>
          </p:cNvPr>
          <p:cNvSpPr txBox="1"/>
          <p:nvPr/>
        </p:nvSpPr>
        <p:spPr>
          <a:xfrm>
            <a:off x="187332" y="4138361"/>
            <a:ext cx="7265752" cy="1077218"/>
          </a:xfrm>
          <a:prstGeom prst="rect">
            <a:avLst/>
          </a:prstGeom>
          <a:noFill/>
        </p:spPr>
        <p:txBody>
          <a:bodyPr wrap="square">
            <a:spAutoFit/>
          </a:bodyPr>
          <a:lstStyle/>
          <a:p>
            <a:r>
              <a:rPr lang="en-US" altLang="ja-JP" sz="1600" b="1" dirty="0">
                <a:latin typeface="Calibri" panose="020F0502020204030204" pitchFamily="34" charset="0"/>
                <a:ea typeface="Calibri" panose="020F0502020204030204" pitchFamily="34" charset="0"/>
                <a:cs typeface="Calibri" panose="020F0502020204030204" pitchFamily="34" charset="0"/>
              </a:rPr>
              <a:t>May 2023: Enactment of “the Act on the Advancement of Measures to Address Loneliness and Isolation”</a:t>
            </a:r>
            <a:r>
              <a:rPr lang="en-US" altLang="ja-JP" sz="1600" dirty="0">
                <a:latin typeface="Calibri" panose="020F0502020204030204" pitchFamily="34" charset="0"/>
                <a:ea typeface="Calibri" panose="020F0502020204030204" pitchFamily="34" charset="0"/>
                <a:cs typeface="Calibri" panose="020F0502020204030204" pitchFamily="34" charset="0"/>
              </a:rPr>
              <a:t> April 2024: Enforcement of the Act, </a:t>
            </a:r>
            <a:r>
              <a:rPr lang="en-US" altLang="ja-JP" sz="1600" b="1" dirty="0">
                <a:latin typeface="Calibri" panose="020F0502020204030204" pitchFamily="34" charset="0"/>
                <a:ea typeface="Calibri" panose="020F0502020204030204" pitchFamily="34" charset="0"/>
                <a:cs typeface="Calibri" panose="020F0502020204030204" pitchFamily="34" charset="0"/>
              </a:rPr>
              <a:t>establishment of “the Headquarters</a:t>
            </a:r>
            <a:r>
              <a:rPr lang="en-US" altLang="ja-JP" sz="1600" dirty="0">
                <a:latin typeface="Calibri" panose="020F0502020204030204" pitchFamily="34" charset="0"/>
                <a:ea typeface="Calibri" panose="020F0502020204030204" pitchFamily="34" charset="0"/>
                <a:cs typeface="Calibri" panose="020F0502020204030204" pitchFamily="34" charset="0"/>
              </a:rPr>
              <a:t> for Advancement of Measures to Address Loneliness and Isolation”, headed by the Prime Minister and composed of all cabinet ministers</a:t>
            </a:r>
            <a:endParaRPr lang="ja-JP" altLang="en-US" sz="1600" dirty="0">
              <a:latin typeface="Calibri" panose="020F0502020204030204" pitchFamily="34" charset="0"/>
              <a:cs typeface="Calibri" panose="020F0502020204030204" pitchFamily="34" charset="0"/>
            </a:endParaRPr>
          </a:p>
        </p:txBody>
      </p:sp>
      <p:sp>
        <p:nvSpPr>
          <p:cNvPr id="25" name="テキスト ボックス 24">
            <a:extLst>
              <a:ext uri="{FF2B5EF4-FFF2-40B4-BE49-F238E27FC236}">
                <a16:creationId xmlns:a16="http://schemas.microsoft.com/office/drawing/2014/main" id="{FFBD5D97-7CE9-4ACF-A2EC-2C25C99CD851}"/>
              </a:ext>
            </a:extLst>
          </p:cNvPr>
          <p:cNvSpPr txBox="1"/>
          <p:nvPr/>
        </p:nvSpPr>
        <p:spPr>
          <a:xfrm>
            <a:off x="187332" y="5314976"/>
            <a:ext cx="6968211" cy="338554"/>
          </a:xfrm>
          <a:prstGeom prst="rect">
            <a:avLst/>
          </a:prstGeom>
          <a:noFill/>
        </p:spPr>
        <p:txBody>
          <a:bodyPr wrap="square">
            <a:spAutoFit/>
          </a:bodyPr>
          <a:lstStyle/>
          <a:p>
            <a:r>
              <a:rPr lang="en-US" altLang="ja-JP" sz="1600" b="1" dirty="0">
                <a:latin typeface="Calibri" panose="020F0502020204030204" pitchFamily="34" charset="0"/>
                <a:ea typeface="Calibri" panose="020F0502020204030204" pitchFamily="34" charset="0"/>
                <a:cs typeface="Calibri" panose="020F0502020204030204" pitchFamily="34" charset="0"/>
              </a:rPr>
              <a:t>May 2024: </a:t>
            </a:r>
            <a:r>
              <a:rPr lang="en-US" altLang="ja-JP" sz="1600" dirty="0">
                <a:latin typeface="Calibri" panose="020F0502020204030204" pitchFamily="34" charset="0"/>
                <a:ea typeface="Calibri" panose="020F0502020204030204" pitchFamily="34" charset="0"/>
                <a:cs typeface="Calibri" panose="020F0502020204030204" pitchFamily="34" charset="0"/>
              </a:rPr>
              <a:t>“Loneliness and Isolation Prevention Month” campaign</a:t>
            </a:r>
            <a:endParaRPr lang="ja-JP" altLang="en-US" sz="1600" dirty="0">
              <a:latin typeface="Calibri" panose="020F0502020204030204" pitchFamily="34" charset="0"/>
              <a:cs typeface="Calibri" panose="020F0502020204030204" pitchFamily="34" charset="0"/>
            </a:endParaRPr>
          </a:p>
        </p:txBody>
      </p:sp>
      <p:sp>
        <p:nvSpPr>
          <p:cNvPr id="27" name="テキスト ボックス 26">
            <a:extLst>
              <a:ext uri="{FF2B5EF4-FFF2-40B4-BE49-F238E27FC236}">
                <a16:creationId xmlns:a16="http://schemas.microsoft.com/office/drawing/2014/main" id="{B3AFC3D5-6319-4EEE-9130-51E2907A9045}"/>
              </a:ext>
            </a:extLst>
          </p:cNvPr>
          <p:cNvSpPr txBox="1"/>
          <p:nvPr/>
        </p:nvSpPr>
        <p:spPr>
          <a:xfrm>
            <a:off x="184157" y="5785937"/>
            <a:ext cx="5612955" cy="338554"/>
          </a:xfrm>
          <a:prstGeom prst="rect">
            <a:avLst/>
          </a:prstGeom>
          <a:noFill/>
        </p:spPr>
        <p:txBody>
          <a:bodyPr wrap="square">
            <a:spAutoFit/>
          </a:bodyPr>
          <a:lstStyle/>
          <a:p>
            <a:r>
              <a:rPr lang="en-US" altLang="ja-JP" sz="1600" b="1" dirty="0">
                <a:latin typeface="Calibri" panose="020F0502020204030204" pitchFamily="34" charset="0"/>
                <a:ea typeface="Calibri" panose="020F0502020204030204" pitchFamily="34" charset="0"/>
                <a:cs typeface="Calibri" panose="020F0502020204030204" pitchFamily="34" charset="0"/>
              </a:rPr>
              <a:t>June 2024: </a:t>
            </a:r>
            <a:r>
              <a:rPr lang="en-US" altLang="ja-JP" sz="1600" dirty="0">
                <a:latin typeface="Calibri" panose="020F0502020204030204" pitchFamily="34" charset="0"/>
                <a:ea typeface="Calibri" panose="020F0502020204030204" pitchFamily="34" charset="0"/>
                <a:cs typeface="Calibri" panose="020F0502020204030204" pitchFamily="34" charset="0"/>
              </a:rPr>
              <a:t>Adoption of the Priority Plan based on the Act</a:t>
            </a:r>
            <a:endParaRPr lang="ja-JP" altLang="en-US" sz="1600" dirty="0">
              <a:latin typeface="Calibri" panose="020F0502020204030204" pitchFamily="34" charset="0"/>
              <a:cs typeface="Calibri" panose="020F0502020204030204" pitchFamily="34" charset="0"/>
            </a:endParaRPr>
          </a:p>
        </p:txBody>
      </p:sp>
      <p:sp>
        <p:nvSpPr>
          <p:cNvPr id="29" name="テキスト ボックス 28">
            <a:extLst>
              <a:ext uri="{FF2B5EF4-FFF2-40B4-BE49-F238E27FC236}">
                <a16:creationId xmlns:a16="http://schemas.microsoft.com/office/drawing/2014/main" id="{05774C65-7B3F-48EF-9106-FAE9CA6C5E37}"/>
              </a:ext>
            </a:extLst>
          </p:cNvPr>
          <p:cNvSpPr txBox="1"/>
          <p:nvPr/>
        </p:nvSpPr>
        <p:spPr>
          <a:xfrm>
            <a:off x="187331" y="6319653"/>
            <a:ext cx="5627470" cy="338554"/>
          </a:xfrm>
          <a:prstGeom prst="rect">
            <a:avLst/>
          </a:prstGeom>
          <a:noFill/>
        </p:spPr>
        <p:txBody>
          <a:bodyPr wrap="square">
            <a:spAutoFit/>
          </a:bodyPr>
          <a:lstStyle/>
          <a:p>
            <a:r>
              <a:rPr lang="en-US" altLang="ja-JP" sz="1600" b="1" dirty="0">
                <a:latin typeface="Calibri" panose="020F0502020204030204" pitchFamily="34" charset="0"/>
                <a:ea typeface="Calibri" panose="020F0502020204030204" pitchFamily="34" charset="0"/>
                <a:cs typeface="Calibri" panose="020F0502020204030204" pitchFamily="34" charset="0"/>
              </a:rPr>
              <a:t>May 2025: </a:t>
            </a:r>
            <a:r>
              <a:rPr lang="en-US" altLang="ja-JP" sz="1600" dirty="0">
                <a:latin typeface="Calibri" panose="020F0502020204030204" pitchFamily="34" charset="0"/>
                <a:ea typeface="Calibri" panose="020F0502020204030204" pitchFamily="34" charset="0"/>
                <a:cs typeface="Calibri" panose="020F0502020204030204" pitchFamily="34" charset="0"/>
              </a:rPr>
              <a:t>Revision of the Priority Plan based on the Act</a:t>
            </a:r>
            <a:endParaRPr lang="ja-JP" altLang="en-US" sz="1600" dirty="0">
              <a:latin typeface="Calibri" panose="020F0502020204030204" pitchFamily="34" charset="0"/>
              <a:cs typeface="Calibri" panose="020F0502020204030204" pitchFamily="34" charset="0"/>
            </a:endParaRPr>
          </a:p>
        </p:txBody>
      </p:sp>
      <p:sp>
        <p:nvSpPr>
          <p:cNvPr id="31" name="テキスト ボックス 30">
            <a:extLst>
              <a:ext uri="{FF2B5EF4-FFF2-40B4-BE49-F238E27FC236}">
                <a16:creationId xmlns:a16="http://schemas.microsoft.com/office/drawing/2014/main" id="{886FFB63-2915-4804-86A1-C45DC2D85AF1}"/>
              </a:ext>
            </a:extLst>
          </p:cNvPr>
          <p:cNvSpPr txBox="1"/>
          <p:nvPr/>
        </p:nvSpPr>
        <p:spPr>
          <a:xfrm>
            <a:off x="7084007" y="529347"/>
            <a:ext cx="2947129" cy="707886"/>
          </a:xfrm>
          <a:prstGeom prst="rect">
            <a:avLst/>
          </a:prstGeom>
          <a:noFill/>
        </p:spPr>
        <p:txBody>
          <a:bodyPr wrap="square">
            <a:spAutoFit/>
          </a:bodyPr>
          <a:lstStyle/>
          <a:p>
            <a:pPr algn="ctr"/>
            <a:r>
              <a:rPr lang="en-US" altLang="ja-JP" sz="2000" b="1" dirty="0">
                <a:latin typeface="Calibri" panose="020F0502020204030204" pitchFamily="34" charset="0"/>
                <a:ea typeface="Calibri" panose="020F0502020204030204" pitchFamily="34" charset="0"/>
                <a:cs typeface="Calibri" panose="020F0502020204030204" pitchFamily="34" charset="0"/>
              </a:rPr>
              <a:t>Minister appointment Headquarters</a:t>
            </a:r>
            <a:endParaRPr lang="ja-JP" altLang="en-US" sz="2000" b="1" dirty="0">
              <a:latin typeface="Calibri" panose="020F0502020204030204" pitchFamily="34" charset="0"/>
              <a:cs typeface="Calibri" panose="020F0502020204030204" pitchFamily="34" charset="0"/>
            </a:endParaRPr>
          </a:p>
        </p:txBody>
      </p:sp>
      <p:sp>
        <p:nvSpPr>
          <p:cNvPr id="33" name="テキスト ボックス 32">
            <a:extLst>
              <a:ext uri="{FF2B5EF4-FFF2-40B4-BE49-F238E27FC236}">
                <a16:creationId xmlns:a16="http://schemas.microsoft.com/office/drawing/2014/main" id="{CA74B5CC-5434-45B5-AF9A-10B49D9ABA65}"/>
              </a:ext>
            </a:extLst>
          </p:cNvPr>
          <p:cNvSpPr txBox="1"/>
          <p:nvPr/>
        </p:nvSpPr>
        <p:spPr>
          <a:xfrm>
            <a:off x="7450693" y="1408039"/>
            <a:ext cx="2062842" cy="338554"/>
          </a:xfrm>
          <a:prstGeom prst="rect">
            <a:avLst/>
          </a:prstGeom>
          <a:noFill/>
        </p:spPr>
        <p:txBody>
          <a:bodyPr wrap="square">
            <a:spAutoFit/>
          </a:bodyPr>
          <a:lstStyle/>
          <a:p>
            <a:pPr algn="ctr"/>
            <a:r>
              <a:rPr lang="en-US" altLang="ja-JP" sz="1600" dirty="0">
                <a:latin typeface="Calibri" panose="020F0502020204030204" pitchFamily="34" charset="0"/>
                <a:ea typeface="Calibri" panose="020F0502020204030204" pitchFamily="34" charset="0"/>
                <a:cs typeface="Calibri" panose="020F0502020204030204" pitchFamily="34" charset="0"/>
              </a:rPr>
              <a:t>Securing a budget</a:t>
            </a:r>
            <a:endParaRPr lang="ja-JP" altLang="en-US" sz="1600" dirty="0">
              <a:latin typeface="Calibri" panose="020F0502020204030204" pitchFamily="34" charset="0"/>
              <a:cs typeface="Calibri" panose="020F0502020204030204" pitchFamily="34" charset="0"/>
            </a:endParaRPr>
          </a:p>
        </p:txBody>
      </p:sp>
      <p:sp>
        <p:nvSpPr>
          <p:cNvPr id="35" name="テキスト ボックス 34">
            <a:extLst>
              <a:ext uri="{FF2B5EF4-FFF2-40B4-BE49-F238E27FC236}">
                <a16:creationId xmlns:a16="http://schemas.microsoft.com/office/drawing/2014/main" id="{F4D83382-3866-4302-A2F2-9E6086A5DBF4}"/>
              </a:ext>
            </a:extLst>
          </p:cNvPr>
          <p:cNvSpPr txBox="1"/>
          <p:nvPr/>
        </p:nvSpPr>
        <p:spPr>
          <a:xfrm>
            <a:off x="7510941" y="2040007"/>
            <a:ext cx="1841317" cy="338554"/>
          </a:xfrm>
          <a:prstGeom prst="rect">
            <a:avLst/>
          </a:prstGeom>
          <a:noFill/>
        </p:spPr>
        <p:txBody>
          <a:bodyPr wrap="square">
            <a:spAutoFit/>
          </a:bodyPr>
          <a:lstStyle/>
          <a:p>
            <a:pPr algn="ctr"/>
            <a:r>
              <a:rPr lang="en-US" altLang="ja-JP" sz="1600" dirty="0">
                <a:latin typeface="Calibri" panose="020F0502020204030204" pitchFamily="34" charset="0"/>
                <a:ea typeface="Calibri" panose="020F0502020204030204" pitchFamily="34" charset="0"/>
                <a:cs typeface="Calibri" panose="020F0502020204030204" pitchFamily="34" charset="0"/>
              </a:rPr>
              <a:t>Finding facts</a:t>
            </a:r>
            <a:endParaRPr lang="ja-JP" altLang="en-US" sz="1600" dirty="0">
              <a:latin typeface="Calibri" panose="020F0502020204030204" pitchFamily="34" charset="0"/>
              <a:cs typeface="Calibri" panose="020F0502020204030204" pitchFamily="34" charset="0"/>
            </a:endParaRPr>
          </a:p>
        </p:txBody>
      </p:sp>
      <p:sp>
        <p:nvSpPr>
          <p:cNvPr id="37" name="テキスト ボックス 36">
            <a:extLst>
              <a:ext uri="{FF2B5EF4-FFF2-40B4-BE49-F238E27FC236}">
                <a16:creationId xmlns:a16="http://schemas.microsoft.com/office/drawing/2014/main" id="{35645E81-8CFA-401B-A6D9-36D78C878579}"/>
              </a:ext>
            </a:extLst>
          </p:cNvPr>
          <p:cNvSpPr txBox="1"/>
          <p:nvPr/>
        </p:nvSpPr>
        <p:spPr>
          <a:xfrm>
            <a:off x="7348176" y="3603290"/>
            <a:ext cx="2180213" cy="584775"/>
          </a:xfrm>
          <a:prstGeom prst="rect">
            <a:avLst/>
          </a:prstGeom>
          <a:noFill/>
        </p:spPr>
        <p:txBody>
          <a:bodyPr wrap="square">
            <a:spAutoFit/>
          </a:bodyPr>
          <a:lstStyle/>
          <a:p>
            <a:pPr algn="ctr"/>
            <a:r>
              <a:rPr lang="en-US" altLang="ja-JP" sz="1600" dirty="0">
                <a:latin typeface="Calibri" panose="020F0502020204030204" pitchFamily="34" charset="0"/>
                <a:ea typeface="Calibri" panose="020F0502020204030204" pitchFamily="34" charset="0"/>
                <a:cs typeface="Calibri" panose="020F0502020204030204" pitchFamily="34" charset="0"/>
              </a:rPr>
              <a:t>Promoting local public private coordination</a:t>
            </a:r>
            <a:endParaRPr lang="ja-JP" altLang="en-US" sz="1600" dirty="0">
              <a:latin typeface="Calibri" panose="020F0502020204030204" pitchFamily="34" charset="0"/>
              <a:cs typeface="Calibri" panose="020F0502020204030204" pitchFamily="34" charset="0"/>
            </a:endParaRPr>
          </a:p>
        </p:txBody>
      </p:sp>
      <p:sp>
        <p:nvSpPr>
          <p:cNvPr id="39" name="テキスト ボックス 38">
            <a:extLst>
              <a:ext uri="{FF2B5EF4-FFF2-40B4-BE49-F238E27FC236}">
                <a16:creationId xmlns:a16="http://schemas.microsoft.com/office/drawing/2014/main" id="{9B0C2ABA-31A6-46A6-BB16-34A983C460DF}"/>
              </a:ext>
            </a:extLst>
          </p:cNvPr>
          <p:cNvSpPr txBox="1"/>
          <p:nvPr/>
        </p:nvSpPr>
        <p:spPr>
          <a:xfrm>
            <a:off x="7677357" y="4287262"/>
            <a:ext cx="1857707" cy="707886"/>
          </a:xfrm>
          <a:prstGeom prst="rect">
            <a:avLst/>
          </a:prstGeom>
          <a:noFill/>
        </p:spPr>
        <p:txBody>
          <a:bodyPr wrap="square">
            <a:spAutoFit/>
          </a:bodyPr>
          <a:lstStyle/>
          <a:p>
            <a:pPr algn="ctr"/>
            <a:r>
              <a:rPr lang="en-US" altLang="ja-JP" sz="2000" b="1" dirty="0">
                <a:latin typeface="Calibri" panose="020F0502020204030204" pitchFamily="34" charset="0"/>
                <a:ea typeface="Calibri" panose="020F0502020204030204" pitchFamily="34" charset="0"/>
                <a:cs typeface="Calibri" panose="020F0502020204030204" pitchFamily="34" charset="0"/>
              </a:rPr>
              <a:t>Legislation</a:t>
            </a:r>
          </a:p>
          <a:p>
            <a:pPr algn="ctr"/>
            <a:r>
              <a:rPr lang="en-US" altLang="ja-JP" sz="2000" b="1" dirty="0">
                <a:latin typeface="Calibri" panose="020F0502020204030204" pitchFamily="34" charset="0"/>
                <a:ea typeface="Calibri" panose="020F0502020204030204" pitchFamily="34" charset="0"/>
                <a:cs typeface="Calibri" panose="020F0502020204030204" pitchFamily="34" charset="0"/>
              </a:rPr>
              <a:t>Headquarters</a:t>
            </a:r>
            <a:endParaRPr lang="ja-JP" altLang="en-US" sz="2000" b="1" dirty="0">
              <a:latin typeface="Calibri" panose="020F0502020204030204" pitchFamily="34" charset="0"/>
              <a:cs typeface="Calibri" panose="020F0502020204030204" pitchFamily="34" charset="0"/>
            </a:endParaRPr>
          </a:p>
        </p:txBody>
      </p:sp>
      <p:sp>
        <p:nvSpPr>
          <p:cNvPr id="41" name="テキスト ボックス 40">
            <a:extLst>
              <a:ext uri="{FF2B5EF4-FFF2-40B4-BE49-F238E27FC236}">
                <a16:creationId xmlns:a16="http://schemas.microsoft.com/office/drawing/2014/main" id="{5ED961B2-34B7-4033-B121-DFF095463BED}"/>
              </a:ext>
            </a:extLst>
          </p:cNvPr>
          <p:cNvSpPr txBox="1"/>
          <p:nvPr/>
        </p:nvSpPr>
        <p:spPr>
          <a:xfrm>
            <a:off x="7586434" y="5174405"/>
            <a:ext cx="1944914" cy="584775"/>
          </a:xfrm>
          <a:prstGeom prst="rect">
            <a:avLst/>
          </a:prstGeom>
          <a:noFill/>
        </p:spPr>
        <p:txBody>
          <a:bodyPr wrap="square">
            <a:spAutoFit/>
          </a:bodyPr>
          <a:lstStyle/>
          <a:p>
            <a:pPr algn="ctr"/>
            <a:r>
              <a:rPr lang="en-US" altLang="ja-JP" sz="1600" dirty="0">
                <a:latin typeface="Calibri" panose="020F0502020204030204" pitchFamily="34" charset="0"/>
                <a:ea typeface="Calibri" panose="020F0502020204030204" pitchFamily="34" charset="0"/>
                <a:cs typeface="Calibri" panose="020F0502020204030204" pitchFamily="34" charset="0"/>
              </a:rPr>
              <a:t>Enhancing publicity and awareness</a:t>
            </a:r>
            <a:endParaRPr lang="ja-JP" altLang="en-US" sz="1600" dirty="0">
              <a:latin typeface="Calibri" panose="020F0502020204030204" pitchFamily="34" charset="0"/>
              <a:cs typeface="Calibri" panose="020F0502020204030204" pitchFamily="34" charset="0"/>
            </a:endParaRPr>
          </a:p>
        </p:txBody>
      </p:sp>
      <p:sp>
        <p:nvSpPr>
          <p:cNvPr id="43" name="テキスト ボックス 42">
            <a:extLst>
              <a:ext uri="{FF2B5EF4-FFF2-40B4-BE49-F238E27FC236}">
                <a16:creationId xmlns:a16="http://schemas.microsoft.com/office/drawing/2014/main" id="{92879A27-2691-4708-AF44-ECF20B2CD6E4}"/>
              </a:ext>
            </a:extLst>
          </p:cNvPr>
          <p:cNvSpPr txBox="1"/>
          <p:nvPr/>
        </p:nvSpPr>
        <p:spPr>
          <a:xfrm>
            <a:off x="7450693" y="5843960"/>
            <a:ext cx="2210183" cy="338554"/>
          </a:xfrm>
          <a:prstGeom prst="rect">
            <a:avLst/>
          </a:prstGeom>
          <a:noFill/>
        </p:spPr>
        <p:txBody>
          <a:bodyPr wrap="square">
            <a:spAutoFit/>
          </a:bodyPr>
          <a:lstStyle/>
          <a:p>
            <a:pPr algn="ctr"/>
            <a:r>
              <a:rPr lang="en-US" altLang="ja-JP" sz="1600" dirty="0">
                <a:latin typeface="Calibri" panose="020F0502020204030204" pitchFamily="34" charset="0"/>
                <a:ea typeface="Calibri" panose="020F0502020204030204" pitchFamily="34" charset="0"/>
                <a:cs typeface="Calibri" panose="020F0502020204030204" pitchFamily="34" charset="0"/>
              </a:rPr>
              <a:t>Policy and Priority Plan</a:t>
            </a:r>
            <a:endParaRPr lang="ja-JP" altLang="en-US" sz="1600" dirty="0">
              <a:latin typeface="Calibri" panose="020F0502020204030204" pitchFamily="34" charset="0"/>
              <a:cs typeface="Calibri" panose="020F0502020204030204" pitchFamily="34" charset="0"/>
            </a:endParaRPr>
          </a:p>
        </p:txBody>
      </p:sp>
      <p:sp>
        <p:nvSpPr>
          <p:cNvPr id="45" name="テキスト ボックス 44">
            <a:extLst>
              <a:ext uri="{FF2B5EF4-FFF2-40B4-BE49-F238E27FC236}">
                <a16:creationId xmlns:a16="http://schemas.microsoft.com/office/drawing/2014/main" id="{6CB4E2AA-B989-429F-B7DE-A59B304F3A20}"/>
              </a:ext>
            </a:extLst>
          </p:cNvPr>
          <p:cNvSpPr txBox="1"/>
          <p:nvPr/>
        </p:nvSpPr>
        <p:spPr>
          <a:xfrm>
            <a:off x="6980923" y="6218668"/>
            <a:ext cx="3177857" cy="584775"/>
          </a:xfrm>
          <a:prstGeom prst="rect">
            <a:avLst/>
          </a:prstGeom>
          <a:noFill/>
        </p:spPr>
        <p:txBody>
          <a:bodyPr wrap="square">
            <a:spAutoFit/>
          </a:bodyPr>
          <a:lstStyle/>
          <a:p>
            <a:pPr algn="ctr"/>
            <a:r>
              <a:rPr lang="en-US" altLang="ja-JP" sz="1600" dirty="0">
                <a:latin typeface="Calibri" panose="020F0502020204030204" pitchFamily="34" charset="0"/>
                <a:ea typeface="Calibri" panose="020F0502020204030204" pitchFamily="34" charset="0"/>
                <a:cs typeface="Calibri" panose="020F0502020204030204" pitchFamily="34" charset="0"/>
              </a:rPr>
              <a:t>Responding to imminent and medium to long-term issues</a:t>
            </a:r>
            <a:endParaRPr lang="ja-JP" altLang="en-US" sz="1600" dirty="0">
              <a:latin typeface="Calibri" panose="020F0502020204030204" pitchFamily="34" charset="0"/>
              <a:cs typeface="Calibri" panose="020F0502020204030204" pitchFamily="34" charset="0"/>
            </a:endParaRPr>
          </a:p>
        </p:txBody>
      </p:sp>
      <p:sp>
        <p:nvSpPr>
          <p:cNvPr id="46" name="テキスト ボックス 45">
            <a:extLst>
              <a:ext uri="{FF2B5EF4-FFF2-40B4-BE49-F238E27FC236}">
                <a16:creationId xmlns:a16="http://schemas.microsoft.com/office/drawing/2014/main" id="{6E534549-ACD8-41E0-B181-1E686F38C8CA}"/>
              </a:ext>
            </a:extLst>
          </p:cNvPr>
          <p:cNvSpPr txBox="1"/>
          <p:nvPr/>
        </p:nvSpPr>
        <p:spPr>
          <a:xfrm>
            <a:off x="7466264" y="2678323"/>
            <a:ext cx="2159876" cy="338554"/>
          </a:xfrm>
          <a:prstGeom prst="rect">
            <a:avLst/>
          </a:prstGeom>
          <a:noFill/>
        </p:spPr>
        <p:txBody>
          <a:bodyPr wrap="square">
            <a:spAutoFit/>
          </a:bodyPr>
          <a:lstStyle/>
          <a:p>
            <a:pPr algn="ctr"/>
            <a:r>
              <a:rPr lang="en-US" altLang="ja-JP" sz="1600" dirty="0">
                <a:latin typeface="Calibri" panose="020F0502020204030204" pitchFamily="34" charset="0"/>
                <a:ea typeface="Calibri" panose="020F0502020204030204" pitchFamily="34" charset="0"/>
                <a:cs typeface="Calibri" panose="020F0502020204030204" pitchFamily="34" charset="0"/>
              </a:rPr>
              <a:t>Policy and Priority Plan</a:t>
            </a:r>
            <a:endParaRPr lang="ja-JP" altLang="en-US" sz="1600" dirty="0">
              <a:latin typeface="Calibri" panose="020F0502020204030204" pitchFamily="34" charset="0"/>
              <a:cs typeface="Calibri" panose="020F0502020204030204" pitchFamily="34" charset="0"/>
            </a:endParaRPr>
          </a:p>
        </p:txBody>
      </p:sp>
      <p:sp>
        <p:nvSpPr>
          <p:cNvPr id="48" name="テキスト ボックス 47">
            <a:extLst>
              <a:ext uri="{FF2B5EF4-FFF2-40B4-BE49-F238E27FC236}">
                <a16:creationId xmlns:a16="http://schemas.microsoft.com/office/drawing/2014/main" id="{73A19EEE-B248-4971-AC0D-6E77AE43D796}"/>
              </a:ext>
            </a:extLst>
          </p:cNvPr>
          <p:cNvSpPr txBox="1"/>
          <p:nvPr/>
        </p:nvSpPr>
        <p:spPr>
          <a:xfrm>
            <a:off x="10023676" y="312965"/>
            <a:ext cx="2010157" cy="1477328"/>
          </a:xfrm>
          <a:prstGeom prst="rect">
            <a:avLst/>
          </a:prstGeom>
          <a:solidFill>
            <a:schemeClr val="accent2">
              <a:lumMod val="60000"/>
              <a:lumOff val="40000"/>
            </a:schemeClr>
          </a:solidFill>
        </p:spPr>
        <p:txBody>
          <a:bodyPr wrap="square">
            <a:spAutoFit/>
          </a:bodyPr>
          <a:lstStyle/>
          <a:p>
            <a:pPr algn="ctr"/>
            <a:r>
              <a:rPr lang="en-US" altLang="ja-JP" dirty="0">
                <a:latin typeface="Calibri" panose="020F0502020204030204" pitchFamily="34" charset="0"/>
                <a:ea typeface="Calibri" panose="020F0502020204030204" pitchFamily="34" charset="0"/>
                <a:cs typeface="Calibri" panose="020F0502020204030204" pitchFamily="34" charset="0"/>
              </a:rPr>
              <a:t>Dialogue and Collaboration with Private Organizations and NPOs        </a:t>
            </a:r>
            <a:endParaRPr lang="ja-JP" altLang="en-US" dirty="0">
              <a:latin typeface="Calibri" panose="020F0502020204030204" pitchFamily="34" charset="0"/>
              <a:cs typeface="Calibri" panose="020F0502020204030204" pitchFamily="34" charset="0"/>
            </a:endParaRPr>
          </a:p>
        </p:txBody>
      </p:sp>
      <p:cxnSp>
        <p:nvCxnSpPr>
          <p:cNvPr id="70" name="直線矢印コネクタ 69">
            <a:extLst>
              <a:ext uri="{FF2B5EF4-FFF2-40B4-BE49-F238E27FC236}">
                <a16:creationId xmlns:a16="http://schemas.microsoft.com/office/drawing/2014/main" id="{D1DFB4AA-85B9-47A7-8963-A5D08AE651D3}"/>
              </a:ext>
            </a:extLst>
          </p:cNvPr>
          <p:cNvCxnSpPr>
            <a:cxnSpLocks/>
          </p:cNvCxnSpPr>
          <p:nvPr/>
        </p:nvCxnSpPr>
        <p:spPr>
          <a:xfrm>
            <a:off x="11257355" y="1790293"/>
            <a:ext cx="20245" cy="5042307"/>
          </a:xfrm>
          <a:prstGeom prst="straightConnector1">
            <a:avLst/>
          </a:prstGeom>
          <a:ln w="1270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D4BBFAA3-EA83-42A3-B428-A8DA69614C2C}"/>
              </a:ext>
            </a:extLst>
          </p:cNvPr>
          <p:cNvCxnSpPr>
            <a:cxnSpLocks/>
          </p:cNvCxnSpPr>
          <p:nvPr/>
        </p:nvCxnSpPr>
        <p:spPr>
          <a:xfrm flipH="1">
            <a:off x="9956069" y="2882493"/>
            <a:ext cx="1339386" cy="0"/>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5D67256B-0BD4-4497-B473-828E8A26D3DA}"/>
              </a:ext>
            </a:extLst>
          </p:cNvPr>
          <p:cNvCxnSpPr>
            <a:cxnSpLocks/>
          </p:cNvCxnSpPr>
          <p:nvPr/>
        </p:nvCxnSpPr>
        <p:spPr>
          <a:xfrm flipH="1">
            <a:off x="9981469" y="4762093"/>
            <a:ext cx="1339386" cy="0"/>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845A639D-2249-4621-936A-AD5AE245B342}"/>
              </a:ext>
            </a:extLst>
          </p:cNvPr>
          <p:cNvCxnSpPr>
            <a:cxnSpLocks/>
          </p:cNvCxnSpPr>
          <p:nvPr/>
        </p:nvCxnSpPr>
        <p:spPr>
          <a:xfrm flipH="1">
            <a:off x="9981469" y="5997621"/>
            <a:ext cx="1339386" cy="0"/>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a:extLst>
              <a:ext uri="{FF2B5EF4-FFF2-40B4-BE49-F238E27FC236}">
                <a16:creationId xmlns:a16="http://schemas.microsoft.com/office/drawing/2014/main" id="{6F8DBFB2-189A-48D0-B699-B5A3084EAE9F}"/>
              </a:ext>
            </a:extLst>
          </p:cNvPr>
          <p:cNvCxnSpPr>
            <a:cxnSpLocks/>
          </p:cNvCxnSpPr>
          <p:nvPr/>
        </p:nvCxnSpPr>
        <p:spPr>
          <a:xfrm flipH="1">
            <a:off x="9994169" y="6429421"/>
            <a:ext cx="1339386" cy="0"/>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77">
            <a:extLst>
              <a:ext uri="{FF2B5EF4-FFF2-40B4-BE49-F238E27FC236}">
                <a16:creationId xmlns:a16="http://schemas.microsoft.com/office/drawing/2014/main" id="{CE179812-9254-438B-8C8B-884E9B1F9D0A}"/>
              </a:ext>
            </a:extLst>
          </p:cNvPr>
          <p:cNvCxnSpPr>
            <a:cxnSpLocks/>
          </p:cNvCxnSpPr>
          <p:nvPr/>
        </p:nvCxnSpPr>
        <p:spPr>
          <a:xfrm flipH="1">
            <a:off x="9966466" y="5509648"/>
            <a:ext cx="1339386" cy="0"/>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04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39">
            <a:extLst>
              <a:ext uri="{FF2B5EF4-FFF2-40B4-BE49-F238E27FC236}">
                <a16:creationId xmlns:a16="http://schemas.microsoft.com/office/drawing/2014/main" id="{6AC59484-DA0F-4625-81FB-AC161DCF84CE}"/>
              </a:ext>
            </a:extLst>
          </p:cNvPr>
          <p:cNvSpPr txBox="1"/>
          <p:nvPr/>
        </p:nvSpPr>
        <p:spPr>
          <a:xfrm>
            <a:off x="603354" y="804217"/>
            <a:ext cx="4912075" cy="461665"/>
          </a:xfrm>
          <a:prstGeom prst="rect">
            <a:avLst/>
          </a:prstGeom>
          <a:noFill/>
        </p:spPr>
        <p:txBody>
          <a:bodyPr wrap="square">
            <a:spAutoFit/>
          </a:bodyPr>
          <a:lstStyle/>
          <a:p>
            <a:r>
              <a:rPr lang="en-US" altLang="ja-JP" sz="2400" b="1" dirty="0">
                <a:latin typeface="Calibri" panose="020F0502020204030204" pitchFamily="34" charset="0"/>
                <a:ea typeface="Calibri" panose="020F0502020204030204" pitchFamily="34" charset="0"/>
                <a:cs typeface="Calibri" panose="020F0502020204030204" pitchFamily="34" charset="0"/>
              </a:rPr>
              <a:t>Members of the Headquarters</a:t>
            </a:r>
            <a:endParaRPr lang="ja-JP" altLang="en-US" sz="2400" b="1" dirty="0">
              <a:latin typeface="Calibri" panose="020F0502020204030204" pitchFamily="34" charset="0"/>
              <a:cs typeface="Calibri" panose="020F0502020204030204" pitchFamily="34" charset="0"/>
            </a:endParaRPr>
          </a:p>
        </p:txBody>
      </p:sp>
      <p:sp>
        <p:nvSpPr>
          <p:cNvPr id="41" name="テキスト ボックス 40">
            <a:extLst>
              <a:ext uri="{FF2B5EF4-FFF2-40B4-BE49-F238E27FC236}">
                <a16:creationId xmlns:a16="http://schemas.microsoft.com/office/drawing/2014/main" id="{528CE7D1-06BF-4A51-84D2-8D22A8C7B732}"/>
              </a:ext>
            </a:extLst>
          </p:cNvPr>
          <p:cNvSpPr txBox="1"/>
          <p:nvPr/>
        </p:nvSpPr>
        <p:spPr>
          <a:xfrm>
            <a:off x="337265" y="1207297"/>
            <a:ext cx="11546498" cy="3785652"/>
          </a:xfrm>
          <a:prstGeom prst="rect">
            <a:avLst/>
          </a:prstGeom>
          <a:noFill/>
        </p:spPr>
        <p:txBody>
          <a:bodyPr wrap="square">
            <a:spAutoFit/>
          </a:bodyPr>
          <a:lstStyle/>
          <a:p>
            <a:pPr marL="285750" indent="-285750">
              <a:buFont typeface="Arial" panose="020B0604020202020204" pitchFamily="34" charset="0"/>
              <a:buChar char="•"/>
            </a:pPr>
            <a:r>
              <a:rPr lang="en-US" altLang="ja-JP" dirty="0">
                <a:latin typeface="Calibri" panose="020F0502020204030204" pitchFamily="34" charset="0"/>
                <a:ea typeface="Calibri" panose="020F0502020204030204" pitchFamily="34" charset="0"/>
                <a:cs typeface="Calibri" panose="020F0502020204030204" pitchFamily="34" charset="0"/>
              </a:rPr>
              <a:t>Head: Prime Minister</a:t>
            </a:r>
          </a:p>
          <a:p>
            <a:pPr marL="285750" indent="-285750">
              <a:buFont typeface="Arial" panose="020B0604020202020204" pitchFamily="34" charset="0"/>
              <a:buChar char="•"/>
            </a:pPr>
            <a:r>
              <a:rPr lang="en-US" altLang="ja-JP" dirty="0">
                <a:latin typeface="Calibri" panose="020F0502020204030204" pitchFamily="34" charset="0"/>
                <a:ea typeface="Calibri" panose="020F0502020204030204" pitchFamily="34" charset="0"/>
                <a:cs typeface="Calibri" panose="020F0502020204030204" pitchFamily="34" charset="0"/>
              </a:rPr>
              <a:t>Deputy heads: Chief Cabinet Secretary and Minister of State for Measures for Loneliness and Isolation</a:t>
            </a:r>
          </a:p>
          <a:p>
            <a:pPr marL="285750" indent="-285750">
              <a:buFont typeface="Arial" panose="020B0604020202020204" pitchFamily="34" charset="0"/>
              <a:buChar char="•"/>
            </a:pPr>
            <a:r>
              <a:rPr lang="en-US" altLang="ja-JP" dirty="0">
                <a:latin typeface="Calibri" panose="020F0502020204030204" pitchFamily="34" charset="0"/>
                <a:ea typeface="Calibri" panose="020F0502020204030204" pitchFamily="34" charset="0"/>
                <a:cs typeface="Calibri" panose="020F0502020204030204" pitchFamily="34" charset="0"/>
              </a:rPr>
              <a:t>Members: Minister for Internal Affairs and Communications</a:t>
            </a:r>
          </a:p>
          <a:p>
            <a:pPr marL="285750" indent="-285750">
              <a:buFont typeface="Arial" panose="020B0604020202020204" pitchFamily="34" charset="0"/>
              <a:buChar char="•"/>
            </a:pPr>
            <a:r>
              <a:rPr lang="en-US" altLang="ja-JP" dirty="0">
                <a:latin typeface="Calibri" panose="020F0502020204030204" pitchFamily="34" charset="0"/>
                <a:ea typeface="Calibri" panose="020F0502020204030204" pitchFamily="34" charset="0"/>
                <a:cs typeface="Calibri" panose="020F0502020204030204" pitchFamily="34" charset="0"/>
              </a:rPr>
              <a:t>Minister of Justice</a:t>
            </a:r>
          </a:p>
          <a:p>
            <a:pPr marL="285750" indent="-285750">
              <a:buFont typeface="Arial" panose="020B0604020202020204" pitchFamily="34" charset="0"/>
              <a:buChar char="•"/>
            </a:pPr>
            <a:r>
              <a:rPr lang="en-US" altLang="ja-JP" dirty="0">
                <a:latin typeface="Calibri" panose="020F0502020204030204" pitchFamily="34" charset="0"/>
                <a:ea typeface="Calibri" panose="020F0502020204030204" pitchFamily="34" charset="0"/>
                <a:cs typeface="Calibri" panose="020F0502020204030204" pitchFamily="34" charset="0"/>
              </a:rPr>
              <a:t>Minister of Education, Culture, Sports, Science and Technology</a:t>
            </a:r>
          </a:p>
          <a:p>
            <a:pPr marL="285750" indent="-285750">
              <a:buFont typeface="Arial" panose="020B0604020202020204" pitchFamily="34" charset="0"/>
              <a:buChar char="•"/>
            </a:pPr>
            <a:r>
              <a:rPr lang="en-US" altLang="ja-JP" dirty="0">
                <a:latin typeface="Calibri" panose="020F0502020204030204" pitchFamily="34" charset="0"/>
                <a:ea typeface="Calibri" panose="020F0502020204030204" pitchFamily="34" charset="0"/>
                <a:cs typeface="Calibri" panose="020F0502020204030204" pitchFamily="34" charset="0"/>
              </a:rPr>
              <a:t>Minister of Health, </a:t>
            </a:r>
            <a:r>
              <a:rPr lang="en-US" altLang="ja-JP" dirty="0" err="1">
                <a:latin typeface="Calibri" panose="020F0502020204030204" pitchFamily="34" charset="0"/>
                <a:ea typeface="Calibri" panose="020F0502020204030204" pitchFamily="34" charset="0"/>
                <a:cs typeface="Calibri" panose="020F0502020204030204" pitchFamily="34" charset="0"/>
              </a:rPr>
              <a:t>Labour</a:t>
            </a:r>
            <a:r>
              <a:rPr lang="en-US" altLang="ja-JP" dirty="0">
                <a:latin typeface="Calibri" panose="020F0502020204030204" pitchFamily="34" charset="0"/>
                <a:ea typeface="Calibri" panose="020F0502020204030204" pitchFamily="34" charset="0"/>
                <a:cs typeface="Calibri" panose="020F0502020204030204" pitchFamily="34" charset="0"/>
              </a:rPr>
              <a:t> and Welfare</a:t>
            </a:r>
          </a:p>
          <a:p>
            <a:pPr marL="285750" indent="-285750">
              <a:buFont typeface="Arial" panose="020B0604020202020204" pitchFamily="34" charset="0"/>
              <a:buChar char="•"/>
            </a:pPr>
            <a:r>
              <a:rPr lang="en-US" altLang="ja-JP" dirty="0">
                <a:latin typeface="Calibri" panose="020F0502020204030204" pitchFamily="34" charset="0"/>
                <a:ea typeface="Calibri" panose="020F0502020204030204" pitchFamily="34" charset="0"/>
                <a:cs typeface="Calibri" panose="020F0502020204030204" pitchFamily="34" charset="0"/>
              </a:rPr>
              <a:t>Minister of Agriculture, Forestry and Fisheries</a:t>
            </a:r>
          </a:p>
          <a:p>
            <a:pPr marL="285750" indent="-285750">
              <a:buFont typeface="Arial" panose="020B0604020202020204" pitchFamily="34" charset="0"/>
              <a:buChar char="•"/>
            </a:pPr>
            <a:r>
              <a:rPr lang="en-US" altLang="ja-JP" dirty="0">
                <a:latin typeface="Calibri" panose="020F0502020204030204" pitchFamily="34" charset="0"/>
                <a:ea typeface="Calibri" panose="020F0502020204030204" pitchFamily="34" charset="0"/>
                <a:cs typeface="Calibri" panose="020F0502020204030204" pitchFamily="34" charset="0"/>
              </a:rPr>
              <a:t>Minister of Land, Infrastructure, Transport and Tourism</a:t>
            </a:r>
          </a:p>
          <a:p>
            <a:pPr marL="285750" indent="-285750">
              <a:buFont typeface="Arial" panose="020B0604020202020204" pitchFamily="34" charset="0"/>
              <a:buChar char="•"/>
            </a:pPr>
            <a:r>
              <a:rPr lang="en-US" altLang="ja-JP" dirty="0">
                <a:latin typeface="Calibri" panose="020F0502020204030204" pitchFamily="34" charset="0"/>
                <a:ea typeface="Calibri" panose="020F0502020204030204" pitchFamily="34" charset="0"/>
                <a:cs typeface="Calibri" panose="020F0502020204030204" pitchFamily="34" charset="0"/>
              </a:rPr>
              <a:t>Minister of the Environment</a:t>
            </a:r>
          </a:p>
          <a:p>
            <a:pPr marL="285750" indent="-285750">
              <a:buFont typeface="Arial" panose="020B0604020202020204" pitchFamily="34" charset="0"/>
              <a:buChar char="•"/>
            </a:pPr>
            <a:r>
              <a:rPr lang="en-US" altLang="ja-JP" dirty="0">
                <a:latin typeface="Calibri" panose="020F0502020204030204" pitchFamily="34" charset="0"/>
                <a:ea typeface="Calibri" panose="020F0502020204030204" pitchFamily="34" charset="0"/>
                <a:cs typeface="Calibri" panose="020F0502020204030204" pitchFamily="34" charset="0"/>
              </a:rPr>
              <a:t>Added to the above are any persons designated by the                                                                                                                  Prime Minister from among the Ministers of State other than                                                                                                      the Head and Deputy Heads of the Headquarters.</a:t>
            </a:r>
          </a:p>
          <a:p>
            <a:r>
              <a:rPr lang="en-US" altLang="ja-JP"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All Cabinet ministers are designated as members                      </a:t>
            </a:r>
            <a:endParaRPr lang="ja-JP" altLang="en-US" sz="2400" b="1" dirty="0">
              <a:solidFill>
                <a:srgbClr val="FF0000"/>
              </a:solidFill>
              <a:latin typeface="Calibri" panose="020F0502020204030204" pitchFamily="34" charset="0"/>
              <a:cs typeface="Calibri" panose="020F0502020204030204" pitchFamily="34" charset="0"/>
            </a:endParaRPr>
          </a:p>
        </p:txBody>
      </p:sp>
      <p:sp>
        <p:nvSpPr>
          <p:cNvPr id="42" name="テキスト ボックス 41">
            <a:extLst>
              <a:ext uri="{FF2B5EF4-FFF2-40B4-BE49-F238E27FC236}">
                <a16:creationId xmlns:a16="http://schemas.microsoft.com/office/drawing/2014/main" id="{CA8E60B9-58CC-4820-B85A-02CE430DF6A1}"/>
              </a:ext>
            </a:extLst>
          </p:cNvPr>
          <p:cNvSpPr txBox="1"/>
          <p:nvPr/>
        </p:nvSpPr>
        <p:spPr>
          <a:xfrm>
            <a:off x="616473" y="5067937"/>
            <a:ext cx="3630560" cy="461665"/>
          </a:xfrm>
          <a:prstGeom prst="rect">
            <a:avLst/>
          </a:prstGeom>
          <a:noFill/>
        </p:spPr>
        <p:txBody>
          <a:bodyPr wrap="square">
            <a:spAutoFit/>
          </a:bodyPr>
          <a:lstStyle/>
          <a:p>
            <a:r>
              <a:rPr lang="en-US" altLang="ja-JP" sz="2400" b="1" dirty="0">
                <a:latin typeface="Calibri" panose="020F0502020204030204" pitchFamily="34" charset="0"/>
                <a:ea typeface="Calibri" panose="020F0502020204030204" pitchFamily="34" charset="0"/>
                <a:cs typeface="Calibri" panose="020F0502020204030204" pitchFamily="34" charset="0"/>
              </a:rPr>
              <a:t>Members of the Council</a:t>
            </a:r>
            <a:endParaRPr lang="ja-JP" altLang="en-US" sz="2400" b="1" dirty="0">
              <a:latin typeface="Calibri" panose="020F0502020204030204" pitchFamily="34" charset="0"/>
              <a:cs typeface="Calibri" panose="020F0502020204030204" pitchFamily="34" charset="0"/>
            </a:endParaRPr>
          </a:p>
        </p:txBody>
      </p:sp>
      <p:sp>
        <p:nvSpPr>
          <p:cNvPr id="43" name="テキスト ボックス 42">
            <a:extLst>
              <a:ext uri="{FF2B5EF4-FFF2-40B4-BE49-F238E27FC236}">
                <a16:creationId xmlns:a16="http://schemas.microsoft.com/office/drawing/2014/main" id="{58A9A405-F973-4D27-BCD2-4B19EEFFCEF4}"/>
              </a:ext>
            </a:extLst>
          </p:cNvPr>
          <p:cNvSpPr txBox="1"/>
          <p:nvPr/>
        </p:nvSpPr>
        <p:spPr>
          <a:xfrm>
            <a:off x="355216" y="5468790"/>
            <a:ext cx="11432198" cy="1200329"/>
          </a:xfrm>
          <a:prstGeom prst="rect">
            <a:avLst/>
          </a:prstGeom>
          <a:noFill/>
        </p:spPr>
        <p:txBody>
          <a:bodyPr wrap="square">
            <a:spAutoFit/>
          </a:bodyPr>
          <a:lstStyle/>
          <a:p>
            <a:pPr marL="285750" indent="-285750">
              <a:buFont typeface="Arial" panose="020B0604020202020204" pitchFamily="34" charset="0"/>
              <a:buChar char="•"/>
            </a:pPr>
            <a:r>
              <a:rPr lang="en-US" altLang="ja-JP" dirty="0">
                <a:latin typeface="Calibri" panose="020F0502020204030204" pitchFamily="34" charset="0"/>
                <a:ea typeface="Calibri" panose="020F0502020204030204" pitchFamily="34" charset="0"/>
                <a:cs typeface="Calibri" panose="020F0502020204030204" pitchFamily="34" charset="0"/>
              </a:rPr>
              <a:t>Chair: Minister of State for Measures for Loneliness and Isolation</a:t>
            </a:r>
          </a:p>
          <a:p>
            <a:pPr marL="285750" indent="-285750">
              <a:buFont typeface="Arial" panose="020B0604020202020204" pitchFamily="34" charset="0"/>
              <a:buChar char="•"/>
            </a:pPr>
            <a:r>
              <a:rPr lang="en-US" altLang="ja-JP" dirty="0">
                <a:latin typeface="Calibri" panose="020F0502020204030204" pitchFamily="34" charset="0"/>
                <a:ea typeface="Calibri" panose="020F0502020204030204" pitchFamily="34" charset="0"/>
                <a:cs typeface="Calibri" panose="020F0502020204030204" pitchFamily="34" charset="0"/>
              </a:rPr>
              <a:t>Acting Chair: State Minister of the Cabinet Office in charge of Measures for Loneliness and Isolation</a:t>
            </a:r>
          </a:p>
          <a:p>
            <a:pPr marL="285750" indent="-285750">
              <a:buFont typeface="Arial" panose="020B0604020202020204" pitchFamily="34" charset="0"/>
              <a:buChar char="•"/>
            </a:pPr>
            <a:r>
              <a:rPr lang="en-US" altLang="ja-JP" dirty="0">
                <a:latin typeface="Calibri" panose="020F0502020204030204" pitchFamily="34" charset="0"/>
                <a:ea typeface="Calibri" panose="020F0502020204030204" pitchFamily="34" charset="0"/>
                <a:cs typeface="Calibri" panose="020F0502020204030204" pitchFamily="34" charset="0"/>
              </a:rPr>
              <a:t>Vice Chair: Parliamentary Vice-Minister of the Cabinet Office in charge of Measures for Loneliness and Isolation</a:t>
            </a:r>
          </a:p>
          <a:p>
            <a:pPr marL="285750" indent="-285750">
              <a:buFont typeface="Arial" panose="020B0604020202020204" pitchFamily="34" charset="0"/>
              <a:buChar char="•"/>
            </a:pPr>
            <a:r>
              <a:rPr lang="en-US" altLang="ja-JP" dirty="0">
                <a:latin typeface="Calibri" panose="020F0502020204030204" pitchFamily="34" charset="0"/>
                <a:ea typeface="Calibri" panose="020F0502020204030204" pitchFamily="34" charset="0"/>
                <a:cs typeface="Calibri" panose="020F0502020204030204" pitchFamily="34" charset="0"/>
              </a:rPr>
              <a:t>Members: Directors-general and deputy directors-general of all government agencies</a:t>
            </a:r>
            <a:endParaRPr lang="ja-JP" altLang="en-US" dirty="0">
              <a:latin typeface="Calibri" panose="020F0502020204030204" pitchFamily="34" charset="0"/>
              <a:cs typeface="Calibri" panose="020F0502020204030204" pitchFamily="34" charset="0"/>
            </a:endParaRPr>
          </a:p>
        </p:txBody>
      </p:sp>
      <p:pic>
        <p:nvPicPr>
          <p:cNvPr id="3" name="図 2">
            <a:extLst>
              <a:ext uri="{FF2B5EF4-FFF2-40B4-BE49-F238E27FC236}">
                <a16:creationId xmlns:a16="http://schemas.microsoft.com/office/drawing/2014/main" id="{A871B3A6-6C08-4018-BC29-7AC7DE28D6A0}"/>
              </a:ext>
            </a:extLst>
          </p:cNvPr>
          <p:cNvPicPr>
            <a:picLocks noChangeAspect="1"/>
          </p:cNvPicPr>
          <p:nvPr/>
        </p:nvPicPr>
        <p:blipFill rotWithShape="1">
          <a:blip r:embed="rId2">
            <a:extLst>
              <a:ext uri="{28A0092B-C50C-407E-A947-70E740481C1C}">
                <a14:useLocalDpi xmlns:a14="http://schemas.microsoft.com/office/drawing/2010/main" val="0"/>
              </a:ext>
            </a:extLst>
          </a:blip>
          <a:srcRect l="4533" t="22886" r="4978" b="11732"/>
          <a:stretch/>
        </p:blipFill>
        <p:spPr>
          <a:xfrm>
            <a:off x="6872147" y="1934719"/>
            <a:ext cx="5011616" cy="2415023"/>
          </a:xfrm>
          <a:prstGeom prst="rect">
            <a:avLst/>
          </a:prstGeom>
        </p:spPr>
      </p:pic>
      <p:sp>
        <p:nvSpPr>
          <p:cNvPr id="9" name="テキスト ボックス 8">
            <a:extLst>
              <a:ext uri="{FF2B5EF4-FFF2-40B4-BE49-F238E27FC236}">
                <a16:creationId xmlns:a16="http://schemas.microsoft.com/office/drawing/2014/main" id="{11AB0D65-B21E-4217-95E2-FDC56E0C594B}"/>
              </a:ext>
            </a:extLst>
          </p:cNvPr>
          <p:cNvSpPr txBox="1"/>
          <p:nvPr/>
        </p:nvSpPr>
        <p:spPr>
          <a:xfrm>
            <a:off x="160948" y="170815"/>
            <a:ext cx="11907820" cy="523220"/>
          </a:xfrm>
          <a:prstGeom prst="rect">
            <a:avLst/>
          </a:prstGeom>
          <a:noFill/>
        </p:spPr>
        <p:txBody>
          <a:bodyPr wrap="square">
            <a:spAutoFit/>
          </a:bodyPr>
          <a:lstStyle/>
          <a:p>
            <a:r>
              <a:rPr lang="en-US" altLang="ja-JP" sz="2800" b="1" i="0" u="none" strike="noStrike" baseline="0" dirty="0">
                <a:latin typeface="Calibri" panose="020F0502020204030204" pitchFamily="34" charset="0"/>
                <a:ea typeface="Calibri" panose="020F0502020204030204" pitchFamily="34" charset="0"/>
                <a:cs typeface="Calibri" panose="020F0502020204030204" pitchFamily="34" charset="0"/>
              </a:rPr>
              <a:t>Headquarters for Promoting Measures to Address Loneliness and Isolation</a:t>
            </a:r>
            <a:endParaRPr lang="ja-JP" alt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4783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6B73D-2DED-0EE3-4E34-EEC21757DE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B4F6C7-7BB8-6304-9ACB-E83FB6D65E91}"/>
              </a:ext>
            </a:extLst>
          </p:cNvPr>
          <p:cNvSpPr>
            <a:spLocks noGrp="1"/>
          </p:cNvSpPr>
          <p:nvPr>
            <p:ph type="title"/>
          </p:nvPr>
        </p:nvSpPr>
        <p:spPr>
          <a:xfrm>
            <a:off x="285750" y="-73282"/>
            <a:ext cx="11532870" cy="1143000"/>
          </a:xfrm>
        </p:spPr>
        <p:txBody>
          <a:bodyPr>
            <a:noAutofit/>
          </a:bodyPr>
          <a:lstStyle/>
          <a:p>
            <a:pPr algn="l"/>
            <a:r>
              <a:rPr lang="en-US" altLang="ja-JP" sz="2800" b="1" dirty="0">
                <a:latin typeface="Calibri" panose="020F0502020204030204" pitchFamily="34" charset="0"/>
                <a:ea typeface="Calibri" panose="020F0502020204030204" pitchFamily="34" charset="0"/>
                <a:cs typeface="Calibri" panose="020F0502020204030204" pitchFamily="34" charset="0"/>
              </a:rPr>
              <a:t>Ministers in Charge of Addressing Loneliness and Isolation (</a:t>
            </a:r>
            <a:r>
              <a:rPr sz="2800" b="1" dirty="0">
                <a:latin typeface="Calibri" panose="020F0502020204030204" pitchFamily="34" charset="0"/>
                <a:ea typeface="Calibri" panose="020F0502020204030204" pitchFamily="34" charset="0"/>
                <a:cs typeface="Calibri" panose="020F0502020204030204" pitchFamily="34" charset="0"/>
              </a:rPr>
              <a:t>2021–2026</a:t>
            </a:r>
            <a:r>
              <a:rPr lang="en-US" sz="2800" b="1" dirty="0">
                <a:latin typeface="Calibri" panose="020F0502020204030204" pitchFamily="34" charset="0"/>
                <a:ea typeface="Calibri" panose="020F0502020204030204" pitchFamily="34" charset="0"/>
                <a:cs typeface="Calibri" panose="020F0502020204030204" pitchFamily="34" charset="0"/>
              </a:rPr>
              <a:t>)</a:t>
            </a:r>
            <a:endParaRPr sz="2800" b="1"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286C2E6-5C5F-3883-037C-AFFFE7B658C4}"/>
              </a:ext>
            </a:extLst>
          </p:cNvPr>
          <p:cNvSpPr txBox="1"/>
          <p:nvPr/>
        </p:nvSpPr>
        <p:spPr>
          <a:xfrm>
            <a:off x="2429293" y="5089170"/>
            <a:ext cx="3762592" cy="1318181"/>
          </a:xfrm>
          <a:prstGeom prst="rect">
            <a:avLst/>
          </a:prstGeom>
          <a:noFill/>
        </p:spPr>
        <p:txBody>
          <a:bodyPr wrap="square">
            <a:spAutoFit/>
          </a:bodyPr>
          <a:lstStyle/>
          <a:p>
            <a:pPr marL="355600" indent="-355600">
              <a:lnSpc>
                <a:spcPct val="150000"/>
              </a:lnSpc>
              <a:buFont typeface="+mj-lt"/>
              <a:buAutoNum type="romanUcPeriod"/>
            </a:pPr>
            <a:r>
              <a:rPr lang="en-US" sz="2800" dirty="0">
                <a:latin typeface="Calibri" panose="020F0502020204030204" pitchFamily="34" charset="0"/>
                <a:ea typeface="Calibri" panose="020F0502020204030204" pitchFamily="34" charset="0"/>
                <a:cs typeface="Calibri" panose="020F0502020204030204" pitchFamily="34" charset="0"/>
              </a:rPr>
              <a:t>Tetsushi Sakamoto</a:t>
            </a:r>
            <a:endParaRPr sz="2800" dirty="0">
              <a:latin typeface="Calibri" panose="020F0502020204030204" pitchFamily="34" charset="0"/>
              <a:ea typeface="Calibri" panose="020F0502020204030204" pitchFamily="34" charset="0"/>
              <a:cs typeface="Calibri" panose="020F0502020204030204" pitchFamily="34" charset="0"/>
            </a:endParaRPr>
          </a:p>
          <a:p>
            <a:pPr marL="355600" indent="-355600">
              <a:lnSpc>
                <a:spcPct val="150000"/>
              </a:lnSpc>
            </a:pPr>
            <a:r>
              <a:rPr lang="en-US" sz="2800" dirty="0">
                <a:latin typeface="Calibri" panose="020F0502020204030204" pitchFamily="34" charset="0"/>
                <a:ea typeface="Calibri" panose="020F0502020204030204" pitchFamily="34" charset="0"/>
                <a:cs typeface="Calibri" panose="020F0502020204030204" pitchFamily="34" charset="0"/>
              </a:rPr>
              <a:t>	Feb </a:t>
            </a:r>
            <a:r>
              <a:rPr sz="2800" dirty="0">
                <a:latin typeface="Calibri" panose="020F0502020204030204" pitchFamily="34" charset="0"/>
                <a:ea typeface="Calibri" panose="020F0502020204030204" pitchFamily="34" charset="0"/>
                <a:cs typeface="Calibri" panose="020F0502020204030204" pitchFamily="34" charset="0"/>
              </a:rPr>
              <a:t>2021-</a:t>
            </a:r>
            <a:r>
              <a:rPr lang="en-US" sz="2800" dirty="0">
                <a:latin typeface="Calibri" panose="020F0502020204030204" pitchFamily="34" charset="0"/>
                <a:ea typeface="Calibri" panose="020F0502020204030204" pitchFamily="34" charset="0"/>
                <a:cs typeface="Calibri" panose="020F0502020204030204" pitchFamily="34" charset="0"/>
              </a:rPr>
              <a:t>Oct </a:t>
            </a:r>
            <a:r>
              <a:rPr sz="2800" dirty="0">
                <a:latin typeface="Calibri" panose="020F0502020204030204" pitchFamily="34" charset="0"/>
                <a:ea typeface="Calibri" panose="020F0502020204030204" pitchFamily="34" charset="0"/>
                <a:cs typeface="Calibri" panose="020F0502020204030204" pitchFamily="34" charset="0"/>
              </a:rPr>
              <a:t>2021</a:t>
            </a:r>
          </a:p>
        </p:txBody>
      </p:sp>
      <p:sp>
        <p:nvSpPr>
          <p:cNvPr id="9" name="TextBox 8">
            <a:extLst>
              <a:ext uri="{FF2B5EF4-FFF2-40B4-BE49-F238E27FC236}">
                <a16:creationId xmlns:a16="http://schemas.microsoft.com/office/drawing/2014/main" id="{4245B1AA-BDA1-0C65-B3DC-6E690B4189C6}"/>
              </a:ext>
            </a:extLst>
          </p:cNvPr>
          <p:cNvSpPr txBox="1"/>
          <p:nvPr/>
        </p:nvSpPr>
        <p:spPr>
          <a:xfrm>
            <a:off x="8208909" y="5072382"/>
            <a:ext cx="3368695" cy="1318181"/>
          </a:xfrm>
          <a:prstGeom prst="rect">
            <a:avLst/>
          </a:prstGeom>
          <a:noFill/>
        </p:spPr>
        <p:txBody>
          <a:bodyPr wrap="square">
            <a:spAutoFit/>
          </a:bodyPr>
          <a:lstStyle/>
          <a:p>
            <a:pPr marL="355600" indent="-355600">
              <a:lnSpc>
                <a:spcPct val="150000"/>
              </a:lnSpc>
              <a:buFont typeface="+mj-lt"/>
              <a:buAutoNum type="romanUcPeriod" startAt="2"/>
            </a:pPr>
            <a:r>
              <a:rPr lang="en-US" sz="2800" dirty="0">
                <a:latin typeface="Calibri" panose="020F0502020204030204" pitchFamily="34" charset="0"/>
                <a:ea typeface="Calibri" panose="020F0502020204030204" pitchFamily="34" charset="0"/>
                <a:cs typeface="Calibri" panose="020F0502020204030204" pitchFamily="34" charset="0"/>
              </a:rPr>
              <a:t>Seiko Noda</a:t>
            </a:r>
            <a:endParaRPr sz="2800" dirty="0">
              <a:latin typeface="Calibri" panose="020F0502020204030204" pitchFamily="34" charset="0"/>
              <a:ea typeface="Calibri" panose="020F0502020204030204" pitchFamily="34" charset="0"/>
              <a:cs typeface="Calibri" panose="020F0502020204030204" pitchFamily="34" charset="0"/>
            </a:endParaRPr>
          </a:p>
          <a:p>
            <a:pPr marL="355600" indent="-355600">
              <a:lnSpc>
                <a:spcPct val="150000"/>
              </a:lnSpc>
            </a:pPr>
            <a:r>
              <a:rPr lang="en-US" sz="2800" dirty="0">
                <a:latin typeface="Calibri" panose="020F0502020204030204" pitchFamily="34" charset="0"/>
                <a:ea typeface="Calibri" panose="020F0502020204030204" pitchFamily="34" charset="0"/>
                <a:cs typeface="Calibri" panose="020F0502020204030204" pitchFamily="34" charset="0"/>
              </a:rPr>
              <a:t>	Oct </a:t>
            </a:r>
            <a:r>
              <a:rPr sz="2800" dirty="0">
                <a:latin typeface="Calibri" panose="020F0502020204030204" pitchFamily="34" charset="0"/>
                <a:ea typeface="Calibri" panose="020F0502020204030204" pitchFamily="34" charset="0"/>
                <a:cs typeface="Calibri" panose="020F0502020204030204" pitchFamily="34" charset="0"/>
              </a:rPr>
              <a:t>2021-</a:t>
            </a:r>
            <a:r>
              <a:rPr lang="en-US" sz="2800" dirty="0">
                <a:latin typeface="Calibri" panose="020F0502020204030204" pitchFamily="34" charset="0"/>
                <a:ea typeface="Calibri" panose="020F0502020204030204" pitchFamily="34" charset="0"/>
                <a:cs typeface="Calibri" panose="020F0502020204030204" pitchFamily="34" charset="0"/>
              </a:rPr>
              <a:t>Aug </a:t>
            </a:r>
            <a:r>
              <a:rPr sz="2800" dirty="0">
                <a:latin typeface="Calibri" panose="020F0502020204030204" pitchFamily="34" charset="0"/>
                <a:ea typeface="Calibri" panose="020F0502020204030204" pitchFamily="34" charset="0"/>
                <a:cs typeface="Calibri" panose="020F0502020204030204" pitchFamily="34" charset="0"/>
              </a:rPr>
              <a:t>2022</a:t>
            </a:r>
          </a:p>
        </p:txBody>
      </p:sp>
      <p:sp>
        <p:nvSpPr>
          <p:cNvPr id="12" name="TextBox 11">
            <a:extLst>
              <a:ext uri="{FF2B5EF4-FFF2-40B4-BE49-F238E27FC236}">
                <a16:creationId xmlns:a16="http://schemas.microsoft.com/office/drawing/2014/main" id="{C3D533BF-79E2-B859-E8E1-C53A2D5FF8FE}"/>
              </a:ext>
            </a:extLst>
          </p:cNvPr>
          <p:cNvSpPr txBox="1"/>
          <p:nvPr/>
        </p:nvSpPr>
        <p:spPr>
          <a:xfrm>
            <a:off x="2403055" y="3121899"/>
            <a:ext cx="3520887" cy="1318181"/>
          </a:xfrm>
          <a:prstGeom prst="rect">
            <a:avLst/>
          </a:prstGeom>
          <a:noFill/>
        </p:spPr>
        <p:txBody>
          <a:bodyPr wrap="square">
            <a:spAutoFit/>
          </a:bodyPr>
          <a:lstStyle/>
          <a:p>
            <a:pPr marL="444500" indent="-444500">
              <a:lnSpc>
                <a:spcPct val="150000"/>
              </a:lnSpc>
              <a:buFont typeface="+mj-lt"/>
              <a:buAutoNum type="romanUcPeriod" startAt="3"/>
            </a:pPr>
            <a:r>
              <a:rPr lang="en-US" sz="2800" dirty="0">
                <a:latin typeface="Calibri" panose="020F0502020204030204" pitchFamily="34" charset="0"/>
                <a:ea typeface="Calibri" panose="020F0502020204030204" pitchFamily="34" charset="0"/>
                <a:cs typeface="Calibri" panose="020F0502020204030204" pitchFamily="34" charset="0"/>
              </a:rPr>
              <a:t>Masanobu Ogura</a:t>
            </a:r>
            <a:endParaRPr sz="2800" dirty="0">
              <a:latin typeface="Calibri" panose="020F0502020204030204" pitchFamily="34" charset="0"/>
              <a:ea typeface="Calibri" panose="020F0502020204030204" pitchFamily="34" charset="0"/>
              <a:cs typeface="Calibri" panose="020F0502020204030204" pitchFamily="34" charset="0"/>
            </a:endParaRPr>
          </a:p>
          <a:p>
            <a:pPr marL="444500" indent="-444500">
              <a:lnSpc>
                <a:spcPct val="150000"/>
              </a:lnSpc>
            </a:pPr>
            <a:r>
              <a:rPr lang="en-US" sz="2800" dirty="0">
                <a:latin typeface="Calibri" panose="020F0502020204030204" pitchFamily="34" charset="0"/>
                <a:ea typeface="Calibri" panose="020F0502020204030204" pitchFamily="34" charset="0"/>
                <a:cs typeface="Calibri" panose="020F0502020204030204" pitchFamily="34" charset="0"/>
              </a:rPr>
              <a:t>	Aug </a:t>
            </a:r>
            <a:r>
              <a:rPr sz="2800" dirty="0">
                <a:latin typeface="Calibri" panose="020F0502020204030204" pitchFamily="34" charset="0"/>
                <a:ea typeface="Calibri" panose="020F0502020204030204" pitchFamily="34" charset="0"/>
                <a:cs typeface="Calibri" panose="020F0502020204030204" pitchFamily="34" charset="0"/>
              </a:rPr>
              <a:t>2022-</a:t>
            </a:r>
            <a:r>
              <a:rPr lang="en-US" sz="2800" dirty="0">
                <a:latin typeface="Calibri" panose="020F0502020204030204" pitchFamily="34" charset="0"/>
                <a:ea typeface="Calibri" panose="020F0502020204030204" pitchFamily="34" charset="0"/>
                <a:cs typeface="Calibri" panose="020F0502020204030204" pitchFamily="34" charset="0"/>
              </a:rPr>
              <a:t>Sep </a:t>
            </a:r>
            <a:r>
              <a:rPr sz="2800" dirty="0">
                <a:latin typeface="Calibri" panose="020F0502020204030204" pitchFamily="34" charset="0"/>
                <a:ea typeface="Calibri" panose="020F0502020204030204" pitchFamily="34" charset="0"/>
                <a:cs typeface="Calibri" panose="020F0502020204030204" pitchFamily="34" charset="0"/>
              </a:rPr>
              <a:t>2023</a:t>
            </a:r>
          </a:p>
        </p:txBody>
      </p:sp>
      <p:sp>
        <p:nvSpPr>
          <p:cNvPr id="15" name="TextBox 14">
            <a:extLst>
              <a:ext uri="{FF2B5EF4-FFF2-40B4-BE49-F238E27FC236}">
                <a16:creationId xmlns:a16="http://schemas.microsoft.com/office/drawing/2014/main" id="{81D02154-C9FD-007F-ECE8-66F6C83A5369}"/>
              </a:ext>
            </a:extLst>
          </p:cNvPr>
          <p:cNvSpPr txBox="1"/>
          <p:nvPr/>
        </p:nvSpPr>
        <p:spPr>
          <a:xfrm>
            <a:off x="8083357" y="3215174"/>
            <a:ext cx="3529544" cy="1318181"/>
          </a:xfrm>
          <a:prstGeom prst="rect">
            <a:avLst/>
          </a:prstGeom>
          <a:noFill/>
        </p:spPr>
        <p:txBody>
          <a:bodyPr wrap="square">
            <a:spAutoFit/>
          </a:bodyPr>
          <a:lstStyle/>
          <a:p>
            <a:pPr marL="444500" indent="-444500">
              <a:lnSpc>
                <a:spcPct val="150000"/>
              </a:lnSpc>
              <a:buFont typeface="+mj-lt"/>
              <a:buAutoNum type="romanUcPeriod" startAt="4"/>
            </a:pPr>
            <a:r>
              <a:rPr lang="en-US" sz="2800" dirty="0">
                <a:latin typeface="Calibri" panose="020F0502020204030204" pitchFamily="34" charset="0"/>
                <a:ea typeface="Calibri" panose="020F0502020204030204" pitchFamily="34" charset="0"/>
                <a:cs typeface="Calibri" panose="020F0502020204030204" pitchFamily="34" charset="0"/>
              </a:rPr>
              <a:t>Ayuko Kato</a:t>
            </a:r>
            <a:endParaRPr sz="2800" dirty="0">
              <a:latin typeface="Calibri" panose="020F0502020204030204" pitchFamily="34" charset="0"/>
              <a:ea typeface="Calibri" panose="020F0502020204030204" pitchFamily="34" charset="0"/>
              <a:cs typeface="Calibri" panose="020F0502020204030204" pitchFamily="34" charset="0"/>
            </a:endParaRPr>
          </a:p>
          <a:p>
            <a:pPr marL="444500" indent="-444500">
              <a:lnSpc>
                <a:spcPct val="150000"/>
              </a:lnSpc>
            </a:pPr>
            <a:r>
              <a:rPr lang="en-US" sz="2800" dirty="0">
                <a:latin typeface="Calibri" panose="020F0502020204030204" pitchFamily="34" charset="0"/>
                <a:ea typeface="Calibri" panose="020F0502020204030204" pitchFamily="34" charset="0"/>
                <a:cs typeface="Calibri" panose="020F0502020204030204" pitchFamily="34" charset="0"/>
              </a:rPr>
              <a:t>	Sep </a:t>
            </a:r>
            <a:r>
              <a:rPr sz="2800" dirty="0">
                <a:latin typeface="Calibri" panose="020F0502020204030204" pitchFamily="34" charset="0"/>
                <a:ea typeface="Calibri" panose="020F0502020204030204" pitchFamily="34" charset="0"/>
                <a:cs typeface="Calibri" panose="020F0502020204030204" pitchFamily="34" charset="0"/>
              </a:rPr>
              <a:t>2023-</a:t>
            </a:r>
            <a:r>
              <a:rPr lang="en-US" sz="2800" dirty="0">
                <a:latin typeface="Calibri" panose="020F0502020204030204" pitchFamily="34" charset="0"/>
                <a:ea typeface="Calibri" panose="020F0502020204030204" pitchFamily="34" charset="0"/>
                <a:cs typeface="Calibri" panose="020F0502020204030204" pitchFamily="34" charset="0"/>
              </a:rPr>
              <a:t>Oct </a:t>
            </a:r>
            <a:r>
              <a:rPr sz="2800" dirty="0">
                <a:latin typeface="Calibri" panose="020F0502020204030204" pitchFamily="34" charset="0"/>
                <a:ea typeface="Calibri" panose="020F0502020204030204" pitchFamily="34" charset="0"/>
                <a:cs typeface="Calibri" panose="020F0502020204030204" pitchFamily="34" charset="0"/>
              </a:rPr>
              <a:t>2024</a:t>
            </a:r>
          </a:p>
        </p:txBody>
      </p:sp>
      <p:sp>
        <p:nvSpPr>
          <p:cNvPr id="18" name="TextBox 17">
            <a:extLst>
              <a:ext uri="{FF2B5EF4-FFF2-40B4-BE49-F238E27FC236}">
                <a16:creationId xmlns:a16="http://schemas.microsoft.com/office/drawing/2014/main" id="{6438253F-118F-7990-15BE-33E5A3B4F1D0}"/>
              </a:ext>
            </a:extLst>
          </p:cNvPr>
          <p:cNvSpPr txBox="1"/>
          <p:nvPr/>
        </p:nvSpPr>
        <p:spPr>
          <a:xfrm>
            <a:off x="2376170" y="1154768"/>
            <a:ext cx="3573172" cy="1318181"/>
          </a:xfrm>
          <a:prstGeom prst="rect">
            <a:avLst/>
          </a:prstGeom>
          <a:noFill/>
        </p:spPr>
        <p:txBody>
          <a:bodyPr wrap="square">
            <a:spAutoFit/>
          </a:bodyPr>
          <a:lstStyle/>
          <a:p>
            <a:pPr marL="444500" indent="-444500">
              <a:lnSpc>
                <a:spcPct val="150000"/>
              </a:lnSpc>
              <a:buFont typeface="+mj-lt"/>
              <a:buAutoNum type="romanUcPeriod" startAt="5"/>
            </a:pPr>
            <a:r>
              <a:rPr lang="en-US" sz="2800" dirty="0">
                <a:latin typeface="Calibri" panose="020F0502020204030204" pitchFamily="34" charset="0"/>
                <a:ea typeface="Calibri" panose="020F0502020204030204" pitchFamily="34" charset="0"/>
                <a:cs typeface="Calibri" panose="020F0502020204030204" pitchFamily="34" charset="0"/>
              </a:rPr>
              <a:t>Junko Mihara</a:t>
            </a:r>
            <a:endParaRPr sz="2800" dirty="0">
              <a:latin typeface="Calibri" panose="020F0502020204030204" pitchFamily="34" charset="0"/>
              <a:ea typeface="Calibri" panose="020F0502020204030204" pitchFamily="34" charset="0"/>
              <a:cs typeface="Calibri" panose="020F0502020204030204" pitchFamily="34" charset="0"/>
            </a:endParaRPr>
          </a:p>
          <a:p>
            <a:pPr marL="444500" indent="-444500">
              <a:lnSpc>
                <a:spcPct val="150000"/>
              </a:lnSpc>
            </a:pPr>
            <a:r>
              <a:rPr lang="en-US" sz="2800" dirty="0">
                <a:latin typeface="Calibri" panose="020F0502020204030204" pitchFamily="34" charset="0"/>
                <a:ea typeface="Calibri" panose="020F0502020204030204" pitchFamily="34" charset="0"/>
                <a:cs typeface="Calibri" panose="020F0502020204030204" pitchFamily="34" charset="0"/>
              </a:rPr>
              <a:t>	Oct </a:t>
            </a:r>
            <a:r>
              <a:rPr sz="2800" dirty="0">
                <a:latin typeface="Calibri" panose="020F0502020204030204" pitchFamily="34" charset="0"/>
                <a:ea typeface="Calibri" panose="020F0502020204030204" pitchFamily="34" charset="0"/>
                <a:cs typeface="Calibri" panose="020F0502020204030204" pitchFamily="34" charset="0"/>
              </a:rPr>
              <a:t>2024-</a:t>
            </a:r>
            <a:r>
              <a:rPr lang="en-US" sz="2800" dirty="0">
                <a:latin typeface="Calibri" panose="020F0502020204030204" pitchFamily="34" charset="0"/>
                <a:ea typeface="Calibri" panose="020F0502020204030204" pitchFamily="34" charset="0"/>
                <a:cs typeface="Calibri" panose="020F0502020204030204" pitchFamily="34" charset="0"/>
              </a:rPr>
              <a:t>Oct </a:t>
            </a:r>
            <a:r>
              <a:rPr lang="en-US" altLang="ja-JP" sz="2800" dirty="0">
                <a:latin typeface="Calibri" panose="020F0502020204030204" pitchFamily="34" charset="0"/>
                <a:ea typeface="Calibri" panose="020F0502020204030204" pitchFamily="34" charset="0"/>
                <a:cs typeface="Calibri" panose="020F0502020204030204" pitchFamily="34" charset="0"/>
              </a:rPr>
              <a:t>2</a:t>
            </a:r>
            <a:r>
              <a:rPr sz="2800" dirty="0">
                <a:latin typeface="Calibri" panose="020F0502020204030204" pitchFamily="34" charset="0"/>
                <a:ea typeface="Calibri" panose="020F0502020204030204" pitchFamily="34" charset="0"/>
                <a:cs typeface="Calibri" panose="020F0502020204030204" pitchFamily="34" charset="0"/>
              </a:rPr>
              <a:t>025</a:t>
            </a:r>
          </a:p>
        </p:txBody>
      </p:sp>
      <p:sp>
        <p:nvSpPr>
          <p:cNvPr id="21" name="TextBox 20">
            <a:extLst>
              <a:ext uri="{FF2B5EF4-FFF2-40B4-BE49-F238E27FC236}">
                <a16:creationId xmlns:a16="http://schemas.microsoft.com/office/drawing/2014/main" id="{64758558-5AA8-4D89-0A52-F11D4C17E11F}"/>
              </a:ext>
            </a:extLst>
          </p:cNvPr>
          <p:cNvSpPr txBox="1"/>
          <p:nvPr/>
        </p:nvSpPr>
        <p:spPr>
          <a:xfrm>
            <a:off x="8090956" y="1204297"/>
            <a:ext cx="3529544" cy="1318181"/>
          </a:xfrm>
          <a:prstGeom prst="rect">
            <a:avLst/>
          </a:prstGeom>
          <a:noFill/>
        </p:spPr>
        <p:txBody>
          <a:bodyPr wrap="square">
            <a:spAutoFit/>
          </a:bodyPr>
          <a:lstStyle/>
          <a:p>
            <a:pPr marL="444500" indent="-444500">
              <a:lnSpc>
                <a:spcPct val="150000"/>
              </a:lnSpc>
              <a:buFont typeface="+mj-lt"/>
              <a:buAutoNum type="romanUcPeriod" startAt="6"/>
            </a:pPr>
            <a:r>
              <a:rPr lang="en-US" sz="2800" dirty="0">
                <a:latin typeface="Calibri" panose="020F0502020204030204" pitchFamily="34" charset="0"/>
                <a:ea typeface="Calibri" panose="020F0502020204030204" pitchFamily="34" charset="0"/>
                <a:cs typeface="Calibri" panose="020F0502020204030204" pitchFamily="34" charset="0"/>
              </a:rPr>
              <a:t>Hitoshi </a:t>
            </a:r>
            <a:r>
              <a:rPr lang="en-US" sz="2800" dirty="0" err="1">
                <a:latin typeface="Calibri" panose="020F0502020204030204" pitchFamily="34" charset="0"/>
                <a:ea typeface="Calibri" panose="020F0502020204030204" pitchFamily="34" charset="0"/>
                <a:cs typeface="Calibri" panose="020F0502020204030204" pitchFamily="34" charset="0"/>
              </a:rPr>
              <a:t>Kikawada</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444500" indent="-444500">
              <a:lnSpc>
                <a:spcPct val="150000"/>
              </a:lnSpc>
            </a:pPr>
            <a:r>
              <a:rPr lang="en-US" sz="2800" dirty="0">
                <a:latin typeface="Calibri" panose="020F0502020204030204" pitchFamily="34" charset="0"/>
                <a:ea typeface="Calibri" panose="020F0502020204030204" pitchFamily="34" charset="0"/>
                <a:cs typeface="Calibri" panose="020F0502020204030204" pitchFamily="34" charset="0"/>
              </a:rPr>
              <a:t>	Oct 20</a:t>
            </a:r>
            <a:r>
              <a:rPr sz="2800" dirty="0">
                <a:latin typeface="Calibri" panose="020F0502020204030204" pitchFamily="34" charset="0"/>
                <a:ea typeface="Calibri" panose="020F0502020204030204" pitchFamily="34" charset="0"/>
                <a:cs typeface="Calibri" panose="020F0502020204030204" pitchFamily="34" charset="0"/>
              </a:rPr>
              <a:t>25</a:t>
            </a:r>
            <a:r>
              <a:rPr lang="en-US" sz="2800" dirty="0">
                <a:latin typeface="Calibri" panose="020F0502020204030204" pitchFamily="34" charset="0"/>
                <a:ea typeface="Calibri" panose="020F0502020204030204" pitchFamily="34" charset="0"/>
                <a:cs typeface="Calibri" panose="020F0502020204030204" pitchFamily="34" charset="0"/>
              </a:rPr>
              <a:t>-Present</a:t>
            </a:r>
            <a:endParaRPr sz="2800" dirty="0">
              <a:latin typeface="Calibri" panose="020F0502020204030204" pitchFamily="34" charset="0"/>
              <a:ea typeface="Calibri" panose="020F0502020204030204" pitchFamily="34" charset="0"/>
              <a:cs typeface="Calibri" panose="020F0502020204030204" pitchFamily="34" charset="0"/>
            </a:endParaRPr>
          </a:p>
        </p:txBody>
      </p:sp>
      <p:pic>
        <p:nvPicPr>
          <p:cNvPr id="3" name="図 2">
            <a:extLst>
              <a:ext uri="{FF2B5EF4-FFF2-40B4-BE49-F238E27FC236}">
                <a16:creationId xmlns:a16="http://schemas.microsoft.com/office/drawing/2014/main" id="{D30E6FB5-59AE-E471-2E70-655C2B821A60}"/>
              </a:ext>
            </a:extLst>
          </p:cNvPr>
          <p:cNvPicPr>
            <a:picLocks noChangeAspect="1"/>
          </p:cNvPicPr>
          <p:nvPr/>
        </p:nvPicPr>
        <p:blipFill>
          <a:blip r:embed="rId3"/>
          <a:stretch>
            <a:fillRect/>
          </a:stretch>
        </p:blipFill>
        <p:spPr>
          <a:xfrm>
            <a:off x="884307" y="4981298"/>
            <a:ext cx="1274693" cy="1649984"/>
          </a:xfrm>
          <a:prstGeom prst="rect">
            <a:avLst/>
          </a:prstGeom>
          <a:ln>
            <a:solidFill>
              <a:schemeClr val="tx1"/>
            </a:solidFill>
          </a:ln>
        </p:spPr>
      </p:pic>
      <p:pic>
        <p:nvPicPr>
          <p:cNvPr id="4" name="図 3">
            <a:extLst>
              <a:ext uri="{FF2B5EF4-FFF2-40B4-BE49-F238E27FC236}">
                <a16:creationId xmlns:a16="http://schemas.microsoft.com/office/drawing/2014/main" id="{EF0616D0-E834-109B-4AF1-B507179B76F0}"/>
              </a:ext>
            </a:extLst>
          </p:cNvPr>
          <p:cNvPicPr>
            <a:picLocks noChangeAspect="1"/>
          </p:cNvPicPr>
          <p:nvPr/>
        </p:nvPicPr>
        <p:blipFill>
          <a:blip r:embed="rId4"/>
          <a:stretch>
            <a:fillRect/>
          </a:stretch>
        </p:blipFill>
        <p:spPr>
          <a:xfrm>
            <a:off x="6362498" y="4926646"/>
            <a:ext cx="1422200" cy="1701484"/>
          </a:xfrm>
          <a:prstGeom prst="rect">
            <a:avLst/>
          </a:prstGeom>
          <a:ln>
            <a:solidFill>
              <a:schemeClr val="tx1"/>
            </a:solidFill>
          </a:ln>
        </p:spPr>
      </p:pic>
      <p:pic>
        <p:nvPicPr>
          <p:cNvPr id="5" name="図 4">
            <a:extLst>
              <a:ext uri="{FF2B5EF4-FFF2-40B4-BE49-F238E27FC236}">
                <a16:creationId xmlns:a16="http://schemas.microsoft.com/office/drawing/2014/main" id="{FC21D21A-451C-5727-5128-95C6D2BA2EB3}"/>
              </a:ext>
            </a:extLst>
          </p:cNvPr>
          <p:cNvPicPr>
            <a:picLocks noChangeAspect="1"/>
          </p:cNvPicPr>
          <p:nvPr/>
        </p:nvPicPr>
        <p:blipFill>
          <a:blip r:embed="rId5"/>
          <a:stretch>
            <a:fillRect/>
          </a:stretch>
        </p:blipFill>
        <p:spPr>
          <a:xfrm>
            <a:off x="912334" y="2944347"/>
            <a:ext cx="1280956" cy="1762509"/>
          </a:xfrm>
          <a:prstGeom prst="rect">
            <a:avLst/>
          </a:prstGeom>
          <a:ln>
            <a:solidFill>
              <a:schemeClr val="tx1"/>
            </a:solidFill>
          </a:ln>
        </p:spPr>
      </p:pic>
      <p:pic>
        <p:nvPicPr>
          <p:cNvPr id="7" name="図 6">
            <a:extLst>
              <a:ext uri="{FF2B5EF4-FFF2-40B4-BE49-F238E27FC236}">
                <a16:creationId xmlns:a16="http://schemas.microsoft.com/office/drawing/2014/main" id="{ED94E018-3B58-0013-B0D2-7ABC42E62042}"/>
              </a:ext>
            </a:extLst>
          </p:cNvPr>
          <p:cNvPicPr>
            <a:picLocks noChangeAspect="1"/>
          </p:cNvPicPr>
          <p:nvPr/>
        </p:nvPicPr>
        <p:blipFill>
          <a:blip r:embed="rId6"/>
          <a:stretch>
            <a:fillRect/>
          </a:stretch>
        </p:blipFill>
        <p:spPr>
          <a:xfrm>
            <a:off x="6359729" y="2935381"/>
            <a:ext cx="1431863" cy="1710103"/>
          </a:xfrm>
          <a:prstGeom prst="rect">
            <a:avLst/>
          </a:prstGeom>
          <a:ln>
            <a:solidFill>
              <a:schemeClr val="tx1"/>
            </a:solidFill>
          </a:ln>
        </p:spPr>
      </p:pic>
      <p:pic>
        <p:nvPicPr>
          <p:cNvPr id="8" name="図 7">
            <a:extLst>
              <a:ext uri="{FF2B5EF4-FFF2-40B4-BE49-F238E27FC236}">
                <a16:creationId xmlns:a16="http://schemas.microsoft.com/office/drawing/2014/main" id="{1BAB3F8B-04CE-0959-B004-33FB749A79CB}"/>
              </a:ext>
            </a:extLst>
          </p:cNvPr>
          <p:cNvPicPr>
            <a:picLocks noChangeAspect="1"/>
          </p:cNvPicPr>
          <p:nvPr/>
        </p:nvPicPr>
        <p:blipFill>
          <a:blip r:embed="rId7"/>
          <a:stretch>
            <a:fillRect/>
          </a:stretch>
        </p:blipFill>
        <p:spPr>
          <a:xfrm>
            <a:off x="912334" y="1051560"/>
            <a:ext cx="1284478" cy="1605598"/>
          </a:xfrm>
          <a:prstGeom prst="rect">
            <a:avLst/>
          </a:prstGeom>
          <a:ln>
            <a:solidFill>
              <a:schemeClr val="tx1"/>
            </a:solidFill>
          </a:ln>
        </p:spPr>
      </p:pic>
      <p:pic>
        <p:nvPicPr>
          <p:cNvPr id="10" name="図 9">
            <a:extLst>
              <a:ext uri="{FF2B5EF4-FFF2-40B4-BE49-F238E27FC236}">
                <a16:creationId xmlns:a16="http://schemas.microsoft.com/office/drawing/2014/main" id="{91C4D411-D66C-384C-974F-A5965C6C3DB2}"/>
              </a:ext>
            </a:extLst>
          </p:cNvPr>
          <p:cNvPicPr>
            <a:picLocks noChangeAspect="1"/>
          </p:cNvPicPr>
          <p:nvPr/>
        </p:nvPicPr>
        <p:blipFill>
          <a:blip r:embed="rId8"/>
          <a:stretch>
            <a:fillRect/>
          </a:stretch>
        </p:blipFill>
        <p:spPr>
          <a:xfrm>
            <a:off x="6366338" y="1040223"/>
            <a:ext cx="1433368" cy="1605599"/>
          </a:xfrm>
          <a:prstGeom prst="rect">
            <a:avLst/>
          </a:prstGeom>
          <a:ln>
            <a:solidFill>
              <a:schemeClr val="tx1"/>
            </a:solidFill>
          </a:ln>
        </p:spPr>
      </p:pic>
    </p:spTree>
    <p:extLst>
      <p:ext uri="{BB962C8B-B14F-4D97-AF65-F5344CB8AC3E}">
        <p14:creationId xmlns:p14="http://schemas.microsoft.com/office/powerpoint/2010/main" val="2552288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3B2F412-CFEA-41D4-9A5A-96DB85A27FFC}"/>
              </a:ext>
            </a:extLst>
          </p:cNvPr>
          <p:cNvSpPr txBox="1"/>
          <p:nvPr/>
        </p:nvSpPr>
        <p:spPr>
          <a:xfrm>
            <a:off x="279400" y="636130"/>
            <a:ext cx="11355176" cy="5983689"/>
          </a:xfrm>
          <a:prstGeom prst="rect">
            <a:avLst/>
          </a:prstGeom>
        </p:spPr>
        <p:txBody>
          <a:bodyPr vert="horz" wrap="square" lIns="0" tIns="12700" rIns="0" bIns="0" rtlCol="0">
            <a:spAutoFit/>
          </a:bodyPr>
          <a:lstStyle/>
          <a:p>
            <a:pPr marL="12700" marR="20320" algn="just">
              <a:lnSpc>
                <a:spcPct val="100000"/>
              </a:lnSpc>
              <a:spcBef>
                <a:spcPts val="100"/>
              </a:spcBef>
            </a:pPr>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Outline</a:t>
            </a:r>
            <a:endParaRPr sz="28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471170" indent="-457200" algn="just">
              <a:lnSpc>
                <a:spcPct val="100000"/>
              </a:lnSpc>
              <a:buFont typeface="+mj-lt"/>
              <a:buAutoNum type="arabicPeriod"/>
              <a:tabLst>
                <a:tab pos="157480" algn="l"/>
              </a:tabLst>
            </a:pPr>
            <a:r>
              <a:rPr sz="2400" b="1"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Fundamental</a:t>
            </a:r>
            <a:r>
              <a:rPr sz="2400" b="1" spc="-3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sz="2400" b="1"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Principle</a:t>
            </a:r>
            <a:r>
              <a:rPr lang="en-US" sz="2400" b="1"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s</a:t>
            </a:r>
            <a:endParaRPr lang="en-US" sz="2400" b="1" dirty="0">
              <a:latin typeface="Calibri" panose="020F0502020204030204" pitchFamily="34" charset="0"/>
              <a:ea typeface="Calibri" panose="020F0502020204030204" pitchFamily="34" charset="0"/>
              <a:cs typeface="Calibri" panose="020F0502020204030204" pitchFamily="34" charset="0"/>
            </a:endParaRPr>
          </a:p>
          <a:p>
            <a:pPr marL="446405" marR="5715" indent="-342900" algn="just">
              <a:lnSpc>
                <a:spcPct val="100000"/>
              </a:lnSpc>
              <a:buFont typeface="Arial" panose="020B0604020202020204" pitchFamily="34" charset="0"/>
              <a:buChar char="•"/>
            </a:pPr>
            <a:r>
              <a:rPr lang="en-US" sz="2400" spc="-5" dirty="0">
                <a:latin typeface="Calibri" panose="020F0502020204030204" pitchFamily="34" charset="0"/>
                <a:ea typeface="Calibri" panose="020F0502020204030204" pitchFamily="34" charset="0"/>
                <a:cs typeface="Calibri" panose="020F0502020204030204" pitchFamily="34" charset="0"/>
              </a:rPr>
              <a:t>Establishes </a:t>
            </a:r>
            <a:r>
              <a:rPr lang="en-US" sz="2400" dirty="0">
                <a:latin typeface="Calibri" panose="020F0502020204030204" pitchFamily="34" charset="0"/>
                <a:ea typeface="Calibri" panose="020F0502020204030204" pitchFamily="34" charset="0"/>
                <a:cs typeface="Calibri" panose="020F0502020204030204" pitchFamily="34" charset="0"/>
              </a:rPr>
              <a:t>the </a:t>
            </a:r>
            <a:r>
              <a:rPr lang="en-US" sz="2400" spc="-5" dirty="0">
                <a:latin typeface="Calibri" panose="020F0502020204030204" pitchFamily="34" charset="0"/>
                <a:ea typeface="Calibri" panose="020F0502020204030204" pitchFamily="34" charset="0"/>
                <a:cs typeface="Calibri" panose="020F0502020204030204" pitchFamily="34" charset="0"/>
              </a:rPr>
              <a:t>following basic principles </a:t>
            </a:r>
            <a:r>
              <a:rPr lang="en-US" sz="2400" dirty="0">
                <a:latin typeface="Calibri" panose="020F0502020204030204" pitchFamily="34" charset="0"/>
                <a:ea typeface="Calibri" panose="020F0502020204030204" pitchFamily="34" charset="0"/>
                <a:cs typeface="Calibri" panose="020F0502020204030204" pitchFamily="34" charset="0"/>
              </a:rPr>
              <a:t>regarding </a:t>
            </a:r>
            <a:r>
              <a:rPr lang="en-US" sz="2400" spc="-5" dirty="0">
                <a:latin typeface="Calibri" panose="020F0502020204030204" pitchFamily="34" charset="0"/>
                <a:ea typeface="Calibri" panose="020F0502020204030204" pitchFamily="34" charset="0"/>
                <a:cs typeface="Calibri" panose="020F0502020204030204" pitchFamily="34" charset="0"/>
              </a:rPr>
              <a:t>measures to address L/I (prevent  L/I, provide swift </a:t>
            </a:r>
            <a:r>
              <a:rPr lang="en-US" sz="2400" dirty="0">
                <a:latin typeface="Calibri" panose="020F0502020204030204" pitchFamily="34" charset="0"/>
                <a:ea typeface="Calibri" panose="020F0502020204030204" pitchFamily="34" charset="0"/>
                <a:cs typeface="Calibri" panose="020F0502020204030204" pitchFamily="34" charset="0"/>
              </a:rPr>
              <a:t>and </a:t>
            </a:r>
            <a:r>
              <a:rPr lang="en-US" sz="2400" spc="-5" dirty="0">
                <a:latin typeface="Calibri" panose="020F0502020204030204" pitchFamily="34" charset="0"/>
                <a:ea typeface="Calibri" panose="020F0502020204030204" pitchFamily="34" charset="0"/>
                <a:cs typeface="Calibri" panose="020F0502020204030204" pitchFamily="34" charset="0"/>
              </a:rPr>
              <a:t>appropriate </a:t>
            </a:r>
            <a:r>
              <a:rPr lang="en-US" sz="2400" spc="-10" dirty="0">
                <a:latin typeface="Calibri" panose="020F0502020204030204" pitchFamily="34" charset="0"/>
                <a:ea typeface="Calibri" panose="020F0502020204030204" pitchFamily="34" charset="0"/>
                <a:cs typeface="Calibri" panose="020F0502020204030204" pitchFamily="34" charset="0"/>
              </a:rPr>
              <a:t>support </a:t>
            </a:r>
            <a:r>
              <a:rPr lang="en-US" sz="2400" spc="-5" dirty="0">
                <a:latin typeface="Calibri" panose="020F0502020204030204" pitchFamily="34" charset="0"/>
                <a:ea typeface="Calibri" panose="020F0502020204030204" pitchFamily="34" charset="0"/>
                <a:cs typeface="Calibri" panose="020F0502020204030204" pitchFamily="34" charset="0"/>
              </a:rPr>
              <a:t>to persons facing L/I,</a:t>
            </a:r>
            <a:r>
              <a:rPr lang="en-US" sz="2400" spc="-1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and otherwise </a:t>
            </a:r>
            <a:r>
              <a:rPr lang="en-US" sz="2400" spc="-5" dirty="0">
                <a:latin typeface="Calibri" panose="020F0502020204030204" pitchFamily="34" charset="0"/>
                <a:ea typeface="Calibri" panose="020F0502020204030204" pitchFamily="34" charset="0"/>
                <a:cs typeface="Calibri" panose="020F0502020204030204" pitchFamily="34" charset="0"/>
              </a:rPr>
              <a:t>facilitate </a:t>
            </a:r>
            <a:r>
              <a:rPr lang="en-US" sz="2400" dirty="0">
                <a:latin typeface="Calibri" panose="020F0502020204030204" pitchFamily="34" charset="0"/>
                <a:ea typeface="Calibri" panose="020F0502020204030204" pitchFamily="34" charset="0"/>
                <a:cs typeface="Calibri" panose="020F0502020204030204" pitchFamily="34" charset="0"/>
              </a:rPr>
              <a:t>their efforts to get out of the troubled situation).</a:t>
            </a:r>
          </a:p>
          <a:p>
            <a:pPr marL="446405" marR="7620" lvl="1" indent="-343535" algn="just">
              <a:lnSpc>
                <a:spcPct val="100000"/>
              </a:lnSpc>
              <a:buAutoNum type="arabicParenBoth"/>
              <a:tabLst>
                <a:tab pos="447040" algn="l"/>
              </a:tabLst>
            </a:pPr>
            <a:r>
              <a:rPr sz="2400" spc="-5" dirty="0">
                <a:latin typeface="Calibri" panose="020F0502020204030204" pitchFamily="34" charset="0"/>
                <a:ea typeface="Calibri" panose="020F0502020204030204" pitchFamily="34" charset="0"/>
                <a:cs typeface="Calibri" panose="020F0502020204030204" pitchFamily="34" charset="0"/>
              </a:rPr>
              <a:t>It </a:t>
            </a:r>
            <a:r>
              <a:rPr sz="2400" spc="-10" dirty="0">
                <a:latin typeface="Calibri" panose="020F0502020204030204" pitchFamily="34" charset="0"/>
                <a:ea typeface="Calibri" panose="020F0502020204030204" pitchFamily="34" charset="0"/>
                <a:cs typeface="Calibri" panose="020F0502020204030204" pitchFamily="34" charset="0"/>
              </a:rPr>
              <a:t>is </a:t>
            </a:r>
            <a:r>
              <a:rPr sz="2400" spc="-5" dirty="0">
                <a:latin typeface="Calibri" panose="020F0502020204030204" pitchFamily="34" charset="0"/>
                <a:ea typeface="Calibri" panose="020F0502020204030204" pitchFamily="34" charset="0"/>
                <a:cs typeface="Calibri" panose="020F0502020204030204" pitchFamily="34" charset="0"/>
              </a:rPr>
              <a:t>important to </a:t>
            </a:r>
            <a:r>
              <a:rPr lang="en-US" sz="2400" spc="-5" dirty="0">
                <a:latin typeface="Calibri" panose="020F0502020204030204" pitchFamily="34" charset="0"/>
                <a:ea typeface="Calibri" panose="020F0502020204030204" pitchFamily="34" charset="0"/>
                <a:cs typeface="Calibri" panose="020F0502020204030204" pitchFamily="34" charset="0"/>
              </a:rPr>
              <a:t>develop</a:t>
            </a:r>
            <a:r>
              <a:rPr sz="2400" spc="-5" dirty="0">
                <a:latin typeface="Calibri" panose="020F0502020204030204" pitchFamily="34" charset="0"/>
                <a:ea typeface="Calibri" panose="020F0502020204030204" pitchFamily="34" charset="0"/>
                <a:cs typeface="Calibri" panose="020F0502020204030204" pitchFamily="34" charset="0"/>
              </a:rPr>
              <a:t> measures to address </a:t>
            </a:r>
            <a:r>
              <a:rPr lang="en-US" sz="2400" spc="-5" dirty="0">
                <a:latin typeface="Calibri" panose="020F0502020204030204" pitchFamily="34" charset="0"/>
                <a:ea typeface="Calibri" panose="020F0502020204030204" pitchFamily="34" charset="0"/>
                <a:cs typeface="Calibri" panose="020F0502020204030204" pitchFamily="34" charset="0"/>
              </a:rPr>
              <a:t>L/I</a:t>
            </a:r>
            <a:r>
              <a:rPr sz="2400" spc="-5" dirty="0">
                <a:latin typeface="Calibri" panose="020F0502020204030204" pitchFamily="34" charset="0"/>
                <a:ea typeface="Calibri" panose="020F0502020204030204" pitchFamily="34" charset="0"/>
                <a:cs typeface="Calibri" panose="020F0502020204030204" pitchFamily="34" charset="0"/>
              </a:rPr>
              <a:t> across </a:t>
            </a:r>
            <a:r>
              <a:rPr sz="240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all </a:t>
            </a:r>
            <a:r>
              <a:rPr sz="2400" spc="-5"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societal sectors</a:t>
            </a:r>
            <a:r>
              <a:rPr sz="2400" spc="-5"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sz="2400" spc="-5"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as any </a:t>
            </a:r>
            <a:r>
              <a:rPr sz="240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person </a:t>
            </a:r>
            <a:r>
              <a:rPr lang="en-US" sz="240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is trapped </a:t>
            </a:r>
            <a:r>
              <a:rPr sz="2400" spc="-5"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in such </a:t>
            </a:r>
            <a:r>
              <a:rPr sz="240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a </a:t>
            </a:r>
            <a:r>
              <a:rPr lang="en-US" sz="240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situation</a:t>
            </a:r>
            <a:r>
              <a:rPr sz="2400" spc="-5"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t>
            </a:r>
            <a:r>
              <a:rPr sz="240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any point </a:t>
            </a:r>
            <a:r>
              <a:rPr sz="2400" spc="-5"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in</a:t>
            </a:r>
            <a:r>
              <a:rPr sz="2400" spc="-15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sz="2400" spc="-5"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life</a:t>
            </a:r>
            <a:r>
              <a:rPr sz="2400" spc="-5"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446405" marR="5080" lvl="1" indent="-343535" algn="just">
              <a:lnSpc>
                <a:spcPct val="100000"/>
              </a:lnSpc>
              <a:buAutoNum type="arabicParenBoth"/>
              <a:tabLst>
                <a:tab pos="447040" algn="l"/>
              </a:tabLst>
            </a:pPr>
            <a:r>
              <a:rPr sz="2400" spc="-5" dirty="0">
                <a:latin typeface="Calibri" panose="020F0502020204030204" pitchFamily="34" charset="0"/>
                <a:ea typeface="Calibri" panose="020F0502020204030204" pitchFamily="34" charset="0"/>
                <a:cs typeface="Calibri" panose="020F0502020204030204" pitchFamily="34" charset="0"/>
              </a:rPr>
              <a:t>It is essential to </a:t>
            </a:r>
            <a:r>
              <a:rPr sz="2400" spc="-5" dirty="0">
                <a:solidFill>
                  <a:srgbClr val="FF0000"/>
                </a:solidFill>
                <a:latin typeface="Calibri" panose="020F0502020204030204" pitchFamily="34" charset="0"/>
                <a:ea typeface="Calibri" panose="020F0502020204030204" pitchFamily="34" charset="0"/>
                <a:cs typeface="Calibri" panose="020F0502020204030204" pitchFamily="34" charset="0"/>
              </a:rPr>
              <a:t>provide </a:t>
            </a:r>
            <a:r>
              <a:rPr sz="2400" spc="-10" dirty="0">
                <a:solidFill>
                  <a:srgbClr val="FF0000"/>
                </a:solidFill>
                <a:latin typeface="Calibri" panose="020F0502020204030204" pitchFamily="34" charset="0"/>
                <a:ea typeface="Calibri" panose="020F0502020204030204" pitchFamily="34" charset="0"/>
                <a:cs typeface="Calibri" panose="020F0502020204030204" pitchFamily="34" charset="0"/>
              </a:rPr>
              <a:t>continuous </a:t>
            </a:r>
            <a:r>
              <a:rPr sz="2400" spc="-5" dirty="0">
                <a:solidFill>
                  <a:srgbClr val="FF0000"/>
                </a:solidFill>
                <a:latin typeface="Calibri" panose="020F0502020204030204" pitchFamily="34" charset="0"/>
                <a:ea typeface="Calibri" panose="020F0502020204030204" pitchFamily="34" charset="0"/>
                <a:cs typeface="Calibri" panose="020F0502020204030204" pitchFamily="34" charset="0"/>
              </a:rPr>
              <a:t>support </a:t>
            </a:r>
            <a:r>
              <a:rPr sz="2400" dirty="0">
                <a:latin typeface="Calibri" panose="020F0502020204030204" pitchFamily="34" charset="0"/>
                <a:ea typeface="Calibri" panose="020F0502020204030204" pitchFamily="34" charset="0"/>
                <a:cs typeface="Calibri" panose="020F0502020204030204" pitchFamily="34" charset="0"/>
              </a:rPr>
              <a:t>tailored </a:t>
            </a:r>
            <a:r>
              <a:rPr sz="2400" spc="-5" dirty="0">
                <a:latin typeface="Calibri" panose="020F0502020204030204" pitchFamily="34" charset="0"/>
                <a:ea typeface="Calibri" panose="020F0502020204030204" pitchFamily="34" charset="0"/>
                <a:cs typeface="Calibri" panose="020F0502020204030204" pitchFamily="34" charset="0"/>
              </a:rPr>
              <a:t>to </a:t>
            </a:r>
            <a:r>
              <a:rPr sz="2400" dirty="0">
                <a:latin typeface="Calibri" panose="020F0502020204030204" pitchFamily="34" charset="0"/>
                <a:ea typeface="Calibri" panose="020F0502020204030204" pitchFamily="34" charset="0"/>
                <a:cs typeface="Calibri" panose="020F0502020204030204" pitchFamily="34" charset="0"/>
              </a:rPr>
              <a:t>the </a:t>
            </a:r>
            <a:r>
              <a:rPr lang="en-US" sz="2400" spc="-5" dirty="0">
                <a:latin typeface="Calibri" panose="020F0502020204030204" pitchFamily="34" charset="0"/>
                <a:ea typeface="Calibri" panose="020F0502020204030204" pitchFamily="34" charset="0"/>
                <a:cs typeface="Calibri" panose="020F0502020204030204" pitchFamily="34" charset="0"/>
              </a:rPr>
              <a:t>individual</a:t>
            </a:r>
            <a:r>
              <a:rPr sz="2400" spc="-5" dirty="0">
                <a:latin typeface="Calibri" panose="020F0502020204030204" pitchFamily="34" charset="0"/>
                <a:ea typeface="Calibri" panose="020F0502020204030204" pitchFamily="34" charset="0"/>
                <a:cs typeface="Calibri" panose="020F0502020204030204" pitchFamily="34" charset="0"/>
              </a:rPr>
              <a:t> circumstances </a:t>
            </a:r>
            <a:r>
              <a:rPr sz="2400" dirty="0">
                <a:latin typeface="Calibri" panose="020F0502020204030204" pitchFamily="34" charset="0"/>
                <a:ea typeface="Calibri" panose="020F0502020204030204" pitchFamily="34" charset="0"/>
                <a:cs typeface="Calibri" panose="020F0502020204030204" pitchFamily="34" charset="0"/>
              </a:rPr>
              <a:t>of </a:t>
            </a:r>
            <a:r>
              <a:rPr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persons </a:t>
            </a:r>
            <a:r>
              <a:rPr lang="en-US"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going through L/I</a:t>
            </a:r>
            <a:r>
              <a:rPr sz="24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a:t>
            </a:r>
            <a:r>
              <a:rPr sz="2400" spc="-4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including</a:t>
            </a:r>
            <a:r>
              <a:rPr sz="2400" spc="-1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sz="24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their</a:t>
            </a:r>
            <a:r>
              <a:rPr sz="2400" spc="-1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family</a:t>
            </a:r>
            <a:r>
              <a:rPr sz="2400" spc="-1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sz="24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members</a:t>
            </a:r>
            <a:r>
              <a:rPr sz="2400" spc="-4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sz="24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("concerned</a:t>
            </a:r>
            <a:r>
              <a:rPr sz="2400" spc="-2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sz="24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parties")</a:t>
            </a:r>
            <a:r>
              <a:rPr sz="2400" dirty="0">
                <a:latin typeface="Calibri" panose="020F0502020204030204" pitchFamily="34" charset="0"/>
                <a:ea typeface="Calibri" panose="020F0502020204030204" pitchFamily="34" charset="0"/>
                <a:cs typeface="Calibri" panose="020F0502020204030204" pitchFamily="34" charset="0"/>
              </a:rPr>
              <a:t>.</a:t>
            </a:r>
          </a:p>
          <a:p>
            <a:pPr marL="446405" marR="5715" lvl="1" indent="-343535" algn="just">
              <a:lnSpc>
                <a:spcPct val="100000"/>
              </a:lnSpc>
              <a:spcBef>
                <a:spcPts val="5"/>
              </a:spcBef>
              <a:buAutoNum type="arabicParenBoth"/>
              <a:tabLst>
                <a:tab pos="447040" algn="l"/>
              </a:tabLst>
            </a:pPr>
            <a:r>
              <a:rPr sz="2400" spc="-5" dirty="0">
                <a:latin typeface="Calibri" panose="020F0502020204030204" pitchFamily="34" charset="0"/>
                <a:ea typeface="Calibri" panose="020F0502020204030204" pitchFamily="34" charset="0"/>
                <a:cs typeface="Calibri" panose="020F0502020204030204" pitchFamily="34" charset="0"/>
              </a:rPr>
              <a:t>It </a:t>
            </a:r>
            <a:r>
              <a:rPr sz="2400" spc="-10" dirty="0">
                <a:latin typeface="Calibri" panose="020F0502020204030204" pitchFamily="34" charset="0"/>
                <a:ea typeface="Calibri" panose="020F0502020204030204" pitchFamily="34" charset="0"/>
                <a:cs typeface="Calibri" panose="020F0502020204030204" pitchFamily="34" charset="0"/>
              </a:rPr>
              <a:t>is </a:t>
            </a:r>
            <a:r>
              <a:rPr sz="2400" spc="-5" dirty="0">
                <a:latin typeface="Calibri" panose="020F0502020204030204" pitchFamily="34" charset="0"/>
                <a:ea typeface="Calibri" panose="020F0502020204030204" pitchFamily="34" charset="0"/>
                <a:cs typeface="Calibri" panose="020F0502020204030204" pitchFamily="34" charset="0"/>
              </a:rPr>
              <a:t>essential to </a:t>
            </a:r>
            <a:r>
              <a:rPr sz="2400" spc="-5" dirty="0">
                <a:solidFill>
                  <a:srgbClr val="FF0000"/>
                </a:solidFill>
                <a:latin typeface="Calibri" panose="020F0502020204030204" pitchFamily="34" charset="0"/>
                <a:ea typeface="Calibri" panose="020F0502020204030204" pitchFamily="34" charset="0"/>
                <a:cs typeface="Calibri" panose="020F0502020204030204" pitchFamily="34" charset="0"/>
              </a:rPr>
              <a:t>provide necessary </a:t>
            </a:r>
            <a:r>
              <a:rPr sz="2400" spc="-10" dirty="0">
                <a:solidFill>
                  <a:srgbClr val="FF0000"/>
                </a:solidFill>
                <a:latin typeface="Calibri" panose="020F0502020204030204" pitchFamily="34" charset="0"/>
                <a:ea typeface="Calibri" panose="020F0502020204030204" pitchFamily="34" charset="0"/>
                <a:cs typeface="Calibri" panose="020F0502020204030204" pitchFamily="34" charset="0"/>
              </a:rPr>
              <a:t>support </a:t>
            </a:r>
            <a:r>
              <a:rPr sz="2400" spc="-5" dirty="0">
                <a:latin typeface="Calibri" panose="020F0502020204030204" pitchFamily="34" charset="0"/>
                <a:ea typeface="Calibri" panose="020F0502020204030204" pitchFamily="34" charset="0"/>
                <a:cs typeface="Calibri" panose="020F0502020204030204" pitchFamily="34" charset="0"/>
              </a:rPr>
              <a:t>to </a:t>
            </a:r>
            <a:r>
              <a:rPr sz="2400" dirty="0">
                <a:latin typeface="Calibri" panose="020F0502020204030204" pitchFamily="34" charset="0"/>
                <a:ea typeface="Calibri" panose="020F0502020204030204" pitchFamily="34" charset="0"/>
                <a:cs typeface="Calibri" panose="020F0502020204030204" pitchFamily="34" charset="0"/>
              </a:rPr>
              <a:t>the </a:t>
            </a:r>
            <a:r>
              <a:rPr sz="2400" spc="-5" dirty="0">
                <a:latin typeface="Calibri" panose="020F0502020204030204" pitchFamily="34" charset="0"/>
                <a:ea typeface="Calibri" panose="020F0502020204030204" pitchFamily="34" charset="0"/>
                <a:cs typeface="Calibri" panose="020F0502020204030204" pitchFamily="34" charset="0"/>
              </a:rPr>
              <a:t>concerned parties with </a:t>
            </a:r>
            <a:r>
              <a:rPr lang="en-US" sz="2400" dirty="0">
                <a:latin typeface="Calibri" panose="020F0502020204030204" pitchFamily="34" charset="0"/>
                <a:ea typeface="Calibri" panose="020F0502020204030204" pitchFamily="34" charset="0"/>
                <a:cs typeface="Calibri" panose="020F0502020204030204" pitchFamily="34" charset="0"/>
              </a:rPr>
              <a:t>aim </a:t>
            </a:r>
            <a:r>
              <a:rPr sz="2400" dirty="0">
                <a:latin typeface="Calibri" panose="020F0502020204030204" pitchFamily="34" charset="0"/>
                <a:ea typeface="Calibri" panose="020F0502020204030204" pitchFamily="34" charset="0"/>
                <a:cs typeface="Calibri" panose="020F0502020204030204" pitchFamily="34" charset="0"/>
              </a:rPr>
              <a:t>of </a:t>
            </a:r>
            <a:r>
              <a:rPr sz="2400" spc="-5" dirty="0">
                <a:latin typeface="Calibri" panose="020F0502020204030204" pitchFamily="34" charset="0"/>
                <a:ea typeface="Calibri" panose="020F0502020204030204" pitchFamily="34" charset="0"/>
                <a:cs typeface="Calibri" panose="020F0502020204030204" pitchFamily="34" charset="0"/>
              </a:rPr>
              <a:t>enabling them </a:t>
            </a:r>
            <a:r>
              <a:rPr sz="2400" spc="-10" dirty="0">
                <a:latin typeface="Calibri" panose="020F0502020204030204" pitchFamily="34" charset="0"/>
                <a:ea typeface="Calibri" panose="020F0502020204030204" pitchFamily="34" charset="0"/>
                <a:cs typeface="Calibri" panose="020F0502020204030204" pitchFamily="34" charset="0"/>
              </a:rPr>
              <a:t>to</a:t>
            </a:r>
            <a:r>
              <a:rPr lang="en-US" sz="2400" spc="-10" dirty="0">
                <a:latin typeface="Calibri" panose="020F0502020204030204" pitchFamily="34" charset="0"/>
                <a:ea typeface="Calibri" panose="020F0502020204030204" pitchFamily="34" charset="0"/>
                <a:cs typeface="Calibri" panose="020F0502020204030204" pitchFamily="34" charset="0"/>
              </a:rPr>
              <a:t> get out of </a:t>
            </a:r>
            <a:r>
              <a:rPr sz="24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their </a:t>
            </a:r>
            <a:r>
              <a:rPr lang="en-US" sz="24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L/I</a:t>
            </a:r>
            <a:r>
              <a:rPr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en-US"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to live a happy </a:t>
            </a:r>
            <a:r>
              <a:rPr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daily </a:t>
            </a:r>
            <a:r>
              <a:rPr sz="24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and </a:t>
            </a:r>
            <a:r>
              <a:rPr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social life,</a:t>
            </a:r>
            <a:r>
              <a:rPr sz="2400" spc="-5" dirty="0">
                <a:latin typeface="Calibri" panose="020F0502020204030204" pitchFamily="34" charset="0"/>
                <a:ea typeface="Calibri" panose="020F0502020204030204" pitchFamily="34" charset="0"/>
                <a:cs typeface="Calibri" panose="020F0502020204030204" pitchFamily="34" charset="0"/>
              </a:rPr>
              <a:t> </a:t>
            </a:r>
            <a:r>
              <a:rPr sz="2400" spc="-5" dirty="0">
                <a:solidFill>
                  <a:srgbClr val="FF0000"/>
                </a:solidFill>
                <a:latin typeface="Calibri" panose="020F0502020204030204" pitchFamily="34" charset="0"/>
                <a:ea typeface="Calibri" panose="020F0502020204030204" pitchFamily="34" charset="0"/>
                <a:cs typeface="Calibri" panose="020F0502020204030204" pitchFamily="34" charset="0"/>
              </a:rPr>
              <a:t>by </a:t>
            </a:r>
            <a:r>
              <a:rPr sz="2400" spc="-5"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fostering </a:t>
            </a:r>
            <a:r>
              <a:rPr sz="240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their </a:t>
            </a:r>
            <a:r>
              <a:rPr sz="2400" spc="-5"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interactions </a:t>
            </a:r>
            <a:r>
              <a:rPr sz="240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with society and others </a:t>
            </a:r>
            <a:r>
              <a:rPr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in</a:t>
            </a:r>
            <a:r>
              <a:rPr lang="en-US"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consideration of</a:t>
            </a:r>
            <a:r>
              <a:rPr sz="24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their</a:t>
            </a:r>
            <a:r>
              <a:rPr sz="2400" spc="-17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en-US" sz="2400" spc="-17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sz="24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preferences</a:t>
            </a:r>
            <a:r>
              <a:rPr sz="2400" dirty="0">
                <a:latin typeface="Calibri" panose="020F0502020204030204" pitchFamily="34" charset="0"/>
                <a:ea typeface="Calibri" panose="020F0502020204030204" pitchFamily="34" charset="0"/>
                <a:cs typeface="Calibri" panose="020F0502020204030204" pitchFamily="34" charset="0"/>
              </a:rPr>
              <a:t>.</a:t>
            </a:r>
          </a:p>
          <a:p>
            <a:pPr marL="471170" indent="-457200" algn="just">
              <a:lnSpc>
                <a:spcPct val="100000"/>
              </a:lnSpc>
              <a:buFont typeface="+mj-lt"/>
              <a:buAutoNum type="arabicPeriod" startAt="2"/>
              <a:tabLst>
                <a:tab pos="157480" algn="l"/>
              </a:tabLst>
            </a:pPr>
            <a:r>
              <a:rPr sz="2400" b="1"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Responsibilities </a:t>
            </a:r>
            <a:r>
              <a:rPr sz="2400" b="1"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of </a:t>
            </a:r>
            <a:r>
              <a:rPr sz="2400" b="1"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the </a:t>
            </a:r>
            <a:r>
              <a:rPr sz="2400" b="1"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National </a:t>
            </a:r>
            <a:r>
              <a:rPr sz="2400" b="1"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sz="2400" b="1"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Local Government and Other</a:t>
            </a:r>
            <a:r>
              <a:rPr sz="2400" b="1" spc="-5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sz="2400" b="1"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Matters</a:t>
            </a:r>
            <a:endParaRPr sz="2400" dirty="0">
              <a:latin typeface="Calibri" panose="020F0502020204030204" pitchFamily="34" charset="0"/>
              <a:ea typeface="Calibri" panose="020F0502020204030204" pitchFamily="34" charset="0"/>
              <a:cs typeface="Calibri" panose="020F0502020204030204" pitchFamily="34" charset="0"/>
            </a:endParaRPr>
          </a:p>
          <a:p>
            <a:pPr marL="446405" marR="5080" indent="-342900" algn="just">
              <a:lnSpc>
                <a:spcPct val="100000"/>
              </a:lnSpc>
              <a:buFont typeface="Arial" panose="020B0604020202020204" pitchFamily="34" charset="0"/>
              <a:buChar char="•"/>
            </a:pPr>
            <a:r>
              <a:rPr sz="2400" spc="-5" dirty="0">
                <a:latin typeface="Calibri" panose="020F0502020204030204" pitchFamily="34" charset="0"/>
                <a:ea typeface="Calibri" panose="020F0502020204030204" pitchFamily="34" charset="0"/>
                <a:cs typeface="Calibri" panose="020F0502020204030204" pitchFamily="34" charset="0"/>
              </a:rPr>
              <a:t>Outlines </a:t>
            </a:r>
            <a:r>
              <a:rPr sz="2400" dirty="0">
                <a:latin typeface="Calibri" panose="020F0502020204030204" pitchFamily="34" charset="0"/>
                <a:ea typeface="Calibri" panose="020F0502020204030204" pitchFamily="34" charset="0"/>
                <a:cs typeface="Calibri" panose="020F0502020204030204" pitchFamily="34" charset="0"/>
              </a:rPr>
              <a:t>the </a:t>
            </a:r>
            <a:r>
              <a:rPr sz="2400" spc="-10" dirty="0">
                <a:latin typeface="Calibri" panose="020F0502020204030204" pitchFamily="34" charset="0"/>
                <a:ea typeface="Calibri" panose="020F0502020204030204" pitchFamily="34" charset="0"/>
                <a:cs typeface="Calibri" panose="020F0502020204030204" pitchFamily="34" charset="0"/>
              </a:rPr>
              <a:t>responsibilities </a:t>
            </a:r>
            <a:r>
              <a:rPr sz="2400" dirty="0">
                <a:latin typeface="Calibri" panose="020F0502020204030204" pitchFamily="34" charset="0"/>
                <a:ea typeface="Calibri" panose="020F0502020204030204" pitchFamily="34" charset="0"/>
                <a:cs typeface="Calibri" panose="020F0502020204030204" pitchFamily="34" charset="0"/>
              </a:rPr>
              <a:t>of the </a:t>
            </a:r>
            <a:r>
              <a:rPr lang="en-US" sz="2400" spc="-5" dirty="0">
                <a:latin typeface="Calibri" panose="020F0502020204030204" pitchFamily="34" charset="0"/>
                <a:ea typeface="Calibri" panose="020F0502020204030204" pitchFamily="34" charset="0"/>
                <a:cs typeface="Calibri" panose="020F0502020204030204" pitchFamily="34" charset="0"/>
              </a:rPr>
              <a:t>central and </a:t>
            </a:r>
            <a:r>
              <a:rPr sz="2400" dirty="0">
                <a:latin typeface="Calibri" panose="020F0502020204030204" pitchFamily="34" charset="0"/>
                <a:ea typeface="Calibri" panose="020F0502020204030204" pitchFamily="34" charset="0"/>
                <a:cs typeface="Calibri" panose="020F0502020204030204" pitchFamily="34" charset="0"/>
              </a:rPr>
              <a:t>the </a:t>
            </a:r>
            <a:r>
              <a:rPr sz="2400" spc="-5" dirty="0">
                <a:latin typeface="Calibri" panose="020F0502020204030204" pitchFamily="34" charset="0"/>
                <a:ea typeface="Calibri" panose="020F0502020204030204" pitchFamily="34" charset="0"/>
                <a:cs typeface="Calibri" panose="020F0502020204030204" pitchFamily="34" charset="0"/>
              </a:rPr>
              <a:t>local governments, the cooperation </a:t>
            </a:r>
            <a:r>
              <a:rPr sz="2400" dirty="0">
                <a:latin typeface="Calibri" panose="020F0502020204030204" pitchFamily="34" charset="0"/>
                <a:ea typeface="Calibri" panose="020F0502020204030204" pitchFamily="34" charset="0"/>
                <a:cs typeface="Calibri" panose="020F0502020204030204" pitchFamily="34" charset="0"/>
              </a:rPr>
              <a:t>of </a:t>
            </a:r>
            <a:r>
              <a:rPr sz="2400" spc="-5" dirty="0">
                <a:latin typeface="Calibri" panose="020F0502020204030204" pitchFamily="34" charset="0"/>
                <a:ea typeface="Calibri" panose="020F0502020204030204" pitchFamily="34" charset="0"/>
                <a:cs typeface="Calibri" panose="020F0502020204030204" pitchFamily="34" charset="0"/>
              </a:rPr>
              <a:t>the people </a:t>
            </a:r>
            <a:r>
              <a:rPr sz="2400" dirty="0">
                <a:latin typeface="Calibri" panose="020F0502020204030204" pitchFamily="34" charset="0"/>
                <a:ea typeface="Calibri" panose="020F0502020204030204" pitchFamily="34" charset="0"/>
                <a:cs typeface="Calibri" panose="020F0502020204030204" pitchFamily="34" charset="0"/>
              </a:rPr>
              <a:t>and </a:t>
            </a:r>
            <a:r>
              <a:rPr sz="2400" spc="-5" dirty="0">
                <a:latin typeface="Calibri" panose="020F0502020204030204" pitchFamily="34" charset="0"/>
                <a:ea typeface="Calibri" panose="020F0502020204030204" pitchFamily="34" charset="0"/>
                <a:cs typeface="Calibri" panose="020F0502020204030204" pitchFamily="34" charset="0"/>
              </a:rPr>
              <a:t>organizations, </a:t>
            </a:r>
            <a:r>
              <a:rPr sz="2400" dirty="0">
                <a:latin typeface="Calibri" panose="020F0502020204030204" pitchFamily="34" charset="0"/>
                <a:ea typeface="Calibri" panose="020F0502020204030204" pitchFamily="34" charset="0"/>
                <a:cs typeface="Calibri" panose="020F0502020204030204" pitchFamily="34" charset="0"/>
              </a:rPr>
              <a:t>the </a:t>
            </a:r>
            <a:r>
              <a:rPr sz="2400" spc="-5" dirty="0">
                <a:latin typeface="Calibri" panose="020F0502020204030204" pitchFamily="34" charset="0"/>
                <a:ea typeface="Calibri" panose="020F0502020204030204" pitchFamily="34" charset="0"/>
                <a:cs typeface="Calibri" panose="020F0502020204030204" pitchFamily="34" charset="0"/>
              </a:rPr>
              <a:t>coordination </a:t>
            </a:r>
            <a:r>
              <a:rPr sz="2400" dirty="0">
                <a:latin typeface="Calibri" panose="020F0502020204030204" pitchFamily="34" charset="0"/>
                <a:ea typeface="Calibri" panose="020F0502020204030204" pitchFamily="34" charset="0"/>
                <a:cs typeface="Calibri" panose="020F0502020204030204" pitchFamily="34" charset="0"/>
              </a:rPr>
              <a:t>and </a:t>
            </a:r>
            <a:r>
              <a:rPr sz="2400" spc="-5" dirty="0">
                <a:latin typeface="Calibri" panose="020F0502020204030204" pitchFamily="34" charset="0"/>
                <a:ea typeface="Calibri" panose="020F0502020204030204" pitchFamily="34" charset="0"/>
                <a:cs typeface="Calibri" panose="020F0502020204030204" pitchFamily="34" charset="0"/>
              </a:rPr>
              <a:t>collaboration </a:t>
            </a:r>
            <a:r>
              <a:rPr sz="2400" spc="-10" dirty="0">
                <a:latin typeface="Calibri" panose="020F0502020204030204" pitchFamily="34" charset="0"/>
                <a:ea typeface="Calibri" panose="020F0502020204030204" pitchFamily="34" charset="0"/>
                <a:cs typeface="Calibri" panose="020F0502020204030204" pitchFamily="34" charset="0"/>
              </a:rPr>
              <a:t>among </a:t>
            </a:r>
            <a:r>
              <a:rPr sz="2400" spc="-5" dirty="0">
                <a:latin typeface="Calibri" panose="020F0502020204030204" pitchFamily="34" charset="0"/>
                <a:ea typeface="Calibri" panose="020F0502020204030204" pitchFamily="34" charset="0"/>
                <a:cs typeface="Calibri" panose="020F0502020204030204" pitchFamily="34" charset="0"/>
              </a:rPr>
              <a:t>relevant </a:t>
            </a:r>
            <a:r>
              <a:rPr sz="2400" spc="-10" dirty="0">
                <a:latin typeface="Calibri" panose="020F0502020204030204" pitchFamily="34" charset="0"/>
                <a:ea typeface="Calibri" panose="020F0502020204030204" pitchFamily="34" charset="0"/>
                <a:cs typeface="Calibri" panose="020F0502020204030204" pitchFamily="34" charset="0"/>
              </a:rPr>
              <a:t>persons, </a:t>
            </a:r>
            <a:r>
              <a:rPr sz="2400" dirty="0">
                <a:latin typeface="Calibri" panose="020F0502020204030204" pitchFamily="34" charset="0"/>
                <a:ea typeface="Calibri" panose="020F0502020204030204" pitchFamily="34" charset="0"/>
                <a:cs typeface="Calibri" panose="020F0502020204030204" pitchFamily="34" charset="0"/>
              </a:rPr>
              <a:t>and  other</a:t>
            </a:r>
            <a:r>
              <a:rPr sz="2400" spc="-2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matters</a:t>
            </a:r>
            <a:r>
              <a:rPr sz="2400" spc="-45" dirty="0">
                <a:latin typeface="Calibri" panose="020F0502020204030204" pitchFamily="34" charset="0"/>
                <a:ea typeface="Calibri" panose="020F0502020204030204" pitchFamily="34" charset="0"/>
                <a:cs typeface="Calibri" panose="020F0502020204030204" pitchFamily="34" charset="0"/>
              </a:rPr>
              <a:t> </a:t>
            </a:r>
            <a:r>
              <a:rPr lang="en-US" sz="2400" spc="-5" dirty="0">
                <a:latin typeface="Calibri" panose="020F0502020204030204" pitchFamily="34" charset="0"/>
                <a:ea typeface="Calibri" panose="020F0502020204030204" pitchFamily="34" charset="0"/>
                <a:cs typeface="Calibri" panose="020F0502020204030204" pitchFamily="34" charset="0"/>
              </a:rPr>
              <a:t>pertinent</a:t>
            </a:r>
            <a:r>
              <a:rPr sz="2400" spc="-4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to</a:t>
            </a:r>
            <a:r>
              <a:rPr sz="2400" spc="-1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policies</a:t>
            </a:r>
            <a:r>
              <a:rPr sz="2400" spc="-35" dirty="0">
                <a:latin typeface="Calibri" panose="020F0502020204030204" pitchFamily="34" charset="0"/>
                <a:ea typeface="Calibri" panose="020F0502020204030204" pitchFamily="34" charset="0"/>
                <a:cs typeface="Calibri" panose="020F0502020204030204" pitchFamily="34" charset="0"/>
              </a:rPr>
              <a:t> </a:t>
            </a:r>
            <a:r>
              <a:rPr lang="en-US" sz="2400" spc="-5" dirty="0">
                <a:latin typeface="Calibri" panose="020F0502020204030204" pitchFamily="34" charset="0"/>
                <a:ea typeface="Calibri" panose="020F0502020204030204" pitchFamily="34" charset="0"/>
                <a:cs typeface="Calibri" panose="020F0502020204030204" pitchFamily="34" charset="0"/>
              </a:rPr>
              <a:t>on</a:t>
            </a:r>
            <a:r>
              <a:rPr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L/I</a:t>
            </a:r>
            <a:r>
              <a:rPr sz="2400" spc="-5" dirty="0">
                <a:latin typeface="Calibri" panose="020F0502020204030204" pitchFamily="34" charset="0"/>
                <a:ea typeface="Calibri" panose="020F0502020204030204" pitchFamily="34" charset="0"/>
                <a:cs typeface="Calibri" panose="020F0502020204030204" pitchFamily="34" charset="0"/>
              </a:rPr>
              <a:t>.</a:t>
            </a:r>
            <a:endParaRPr sz="2400" dirty="0">
              <a:latin typeface="Calibri" panose="020F0502020204030204" pitchFamily="34" charset="0"/>
              <a:ea typeface="Calibri" panose="020F0502020204030204" pitchFamily="34" charset="0"/>
              <a:cs typeface="Calibri" panose="020F0502020204030204" pitchFamily="34" charset="0"/>
            </a:endParaRPr>
          </a:p>
        </p:txBody>
      </p:sp>
      <p:sp>
        <p:nvSpPr>
          <p:cNvPr id="3" name="object 3">
            <a:extLst>
              <a:ext uri="{FF2B5EF4-FFF2-40B4-BE49-F238E27FC236}">
                <a16:creationId xmlns:a16="http://schemas.microsoft.com/office/drawing/2014/main" id="{5EC2CBDF-72A4-4F4C-BE53-F2CDBFCD15EB}"/>
              </a:ext>
            </a:extLst>
          </p:cNvPr>
          <p:cNvSpPr/>
          <p:nvPr/>
        </p:nvSpPr>
        <p:spPr>
          <a:xfrm>
            <a:off x="15240" y="8514588"/>
            <a:ext cx="2978722" cy="365810"/>
          </a:xfrm>
          <a:prstGeom prst="rect">
            <a:avLst/>
          </a:prstGeom>
          <a:blipFill>
            <a:blip r:embed="rId2" cstate="print"/>
            <a:stretch>
              <a:fillRect/>
            </a:stretch>
          </a:blipFill>
        </p:spPr>
        <p:txBody>
          <a:bodyPr wrap="square" lIns="0" tIns="0" rIns="0" bIns="0" rtlCol="0"/>
          <a:lstStyle/>
          <a:p>
            <a:endParaRPr/>
          </a:p>
        </p:txBody>
      </p:sp>
      <p:sp>
        <p:nvSpPr>
          <p:cNvPr id="4" name="object 4">
            <a:extLst>
              <a:ext uri="{FF2B5EF4-FFF2-40B4-BE49-F238E27FC236}">
                <a16:creationId xmlns:a16="http://schemas.microsoft.com/office/drawing/2014/main" id="{68A70A70-5F88-4199-A36A-56163B5AE40E}"/>
              </a:ext>
            </a:extLst>
          </p:cNvPr>
          <p:cNvSpPr/>
          <p:nvPr/>
        </p:nvSpPr>
        <p:spPr>
          <a:xfrm>
            <a:off x="306324" y="8578595"/>
            <a:ext cx="1943929" cy="234670"/>
          </a:xfrm>
          <a:prstGeom prst="rect">
            <a:avLst/>
          </a:prstGeom>
          <a:blipFill>
            <a:blip r:embed="rId3" cstate="print"/>
            <a:stretch>
              <a:fillRect/>
            </a:stretch>
          </a:blipFill>
        </p:spPr>
        <p:txBody>
          <a:bodyPr wrap="square" lIns="0" tIns="0" rIns="0" bIns="0" rtlCol="0"/>
          <a:lstStyle/>
          <a:p>
            <a:endParaRPr/>
          </a:p>
        </p:txBody>
      </p:sp>
      <p:sp>
        <p:nvSpPr>
          <p:cNvPr id="7" name="テキスト ボックス 6">
            <a:extLst>
              <a:ext uri="{FF2B5EF4-FFF2-40B4-BE49-F238E27FC236}">
                <a16:creationId xmlns:a16="http://schemas.microsoft.com/office/drawing/2014/main" id="{33E61359-7009-4638-9EF0-C627F0CA6DBB}"/>
              </a:ext>
            </a:extLst>
          </p:cNvPr>
          <p:cNvSpPr txBox="1"/>
          <p:nvPr/>
        </p:nvSpPr>
        <p:spPr>
          <a:xfrm>
            <a:off x="206131" y="115276"/>
            <a:ext cx="8819530" cy="523220"/>
          </a:xfrm>
          <a:prstGeom prst="rect">
            <a:avLst/>
          </a:prstGeom>
          <a:noFill/>
        </p:spPr>
        <p:txBody>
          <a:bodyPr wrap="none" rtlCol="0">
            <a:spAutoFit/>
          </a:bodyPr>
          <a:lstStyle/>
          <a:p>
            <a:r>
              <a:rPr kumimoji="1" lang="en-US" altLang="ja-JP" sz="2800" b="1" dirty="0">
                <a:latin typeface="Calibri" panose="020F0502020204030204" pitchFamily="34" charset="0"/>
                <a:ea typeface="Calibri" panose="020F0502020204030204" pitchFamily="34" charset="0"/>
                <a:cs typeface="Calibri" panose="020F0502020204030204" pitchFamily="34" charset="0"/>
              </a:rPr>
              <a:t>Act on addressing loneliness and isolation (2024, enacted)</a:t>
            </a:r>
            <a:endParaRPr kumimoji="1" lang="ja-JP" alt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4101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3B2F412-CFEA-41D4-9A5A-96DB85A27FFC}"/>
              </a:ext>
            </a:extLst>
          </p:cNvPr>
          <p:cNvSpPr txBox="1"/>
          <p:nvPr/>
        </p:nvSpPr>
        <p:spPr>
          <a:xfrm>
            <a:off x="245496" y="798241"/>
            <a:ext cx="11736176" cy="5552802"/>
          </a:xfrm>
          <a:prstGeom prst="rect">
            <a:avLst/>
          </a:prstGeom>
        </p:spPr>
        <p:txBody>
          <a:bodyPr vert="horz" wrap="square" lIns="0" tIns="12700" rIns="0" bIns="0" rtlCol="0">
            <a:spAutoFit/>
          </a:bodyPr>
          <a:lstStyle/>
          <a:p>
            <a:pPr marL="471170" indent="-457200" algn="just">
              <a:lnSpc>
                <a:spcPct val="100000"/>
              </a:lnSpc>
              <a:buFont typeface="+mj-lt"/>
              <a:buAutoNum type="arabicPeriod" startAt="3"/>
              <a:tabLst>
                <a:tab pos="157480" algn="l"/>
              </a:tabLst>
            </a:pPr>
            <a:r>
              <a:rPr sz="2400" b="1"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Basic</a:t>
            </a:r>
            <a:r>
              <a:rPr sz="2400" b="1" spc="-3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sz="2400" b="1"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Policy</a:t>
            </a:r>
            <a:endParaRPr sz="2400" dirty="0">
              <a:latin typeface="Calibri" panose="020F0502020204030204" pitchFamily="34" charset="0"/>
              <a:ea typeface="Calibri" panose="020F0502020204030204" pitchFamily="34" charset="0"/>
              <a:cs typeface="Calibri" panose="020F0502020204030204" pitchFamily="34" charset="0"/>
            </a:endParaRPr>
          </a:p>
          <a:p>
            <a:pPr marL="445770" indent="-342900" algn="just">
              <a:lnSpc>
                <a:spcPct val="100000"/>
              </a:lnSpc>
              <a:buClr>
                <a:schemeClr val="tx1"/>
              </a:buClr>
              <a:buFont typeface="Arial" panose="020B0604020202020204" pitchFamily="34" charset="0"/>
              <a:buChar char="•"/>
              <a:tabLst>
                <a:tab pos="306705" algn="l"/>
              </a:tabLst>
            </a:pPr>
            <a:r>
              <a:rPr sz="2400" spc="-5"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Create </a:t>
            </a:r>
            <a:r>
              <a:rPr lang="en-US" sz="2400" spc="-5"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a:t>
            </a:r>
            <a:r>
              <a:rPr lang="en-US" sz="240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P</a:t>
            </a:r>
            <a:r>
              <a:rPr sz="240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riority </a:t>
            </a:r>
            <a:r>
              <a:rPr lang="en-US" sz="240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P</a:t>
            </a:r>
            <a:r>
              <a:rPr sz="240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lan</a:t>
            </a:r>
            <a:r>
              <a:rPr lang="en-US" sz="240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a:t>
            </a:r>
            <a:r>
              <a:rPr sz="2400" dirty="0">
                <a:solidFill>
                  <a:srgbClr val="FF0000"/>
                </a:solidFill>
                <a:latin typeface="Calibri" panose="020F0502020204030204" pitchFamily="34" charset="0"/>
                <a:ea typeface="Calibri" panose="020F0502020204030204" pitchFamily="34" charset="0"/>
                <a:cs typeface="Calibri" panose="020F0502020204030204" pitchFamily="34" charset="0"/>
              </a:rPr>
              <a:t> on measures to address </a:t>
            </a:r>
            <a:r>
              <a:rPr 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L/I</a:t>
            </a:r>
            <a:r>
              <a:rPr sz="2400" spc="-5"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445770" marR="5080" indent="-342900" algn="just">
              <a:lnSpc>
                <a:spcPct val="100000"/>
              </a:lnSpc>
              <a:buFont typeface="Arial" panose="020B0604020202020204" pitchFamily="34" charset="0"/>
              <a:buChar char="•"/>
              <a:tabLst>
                <a:tab pos="274955" algn="l"/>
              </a:tabLst>
            </a:pPr>
            <a:r>
              <a:rPr lang="en-US" sz="2400" spc="-5" dirty="0">
                <a:latin typeface="Calibri" panose="020F0502020204030204" pitchFamily="34" charset="0"/>
                <a:ea typeface="Calibri" panose="020F0502020204030204" pitchFamily="34" charset="0"/>
                <a:cs typeface="Calibri" panose="020F0502020204030204" pitchFamily="34" charset="0"/>
              </a:rPr>
              <a:t>Call people for attention</a:t>
            </a:r>
            <a:r>
              <a:rPr sz="2400" spc="-5" dirty="0">
                <a:latin typeface="Calibri" panose="020F0502020204030204" pitchFamily="34" charset="0"/>
                <a:ea typeface="Calibri" panose="020F0502020204030204" pitchFamily="34" charset="0"/>
                <a:cs typeface="Calibri" panose="020F0502020204030204" pitchFamily="34" charset="0"/>
              </a:rPr>
              <a:t> </a:t>
            </a:r>
            <a:r>
              <a:rPr lang="en-US" sz="2400" spc="-5" dirty="0">
                <a:latin typeface="Calibri" panose="020F0502020204030204" pitchFamily="34" charset="0"/>
                <a:ea typeface="Calibri" panose="020F0502020204030204" pitchFamily="34" charset="0"/>
                <a:cs typeface="Calibri" panose="020F0502020204030204" pitchFamily="34" charset="0"/>
              </a:rPr>
              <a:t>and </a:t>
            </a:r>
            <a:r>
              <a:rPr lang="en-US" sz="2400" spc="-5" dirty="0">
                <a:solidFill>
                  <a:srgbClr val="FF0000"/>
                </a:solidFill>
                <a:latin typeface="Calibri" panose="020F0502020204030204" pitchFamily="34" charset="0"/>
                <a:ea typeface="Calibri" panose="020F0502020204030204" pitchFamily="34" charset="0"/>
                <a:cs typeface="Calibri" panose="020F0502020204030204" pitchFamily="34" charset="0"/>
              </a:rPr>
              <a:t>raise awareness </a:t>
            </a:r>
            <a:r>
              <a:rPr sz="2400" spc="-5" dirty="0">
                <a:latin typeface="Calibri" panose="020F0502020204030204" pitchFamily="34" charset="0"/>
                <a:ea typeface="Calibri" panose="020F0502020204030204" pitchFamily="34" charset="0"/>
                <a:cs typeface="Calibri" panose="020F0502020204030204" pitchFamily="34" charset="0"/>
              </a:rPr>
              <a:t>which contributes </a:t>
            </a:r>
            <a:r>
              <a:rPr sz="2400" spc="-10" dirty="0">
                <a:latin typeface="Calibri" panose="020F0502020204030204" pitchFamily="34" charset="0"/>
                <a:ea typeface="Calibri" panose="020F0502020204030204" pitchFamily="34" charset="0"/>
                <a:cs typeface="Calibri" panose="020F0502020204030204" pitchFamily="34" charset="0"/>
              </a:rPr>
              <a:t>to  </a:t>
            </a:r>
            <a:r>
              <a:rPr sz="2400" dirty="0">
                <a:latin typeface="Calibri" panose="020F0502020204030204" pitchFamily="34" charset="0"/>
                <a:ea typeface="Calibri" panose="020F0502020204030204" pitchFamily="34" charset="0"/>
                <a:cs typeface="Calibri" panose="020F0502020204030204" pitchFamily="34" charset="0"/>
              </a:rPr>
              <a:t>the </a:t>
            </a:r>
            <a:r>
              <a:rPr sz="2400" spc="-1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autonomous </a:t>
            </a:r>
            <a:r>
              <a:rPr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activities </a:t>
            </a:r>
            <a:r>
              <a:rPr sz="24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of the </a:t>
            </a:r>
            <a:r>
              <a:rPr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diverse members </a:t>
            </a:r>
            <a:r>
              <a:rPr sz="24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of </a:t>
            </a:r>
            <a:r>
              <a:rPr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society participate</a:t>
            </a:r>
            <a:r>
              <a:rPr sz="2400" spc="-5" dirty="0">
                <a:latin typeface="Calibri" panose="020F0502020204030204" pitchFamily="34" charset="0"/>
                <a:ea typeface="Calibri" panose="020F0502020204030204" pitchFamily="34" charset="0"/>
                <a:cs typeface="Calibri" panose="020F0502020204030204" pitchFamily="34" charset="0"/>
              </a:rPr>
              <a:t> relating to, </a:t>
            </a:r>
            <a:r>
              <a:rPr sz="2400" dirty="0">
                <a:latin typeface="Calibri" panose="020F0502020204030204" pitchFamily="34" charset="0"/>
                <a:ea typeface="Calibri" panose="020F0502020204030204" pitchFamily="34" charset="0"/>
                <a:cs typeface="Calibri" panose="020F0502020204030204" pitchFamily="34" charset="0"/>
              </a:rPr>
              <a:t>the </a:t>
            </a:r>
            <a:r>
              <a:rPr sz="2400" spc="-5" dirty="0">
                <a:latin typeface="Calibri" panose="020F0502020204030204" pitchFamily="34" charset="0"/>
                <a:ea typeface="Calibri" panose="020F0502020204030204" pitchFamily="34" charset="0"/>
                <a:cs typeface="Calibri" panose="020F0502020204030204" pitchFamily="34" charset="0"/>
              </a:rPr>
              <a:t>policies </a:t>
            </a:r>
            <a:r>
              <a:rPr sz="2400" dirty="0">
                <a:latin typeface="Calibri" panose="020F0502020204030204" pitchFamily="34" charset="0"/>
                <a:ea typeface="Calibri" panose="020F0502020204030204" pitchFamily="34" charset="0"/>
                <a:cs typeface="Calibri" panose="020F0502020204030204" pitchFamily="34" charset="0"/>
              </a:rPr>
              <a:t>to address </a:t>
            </a:r>
            <a:r>
              <a:rPr lang="en-US" sz="2400" dirty="0">
                <a:latin typeface="Calibri" panose="020F0502020204030204" pitchFamily="34" charset="0"/>
                <a:ea typeface="Calibri" panose="020F0502020204030204" pitchFamily="34" charset="0"/>
                <a:cs typeface="Calibri" panose="020F0502020204030204" pitchFamily="34" charset="0"/>
              </a:rPr>
              <a:t>L/I</a:t>
            </a:r>
            <a:r>
              <a:rPr sz="2400" spc="-5" dirty="0">
                <a:latin typeface="Calibri" panose="020F0502020204030204" pitchFamily="34" charset="0"/>
                <a:ea typeface="Calibri" panose="020F0502020204030204" pitchFamily="34" charset="0"/>
                <a:cs typeface="Calibri" panose="020F0502020204030204" pitchFamily="34" charset="0"/>
              </a:rPr>
              <a:t>.</a:t>
            </a:r>
            <a:endParaRPr sz="2400" dirty="0">
              <a:latin typeface="Calibri" panose="020F0502020204030204" pitchFamily="34" charset="0"/>
              <a:ea typeface="Calibri" panose="020F0502020204030204" pitchFamily="34" charset="0"/>
              <a:cs typeface="Calibri" panose="020F0502020204030204" pitchFamily="34" charset="0"/>
            </a:endParaRPr>
          </a:p>
          <a:p>
            <a:pPr marL="445770" marR="6350" indent="-342900">
              <a:lnSpc>
                <a:spcPct val="100000"/>
              </a:lnSpc>
              <a:buClr>
                <a:schemeClr val="tx1"/>
              </a:buClr>
              <a:buFont typeface="Arial" panose="020B0604020202020204" pitchFamily="34" charset="0"/>
              <a:buChar char="•"/>
              <a:tabLst>
                <a:tab pos="274955" algn="l"/>
              </a:tabLst>
            </a:pPr>
            <a:r>
              <a:rPr sz="2400" spc="-5" dirty="0">
                <a:latin typeface="Calibri" panose="020F0502020204030204" pitchFamily="34" charset="0"/>
                <a:ea typeface="Calibri" panose="020F0502020204030204" pitchFamily="34" charset="0"/>
                <a:cs typeface="Calibri" panose="020F0502020204030204" pitchFamily="34" charset="0"/>
              </a:rPr>
              <a:t>Encourag</a:t>
            </a:r>
            <a:r>
              <a:rPr lang="en-US" sz="2400" spc="-5" dirty="0">
                <a:latin typeface="Calibri" panose="020F0502020204030204" pitchFamily="34" charset="0"/>
                <a:ea typeface="Calibri" panose="020F0502020204030204" pitchFamily="34" charset="0"/>
                <a:cs typeface="Calibri" panose="020F0502020204030204" pitchFamily="34" charset="0"/>
              </a:rPr>
              <a:t>e</a:t>
            </a:r>
            <a:r>
              <a:rPr sz="2400" spc="-5" dirty="0">
                <a:latin typeface="Calibri" panose="020F0502020204030204" pitchFamily="34" charset="0"/>
                <a:ea typeface="Calibri" panose="020F0502020204030204" pitchFamily="34" charset="0"/>
                <a:cs typeface="Calibri" panose="020F0502020204030204" pitchFamily="34" charset="0"/>
              </a:rPr>
              <a:t> </a:t>
            </a:r>
            <a:r>
              <a:rPr sz="2400" spc="-1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support </a:t>
            </a:r>
            <a:r>
              <a:rPr sz="2400" spc="-5"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for </a:t>
            </a:r>
            <a:r>
              <a:rPr sz="2400" spc="-1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counselling</a:t>
            </a:r>
            <a:r>
              <a:rPr sz="2400" spc="-1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(providing </a:t>
            </a:r>
            <a:r>
              <a:rPr sz="2400" dirty="0">
                <a:latin typeface="Calibri" panose="020F0502020204030204" pitchFamily="34" charset="0"/>
                <a:ea typeface="Calibri" panose="020F0502020204030204" pitchFamily="34" charset="0"/>
                <a:cs typeface="Calibri" panose="020F0502020204030204" pitchFamily="34" charset="0"/>
              </a:rPr>
              <a:t>the </a:t>
            </a:r>
            <a:r>
              <a:rPr sz="2400" spc="-5" dirty="0">
                <a:latin typeface="Calibri" panose="020F0502020204030204" pitchFamily="34" charset="0"/>
                <a:ea typeface="Calibri" panose="020F0502020204030204" pitchFamily="34" charset="0"/>
                <a:cs typeface="Calibri" panose="020F0502020204030204" pitchFamily="34" charset="0"/>
              </a:rPr>
              <a:t>necessary information, advice </a:t>
            </a:r>
            <a:r>
              <a:rPr sz="2400" dirty="0">
                <a:latin typeface="Calibri" panose="020F0502020204030204" pitchFamily="34" charset="0"/>
                <a:ea typeface="Calibri" panose="020F0502020204030204" pitchFamily="34" charset="0"/>
                <a:cs typeface="Calibri" panose="020F0502020204030204" pitchFamily="34" charset="0"/>
              </a:rPr>
              <a:t>and </a:t>
            </a:r>
            <a:r>
              <a:rPr sz="2400" spc="-5" dirty="0">
                <a:latin typeface="Calibri" panose="020F0502020204030204" pitchFamily="34" charset="0"/>
                <a:ea typeface="Calibri" panose="020F0502020204030204" pitchFamily="34" charset="0"/>
                <a:cs typeface="Calibri" panose="020F0502020204030204" pitchFamily="34" charset="0"/>
              </a:rPr>
              <a:t>other </a:t>
            </a:r>
            <a:r>
              <a:rPr sz="2400" spc="-10" dirty="0">
                <a:latin typeface="Calibri" panose="020F0502020204030204" pitchFamily="34" charset="0"/>
                <a:ea typeface="Calibri" panose="020F0502020204030204" pitchFamily="34" charset="0"/>
                <a:cs typeface="Calibri" panose="020F0502020204030204" pitchFamily="34" charset="0"/>
              </a:rPr>
              <a:t>forms </a:t>
            </a:r>
            <a:r>
              <a:rPr sz="2400" dirty="0">
                <a:latin typeface="Calibri" panose="020F0502020204030204" pitchFamily="34" charset="0"/>
                <a:ea typeface="Calibri" panose="020F0502020204030204" pitchFamily="34" charset="0"/>
                <a:cs typeface="Calibri" panose="020F0502020204030204" pitchFamily="34" charset="0"/>
              </a:rPr>
              <a:t>of </a:t>
            </a:r>
            <a:r>
              <a:rPr sz="2400" spc="-5" dirty="0">
                <a:latin typeface="Calibri" panose="020F0502020204030204" pitchFamily="34" charset="0"/>
                <a:ea typeface="Calibri" panose="020F0502020204030204" pitchFamily="34" charset="0"/>
                <a:cs typeface="Calibri" panose="020F0502020204030204" pitchFamily="34" charset="0"/>
              </a:rPr>
              <a:t>assistance  in </a:t>
            </a:r>
            <a:r>
              <a:rPr sz="2400" dirty="0">
                <a:latin typeface="Calibri" panose="020F0502020204030204" pitchFamily="34" charset="0"/>
                <a:ea typeface="Calibri" panose="020F0502020204030204" pitchFamily="34" charset="0"/>
                <a:cs typeface="Calibri" panose="020F0502020204030204" pitchFamily="34" charset="0"/>
              </a:rPr>
              <a:t>response to </a:t>
            </a:r>
            <a:r>
              <a:rPr sz="2400" spc="-5" dirty="0">
                <a:latin typeface="Calibri" panose="020F0502020204030204" pitchFamily="34" charset="0"/>
                <a:ea typeface="Calibri" panose="020F0502020204030204" pitchFamily="34" charset="0"/>
                <a:cs typeface="Calibri" panose="020F0502020204030204" pitchFamily="34" charset="0"/>
              </a:rPr>
              <a:t>consultations from </a:t>
            </a:r>
            <a:r>
              <a:rPr sz="2400" dirty="0">
                <a:latin typeface="Calibri" panose="020F0502020204030204" pitchFamily="34" charset="0"/>
                <a:ea typeface="Calibri" panose="020F0502020204030204" pitchFamily="34" charset="0"/>
                <a:cs typeface="Calibri" panose="020F0502020204030204" pitchFamily="34" charset="0"/>
              </a:rPr>
              <a:t>the concerned</a:t>
            </a:r>
            <a:r>
              <a:rPr sz="2400" spc="-13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parties.).</a:t>
            </a:r>
          </a:p>
          <a:p>
            <a:pPr marL="445770" marR="5080" indent="-342900">
              <a:lnSpc>
                <a:spcPct val="100000"/>
              </a:lnSpc>
              <a:buFont typeface="Arial" panose="020B0604020202020204" pitchFamily="34" charset="0"/>
              <a:buChar char="•"/>
              <a:tabLst>
                <a:tab pos="274955" algn="l"/>
              </a:tabLst>
            </a:pPr>
            <a:r>
              <a:rPr sz="2400" spc="-5" dirty="0">
                <a:latin typeface="Calibri" panose="020F0502020204030204" pitchFamily="34" charset="0"/>
                <a:ea typeface="Calibri" panose="020F0502020204030204" pitchFamily="34" charset="0"/>
                <a:cs typeface="Calibri" panose="020F0502020204030204" pitchFamily="34" charset="0"/>
              </a:rPr>
              <a:t>Promoting the </a:t>
            </a:r>
            <a:r>
              <a:rPr sz="2400" spc="-1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coordination </a:t>
            </a:r>
            <a:r>
              <a:rPr sz="240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and </a:t>
            </a:r>
            <a:r>
              <a:rPr sz="2400" spc="-5"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collaboration</a:t>
            </a:r>
            <a:r>
              <a:rPr sz="2400" spc="-5"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among relevant parties (the </a:t>
            </a:r>
            <a:r>
              <a:rPr lang="en-US" sz="2400" spc="-5" dirty="0">
                <a:latin typeface="Calibri" panose="020F0502020204030204" pitchFamily="34" charset="0"/>
                <a:ea typeface="Calibri" panose="020F0502020204030204" pitchFamily="34" charset="0"/>
                <a:cs typeface="Calibri" panose="020F0502020204030204" pitchFamily="34" charset="0"/>
              </a:rPr>
              <a:t>centra</a:t>
            </a:r>
            <a:r>
              <a:rPr sz="2400" spc="-5" dirty="0">
                <a:latin typeface="Calibri" panose="020F0502020204030204" pitchFamily="34" charset="0"/>
                <a:ea typeface="Calibri" panose="020F0502020204030204" pitchFamily="34" charset="0"/>
                <a:cs typeface="Calibri" panose="020F0502020204030204" pitchFamily="34" charset="0"/>
              </a:rPr>
              <a:t>l </a:t>
            </a:r>
            <a:r>
              <a:rPr sz="2400" dirty="0">
                <a:latin typeface="Calibri" panose="020F0502020204030204" pitchFamily="34" charset="0"/>
                <a:ea typeface="Calibri" panose="020F0502020204030204" pitchFamily="34" charset="0"/>
                <a:cs typeface="Calibri" panose="020F0502020204030204" pitchFamily="34" charset="0"/>
              </a:rPr>
              <a:t>and </a:t>
            </a:r>
            <a:r>
              <a:rPr sz="2400" spc="-5" dirty="0">
                <a:latin typeface="Calibri" panose="020F0502020204030204" pitchFamily="34" charset="0"/>
                <a:ea typeface="Calibri" panose="020F0502020204030204" pitchFamily="34" charset="0"/>
                <a:cs typeface="Calibri" panose="020F0502020204030204" pitchFamily="34" charset="0"/>
              </a:rPr>
              <a:t>local governments,  </a:t>
            </a:r>
            <a:r>
              <a:rPr sz="2400" dirty="0">
                <a:latin typeface="Calibri" panose="020F0502020204030204" pitchFamily="34" charset="0"/>
                <a:ea typeface="Calibri" panose="020F0502020204030204" pitchFamily="34" charset="0"/>
                <a:cs typeface="Calibri" panose="020F0502020204030204" pitchFamily="34" charset="0"/>
              </a:rPr>
              <a:t>those</a:t>
            </a:r>
            <a:r>
              <a:rPr sz="2400" spc="-3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who</a:t>
            </a:r>
            <a:r>
              <a:rPr sz="2400" spc="-2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provide</a:t>
            </a:r>
            <a:r>
              <a:rPr sz="2400" spc="-10" dirty="0">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support</a:t>
            </a:r>
            <a:r>
              <a:rPr sz="2400" spc="-3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to</a:t>
            </a:r>
            <a:r>
              <a:rPr sz="2400" spc="-1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the</a:t>
            </a:r>
            <a:r>
              <a:rPr sz="2400" spc="-1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concerned</a:t>
            </a:r>
            <a:r>
              <a:rPr sz="2400" spc="-4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parties,</a:t>
            </a:r>
            <a:r>
              <a:rPr sz="2400" spc="-2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local</a:t>
            </a:r>
            <a:r>
              <a:rPr sz="2400" spc="-2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residents,</a:t>
            </a:r>
            <a:r>
              <a:rPr sz="2400" spc="-3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and</a:t>
            </a:r>
            <a:r>
              <a:rPr sz="2400" spc="-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other</a:t>
            </a:r>
            <a:r>
              <a:rPr sz="2400" spc="-2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relevant</a:t>
            </a:r>
            <a:r>
              <a:rPr sz="2400" spc="-1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persons).</a:t>
            </a:r>
          </a:p>
          <a:p>
            <a:pPr marL="445770" indent="-342900">
              <a:lnSpc>
                <a:spcPct val="100000"/>
              </a:lnSpc>
              <a:buClr>
                <a:schemeClr val="tx1"/>
              </a:buClr>
              <a:buFont typeface="Arial" panose="020B0604020202020204" pitchFamily="34" charset="0"/>
              <a:buChar char="•"/>
              <a:tabLst>
                <a:tab pos="274955" algn="l"/>
              </a:tabLst>
            </a:pPr>
            <a:r>
              <a:rPr sz="2400" dirty="0">
                <a:solidFill>
                  <a:srgbClr val="FF0000"/>
                </a:solidFill>
                <a:latin typeface="Calibri" panose="020F0502020204030204" pitchFamily="34" charset="0"/>
                <a:ea typeface="Calibri" panose="020F0502020204030204" pitchFamily="34" charset="0"/>
                <a:cs typeface="Calibri" panose="020F0502020204030204" pitchFamily="34" charset="0"/>
              </a:rPr>
              <a:t>Recruitment,</a:t>
            </a:r>
            <a:r>
              <a:rPr sz="2400" spc="-35"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sz="2400" spc="-5" dirty="0">
                <a:solidFill>
                  <a:srgbClr val="FF0000"/>
                </a:solidFill>
                <a:latin typeface="Calibri" panose="020F0502020204030204" pitchFamily="34" charset="0"/>
                <a:ea typeface="Calibri" panose="020F0502020204030204" pitchFamily="34" charset="0"/>
                <a:cs typeface="Calibri" panose="020F0502020204030204" pitchFamily="34" charset="0"/>
              </a:rPr>
              <a:t>training</a:t>
            </a:r>
            <a:r>
              <a:rPr sz="2400" spc="-5" dirty="0">
                <a:latin typeface="Calibri" panose="020F0502020204030204" pitchFamily="34" charset="0"/>
                <a:ea typeface="Calibri" panose="020F0502020204030204" pitchFamily="34" charset="0"/>
                <a:cs typeface="Calibri" panose="020F0502020204030204" pitchFamily="34" charset="0"/>
              </a:rPr>
              <a:t>,</a:t>
            </a:r>
            <a:r>
              <a:rPr sz="2400" spc="-2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and</a:t>
            </a:r>
            <a:r>
              <a:rPr sz="2400" spc="-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enhancement</a:t>
            </a:r>
            <a:r>
              <a:rPr sz="2400" spc="-4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of</a:t>
            </a:r>
            <a:r>
              <a:rPr sz="2400" spc="-1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personnel</a:t>
            </a:r>
            <a:r>
              <a:rPr sz="2400" spc="-2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who</a:t>
            </a:r>
            <a:r>
              <a:rPr sz="2400" spc="-1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provide</a:t>
            </a:r>
            <a:r>
              <a:rPr sz="2400" spc="-20" dirty="0">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support</a:t>
            </a:r>
            <a:r>
              <a:rPr sz="2400" spc="-2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to</a:t>
            </a:r>
            <a:r>
              <a:rPr sz="2400" spc="-1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the</a:t>
            </a:r>
            <a:r>
              <a:rPr sz="2400" spc="-1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concerned</a:t>
            </a:r>
            <a:r>
              <a:rPr sz="2400" spc="-4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parties.</a:t>
            </a:r>
          </a:p>
          <a:p>
            <a:pPr marL="445770" indent="-342900">
              <a:lnSpc>
                <a:spcPct val="100000"/>
              </a:lnSpc>
              <a:buClr>
                <a:schemeClr val="tx1"/>
              </a:buClr>
              <a:buFont typeface="Arial" panose="020B0604020202020204" pitchFamily="34" charset="0"/>
              <a:buChar char="•"/>
              <a:tabLst>
                <a:tab pos="274955" algn="l"/>
              </a:tabLst>
            </a:pPr>
            <a:r>
              <a:rPr sz="2400" spc="-5" dirty="0">
                <a:solidFill>
                  <a:srgbClr val="FF0000"/>
                </a:solidFill>
                <a:latin typeface="Calibri" panose="020F0502020204030204" pitchFamily="34" charset="0"/>
                <a:ea typeface="Calibri" panose="020F0502020204030204" pitchFamily="34" charset="0"/>
                <a:cs typeface="Calibri" panose="020F0502020204030204" pitchFamily="34" charset="0"/>
              </a:rPr>
              <a:t>Assist</a:t>
            </a:r>
            <a:r>
              <a:rPr sz="2400" spc="-35"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sz="2400" dirty="0">
                <a:solidFill>
                  <a:srgbClr val="FF0000"/>
                </a:solidFill>
                <a:latin typeface="Calibri" panose="020F0502020204030204" pitchFamily="34" charset="0"/>
                <a:ea typeface="Calibri" panose="020F0502020204030204" pitchFamily="34" charset="0"/>
                <a:cs typeface="Calibri" panose="020F0502020204030204" pitchFamily="34" charset="0"/>
              </a:rPr>
              <a:t>the</a:t>
            </a:r>
            <a:r>
              <a:rPr sz="2400" spc="-1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sz="2400" dirty="0">
                <a:solidFill>
                  <a:srgbClr val="FF0000"/>
                </a:solidFill>
                <a:latin typeface="Calibri" panose="020F0502020204030204" pitchFamily="34" charset="0"/>
                <a:ea typeface="Calibri" panose="020F0502020204030204" pitchFamily="34" charset="0"/>
                <a:cs typeface="Calibri" panose="020F0502020204030204" pitchFamily="34" charset="0"/>
              </a:rPr>
              <a:t>local</a:t>
            </a:r>
            <a:r>
              <a:rPr sz="2400" spc="-25"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sz="2400" dirty="0">
                <a:solidFill>
                  <a:srgbClr val="FF0000"/>
                </a:solidFill>
                <a:latin typeface="Calibri" panose="020F0502020204030204" pitchFamily="34" charset="0"/>
                <a:ea typeface="Calibri" panose="020F0502020204030204" pitchFamily="34" charset="0"/>
                <a:cs typeface="Calibri" panose="020F0502020204030204" pitchFamily="34" charset="0"/>
              </a:rPr>
              <a:t>governments</a:t>
            </a:r>
            <a:r>
              <a:rPr sz="2400" spc="-4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as</a:t>
            </a:r>
            <a:r>
              <a:rPr sz="2400" spc="-1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well</a:t>
            </a:r>
            <a:r>
              <a:rPr sz="2400" spc="-15" dirty="0">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as</a:t>
            </a:r>
            <a:r>
              <a:rPr sz="2400" spc="-1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those</a:t>
            </a:r>
            <a:r>
              <a:rPr sz="2400" spc="-3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who</a:t>
            </a:r>
            <a:r>
              <a:rPr sz="2400" spc="-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provide</a:t>
            </a:r>
            <a:r>
              <a:rPr sz="2400" spc="-20" dirty="0">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support</a:t>
            </a:r>
            <a:r>
              <a:rPr sz="2400" spc="-3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to</a:t>
            </a:r>
            <a:r>
              <a:rPr sz="2400" spc="-1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the</a:t>
            </a:r>
            <a:r>
              <a:rPr sz="2400" spc="-1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concerned</a:t>
            </a:r>
            <a:r>
              <a:rPr sz="2400" spc="-2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parties.</a:t>
            </a:r>
          </a:p>
          <a:p>
            <a:pPr marL="445770" marR="5080" indent="-342900">
              <a:lnSpc>
                <a:spcPct val="100000"/>
              </a:lnSpc>
              <a:buClr>
                <a:schemeClr val="tx1"/>
              </a:buClr>
              <a:buFont typeface="Arial" panose="020B0604020202020204" pitchFamily="34" charset="0"/>
              <a:buChar char="•"/>
              <a:tabLst>
                <a:tab pos="274955" algn="l"/>
              </a:tabLst>
            </a:pPr>
            <a:r>
              <a:rPr lang="en-US" sz="2400" spc="-5" dirty="0">
                <a:solidFill>
                  <a:srgbClr val="FF0000"/>
                </a:solidFill>
                <a:latin typeface="Calibri" panose="020F0502020204030204" pitchFamily="34" charset="0"/>
                <a:ea typeface="Calibri" panose="020F0502020204030204" pitchFamily="34" charset="0"/>
                <a:cs typeface="Calibri" panose="020F0502020204030204" pitchFamily="34" charset="0"/>
              </a:rPr>
              <a:t>Promote </a:t>
            </a:r>
            <a:r>
              <a:rPr sz="2400" dirty="0">
                <a:solidFill>
                  <a:srgbClr val="FF0000"/>
                </a:solidFill>
                <a:latin typeface="Calibri" panose="020F0502020204030204" pitchFamily="34" charset="0"/>
                <a:ea typeface="Calibri" panose="020F0502020204030204" pitchFamily="34" charset="0"/>
                <a:cs typeface="Calibri" panose="020F0502020204030204" pitchFamily="34" charset="0"/>
              </a:rPr>
              <a:t>research and </a:t>
            </a:r>
            <a:r>
              <a:rPr sz="2400" spc="-5" dirty="0">
                <a:solidFill>
                  <a:srgbClr val="FF0000"/>
                </a:solidFill>
                <a:latin typeface="Calibri" panose="020F0502020204030204" pitchFamily="34" charset="0"/>
                <a:ea typeface="Calibri" panose="020F0502020204030204" pitchFamily="34" charset="0"/>
                <a:cs typeface="Calibri" panose="020F0502020204030204" pitchFamily="34" charset="0"/>
              </a:rPr>
              <a:t>studies </a:t>
            </a:r>
            <a:r>
              <a:rPr sz="2400" spc="-5" dirty="0">
                <a:latin typeface="Calibri" panose="020F0502020204030204" pitchFamily="34" charset="0"/>
                <a:ea typeface="Calibri" panose="020F0502020204030204" pitchFamily="34" charset="0"/>
                <a:cs typeface="Calibri" panose="020F0502020204030204" pitchFamily="34" charset="0"/>
              </a:rPr>
              <a:t>into the actual circumstances </a:t>
            </a:r>
            <a:r>
              <a:rPr sz="2400" dirty="0">
                <a:latin typeface="Calibri" panose="020F0502020204030204" pitchFamily="34" charset="0"/>
                <a:ea typeface="Calibri" panose="020F0502020204030204" pitchFamily="34" charset="0"/>
                <a:cs typeface="Calibri" panose="020F0502020204030204" pitchFamily="34" charset="0"/>
              </a:rPr>
              <a:t>of </a:t>
            </a:r>
            <a:r>
              <a:rPr sz="2400" spc="-5" dirty="0">
                <a:latin typeface="Calibri" panose="020F0502020204030204" pitchFamily="34" charset="0"/>
                <a:ea typeface="Calibri" panose="020F0502020204030204" pitchFamily="34" charset="0"/>
                <a:cs typeface="Calibri" panose="020F0502020204030204" pitchFamily="34" charset="0"/>
              </a:rPr>
              <a:t>persons experiencing </a:t>
            </a:r>
            <a:r>
              <a:rPr lang="en-US" sz="2400" spc="-5" dirty="0">
                <a:latin typeface="Calibri" panose="020F0502020204030204" pitchFamily="34" charset="0"/>
                <a:ea typeface="Calibri" panose="020F0502020204030204" pitchFamily="34" charset="0"/>
                <a:cs typeface="Calibri" panose="020F0502020204030204" pitchFamily="34" charset="0"/>
              </a:rPr>
              <a:t>L/I</a:t>
            </a:r>
            <a:r>
              <a:rPr sz="2400" spc="-5" dirty="0">
                <a:latin typeface="Calibri" panose="020F0502020204030204" pitchFamily="34" charset="0"/>
                <a:ea typeface="Calibri" panose="020F0502020204030204" pitchFamily="34" charset="0"/>
                <a:cs typeface="Calibri" panose="020F0502020204030204" pitchFamily="34" charset="0"/>
              </a:rPr>
              <a:t>.</a:t>
            </a:r>
            <a:endParaRPr sz="24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object 3">
            <a:extLst>
              <a:ext uri="{FF2B5EF4-FFF2-40B4-BE49-F238E27FC236}">
                <a16:creationId xmlns:a16="http://schemas.microsoft.com/office/drawing/2014/main" id="{5EC2CBDF-72A4-4F4C-BE53-F2CDBFCD15EB}"/>
              </a:ext>
            </a:extLst>
          </p:cNvPr>
          <p:cNvSpPr/>
          <p:nvPr/>
        </p:nvSpPr>
        <p:spPr>
          <a:xfrm>
            <a:off x="15240" y="8514588"/>
            <a:ext cx="2978722" cy="365810"/>
          </a:xfrm>
          <a:prstGeom prst="rect">
            <a:avLst/>
          </a:prstGeom>
          <a:blipFill>
            <a:blip r:embed="rId2" cstate="print"/>
            <a:stretch>
              <a:fillRect/>
            </a:stretch>
          </a:blipFill>
        </p:spPr>
        <p:txBody>
          <a:bodyPr wrap="square" lIns="0" tIns="0" rIns="0" bIns="0" rtlCol="0"/>
          <a:lstStyle/>
          <a:p>
            <a:endParaRPr/>
          </a:p>
        </p:txBody>
      </p:sp>
      <p:sp>
        <p:nvSpPr>
          <p:cNvPr id="4" name="object 4">
            <a:extLst>
              <a:ext uri="{FF2B5EF4-FFF2-40B4-BE49-F238E27FC236}">
                <a16:creationId xmlns:a16="http://schemas.microsoft.com/office/drawing/2014/main" id="{68A70A70-5F88-4199-A36A-56163B5AE40E}"/>
              </a:ext>
            </a:extLst>
          </p:cNvPr>
          <p:cNvSpPr/>
          <p:nvPr/>
        </p:nvSpPr>
        <p:spPr>
          <a:xfrm>
            <a:off x="306324" y="8578595"/>
            <a:ext cx="1943929" cy="234670"/>
          </a:xfrm>
          <a:prstGeom prst="rect">
            <a:avLst/>
          </a:prstGeom>
          <a:blipFill>
            <a:blip r:embed="rId3" cstate="print"/>
            <a:stretch>
              <a:fillRect/>
            </a:stretch>
          </a:blipFill>
        </p:spPr>
        <p:txBody>
          <a:bodyPr wrap="square" lIns="0" tIns="0" rIns="0" bIns="0" rtlCol="0"/>
          <a:lstStyle/>
          <a:p>
            <a:endParaRPr/>
          </a:p>
        </p:txBody>
      </p:sp>
      <p:sp>
        <p:nvSpPr>
          <p:cNvPr id="5" name="テキスト ボックス 4">
            <a:extLst>
              <a:ext uri="{FF2B5EF4-FFF2-40B4-BE49-F238E27FC236}">
                <a16:creationId xmlns:a16="http://schemas.microsoft.com/office/drawing/2014/main" id="{AC64CD15-8488-030A-C374-817CC5EE6E9A}"/>
              </a:ext>
            </a:extLst>
          </p:cNvPr>
          <p:cNvSpPr txBox="1"/>
          <p:nvPr/>
        </p:nvSpPr>
        <p:spPr>
          <a:xfrm>
            <a:off x="206131" y="115276"/>
            <a:ext cx="8819530" cy="523220"/>
          </a:xfrm>
          <a:prstGeom prst="rect">
            <a:avLst/>
          </a:prstGeom>
          <a:noFill/>
        </p:spPr>
        <p:txBody>
          <a:bodyPr wrap="none" rtlCol="0">
            <a:spAutoFit/>
          </a:bodyPr>
          <a:lstStyle/>
          <a:p>
            <a:r>
              <a:rPr kumimoji="1" lang="en-US" altLang="ja-JP" sz="2800" b="1" dirty="0">
                <a:latin typeface="Calibri" panose="020F0502020204030204" pitchFamily="34" charset="0"/>
                <a:ea typeface="Calibri" panose="020F0502020204030204" pitchFamily="34" charset="0"/>
                <a:cs typeface="Calibri" panose="020F0502020204030204" pitchFamily="34" charset="0"/>
              </a:rPr>
              <a:t>Act on addressing loneliness and isolation (2024, enacted)</a:t>
            </a:r>
            <a:endParaRPr kumimoji="1" lang="ja-JP" alt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1679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3B2F412-CFEA-41D4-9A5A-96DB85A27FFC}"/>
              </a:ext>
            </a:extLst>
          </p:cNvPr>
          <p:cNvSpPr txBox="1"/>
          <p:nvPr/>
        </p:nvSpPr>
        <p:spPr>
          <a:xfrm>
            <a:off x="303424" y="775830"/>
            <a:ext cx="11517101" cy="4444807"/>
          </a:xfrm>
          <a:prstGeom prst="rect">
            <a:avLst/>
          </a:prstGeom>
        </p:spPr>
        <p:txBody>
          <a:bodyPr vert="horz" wrap="square" lIns="0" tIns="12700" rIns="0" bIns="0" rtlCol="0">
            <a:spAutoFit/>
          </a:bodyPr>
          <a:lstStyle/>
          <a:p>
            <a:pPr marL="471170" indent="-457200">
              <a:lnSpc>
                <a:spcPct val="100000"/>
              </a:lnSpc>
              <a:spcBef>
                <a:spcPts val="5"/>
              </a:spcBef>
              <a:buFont typeface="+mj-lt"/>
              <a:buAutoNum type="arabicPeriod" startAt="4"/>
              <a:tabLst>
                <a:tab pos="157480" algn="l"/>
              </a:tabLst>
            </a:pPr>
            <a:r>
              <a:rPr sz="2400" b="1"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Framework </a:t>
            </a:r>
            <a:r>
              <a:rPr sz="2400" b="1"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for</a:t>
            </a:r>
            <a:r>
              <a:rPr sz="2400" b="1" spc="-6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sz="2400" b="1"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promotion</a:t>
            </a:r>
            <a:endParaRPr sz="2400" dirty="0">
              <a:latin typeface="Calibri" panose="020F0502020204030204" pitchFamily="34" charset="0"/>
              <a:ea typeface="Calibri" panose="020F0502020204030204" pitchFamily="34" charset="0"/>
              <a:cs typeface="Calibri" panose="020F0502020204030204" pitchFamily="34" charset="0"/>
            </a:endParaRPr>
          </a:p>
          <a:p>
            <a:pPr marL="445770" marR="5715" lvl="1" indent="-342900" algn="just">
              <a:lnSpc>
                <a:spcPct val="100000"/>
              </a:lnSpc>
              <a:buClr>
                <a:schemeClr val="tx1"/>
              </a:buClr>
              <a:buFont typeface="Arial" panose="020B0604020202020204" pitchFamily="34" charset="0"/>
              <a:buChar char="•"/>
              <a:tabLst>
                <a:tab pos="274955" algn="l"/>
              </a:tabLst>
            </a:pPr>
            <a:r>
              <a:rPr sz="2400" spc="-5" dirty="0">
                <a:solidFill>
                  <a:srgbClr val="FF0000"/>
                </a:solidFill>
                <a:latin typeface="Calibri" panose="020F0502020204030204" pitchFamily="34" charset="0"/>
                <a:ea typeface="Calibri" panose="020F0502020204030204" pitchFamily="34" charset="0"/>
                <a:cs typeface="Calibri" panose="020F0502020204030204" pitchFamily="34" charset="0"/>
              </a:rPr>
              <a:t>Establishes </a:t>
            </a:r>
            <a:r>
              <a:rPr sz="2400"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the </a:t>
            </a:r>
            <a:r>
              <a:rPr sz="2400" spc="-5"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Headquarters </a:t>
            </a:r>
            <a:r>
              <a:rPr lang="en-US"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to</a:t>
            </a:r>
            <a:r>
              <a:rPr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en-US"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address</a:t>
            </a:r>
            <a:r>
              <a:rPr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en-US"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L/I</a:t>
            </a:r>
            <a:r>
              <a:rPr sz="2400" spc="-5" dirty="0">
                <a:latin typeface="Calibri" panose="020F0502020204030204" pitchFamily="34" charset="0"/>
                <a:ea typeface="Calibri" panose="020F0502020204030204" pitchFamily="34" charset="0"/>
                <a:cs typeface="Calibri" panose="020F0502020204030204" pitchFamily="34" charset="0"/>
              </a:rPr>
              <a:t> (</a:t>
            </a:r>
            <a:r>
              <a:rPr lang="en-US" sz="2400" spc="-5" dirty="0">
                <a:latin typeface="Calibri" panose="020F0502020204030204" pitchFamily="34" charset="0"/>
                <a:ea typeface="Calibri" panose="020F0502020204030204" pitchFamily="34" charset="0"/>
                <a:cs typeface="Calibri" panose="020F0502020204030204" pitchFamily="34" charset="0"/>
              </a:rPr>
              <a:t>produces</a:t>
            </a:r>
            <a:r>
              <a:rPr sz="2400" spc="-5" dirty="0">
                <a:latin typeface="Calibri" panose="020F0502020204030204" pitchFamily="34" charset="0"/>
                <a:ea typeface="Calibri" panose="020F0502020204030204" pitchFamily="34" charset="0"/>
                <a:cs typeface="Calibri" panose="020F0502020204030204" pitchFamily="34" charset="0"/>
              </a:rPr>
              <a:t> priority  plan, deliberate </a:t>
            </a:r>
            <a:r>
              <a:rPr lang="en-US" sz="2400" spc="-5" dirty="0">
                <a:latin typeface="Calibri" panose="020F0502020204030204" pitchFamily="34" charset="0"/>
                <a:ea typeface="Calibri" panose="020F0502020204030204" pitchFamily="34" charset="0"/>
                <a:cs typeface="Calibri" panose="020F0502020204030204" pitchFamily="34" charset="0"/>
              </a:rPr>
              <a:t>pivotal</a:t>
            </a:r>
            <a:r>
              <a:rPr sz="2400" spc="-5" dirty="0">
                <a:latin typeface="Calibri" panose="020F0502020204030204" pitchFamily="34" charset="0"/>
                <a:ea typeface="Calibri" panose="020F0502020204030204" pitchFamily="34" charset="0"/>
                <a:cs typeface="Calibri" panose="020F0502020204030204" pitchFamily="34" charset="0"/>
              </a:rPr>
              <a:t> </a:t>
            </a:r>
            <a:r>
              <a:rPr lang="en-US" sz="2400" spc="-5" dirty="0">
                <a:latin typeface="Calibri" panose="020F0502020204030204" pitchFamily="34" charset="0"/>
                <a:ea typeface="Calibri" panose="020F0502020204030204" pitchFamily="34" charset="0"/>
                <a:cs typeface="Calibri" panose="020F0502020204030204" pitchFamily="34" charset="0"/>
              </a:rPr>
              <a:t>issues</a:t>
            </a:r>
            <a:r>
              <a:rPr sz="2400" spc="-5" dirty="0">
                <a:latin typeface="Calibri" panose="020F0502020204030204" pitchFamily="34" charset="0"/>
                <a:ea typeface="Calibri" panose="020F0502020204030204" pitchFamily="34" charset="0"/>
                <a:cs typeface="Calibri" panose="020F0502020204030204" pitchFamily="34" charset="0"/>
              </a:rPr>
              <a:t>, </a:t>
            </a:r>
            <a:r>
              <a:rPr lang="en-US" sz="2400" spc="-5" dirty="0">
                <a:latin typeface="Calibri" panose="020F0502020204030204" pitchFamily="34" charset="0"/>
                <a:ea typeface="Calibri" panose="020F0502020204030204" pitchFamily="34" charset="0"/>
                <a:cs typeface="Calibri" panose="020F0502020204030204" pitchFamily="34" charset="0"/>
              </a:rPr>
              <a:t>collects voices</a:t>
            </a:r>
            <a:r>
              <a:rPr sz="2400" spc="-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of </a:t>
            </a:r>
            <a:r>
              <a:rPr sz="2400" spc="-5" dirty="0">
                <a:latin typeface="Calibri" panose="020F0502020204030204" pitchFamily="34" charset="0"/>
                <a:ea typeface="Calibri" panose="020F0502020204030204" pitchFamily="34" charset="0"/>
                <a:cs typeface="Calibri" panose="020F0502020204030204" pitchFamily="34" charset="0"/>
              </a:rPr>
              <a:t>relevant parties) within </a:t>
            </a:r>
            <a:r>
              <a:rPr sz="2400" dirty="0">
                <a:latin typeface="Calibri" panose="020F0502020204030204" pitchFamily="34" charset="0"/>
                <a:ea typeface="Calibri" panose="020F0502020204030204" pitchFamily="34" charset="0"/>
                <a:cs typeface="Calibri" panose="020F0502020204030204" pitchFamily="34" charset="0"/>
              </a:rPr>
              <a:t>the </a:t>
            </a:r>
            <a:r>
              <a:rPr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Cabinet Office</a:t>
            </a:r>
            <a:r>
              <a:rPr sz="2400" spc="-5" dirty="0">
                <a:latin typeface="Calibri" panose="020F0502020204030204" pitchFamily="34" charset="0"/>
                <a:ea typeface="Calibri" panose="020F0502020204030204" pitchFamily="34" charset="0"/>
                <a:cs typeface="Calibri" panose="020F0502020204030204" pitchFamily="34" charset="0"/>
              </a:rPr>
              <a:t> as </a:t>
            </a:r>
            <a:r>
              <a:rPr sz="2400" dirty="0">
                <a:latin typeface="Calibri" panose="020F0502020204030204" pitchFamily="34" charset="0"/>
                <a:ea typeface="Calibri" panose="020F0502020204030204" pitchFamily="34" charset="0"/>
                <a:cs typeface="Calibri" panose="020F0502020204030204" pitchFamily="34" charset="0"/>
              </a:rPr>
              <a:t>a </a:t>
            </a:r>
            <a:r>
              <a:rPr sz="2400" spc="-5" dirty="0">
                <a:latin typeface="Calibri" panose="020F0502020204030204" pitchFamily="34" charset="0"/>
                <a:ea typeface="Calibri" panose="020F0502020204030204" pitchFamily="34" charset="0"/>
                <a:cs typeface="Calibri" panose="020F0502020204030204" pitchFamily="34" charset="0"/>
              </a:rPr>
              <a:t>special  organization.</a:t>
            </a:r>
            <a:endParaRPr sz="2400" dirty="0">
              <a:latin typeface="Calibri" panose="020F0502020204030204" pitchFamily="34" charset="0"/>
              <a:ea typeface="Calibri" panose="020F0502020204030204" pitchFamily="34" charset="0"/>
              <a:cs typeface="Calibri" panose="020F0502020204030204" pitchFamily="34" charset="0"/>
            </a:endParaRPr>
          </a:p>
          <a:p>
            <a:pPr marL="445770" marR="5715" lvl="1" indent="-342900" algn="just">
              <a:lnSpc>
                <a:spcPct val="100000"/>
              </a:lnSpc>
              <a:buClr>
                <a:schemeClr val="tx1"/>
              </a:buClr>
              <a:buFont typeface="Arial" panose="020B0604020202020204" pitchFamily="34" charset="0"/>
              <a:buChar char="•"/>
              <a:tabLst>
                <a:tab pos="274955" algn="l"/>
              </a:tabLst>
            </a:pPr>
            <a:r>
              <a:rPr sz="2400" dirty="0">
                <a:solidFill>
                  <a:srgbClr val="FF0000"/>
                </a:solidFill>
                <a:latin typeface="Calibri" panose="020F0502020204030204" pitchFamily="34" charset="0"/>
                <a:ea typeface="Calibri" panose="020F0502020204030204" pitchFamily="34" charset="0"/>
                <a:cs typeface="Calibri" panose="020F0502020204030204" pitchFamily="34" charset="0"/>
              </a:rPr>
              <a:t>Local </a:t>
            </a:r>
            <a:r>
              <a:rPr sz="2400" spc="-5" dirty="0">
                <a:solidFill>
                  <a:srgbClr val="FF0000"/>
                </a:solidFill>
                <a:latin typeface="Calibri" panose="020F0502020204030204" pitchFamily="34" charset="0"/>
                <a:ea typeface="Calibri" panose="020F0502020204030204" pitchFamily="34" charset="0"/>
                <a:cs typeface="Calibri" panose="020F0502020204030204" pitchFamily="34" charset="0"/>
              </a:rPr>
              <a:t>governments </a:t>
            </a:r>
            <a:r>
              <a:rPr sz="2400" spc="-5" dirty="0">
                <a:latin typeface="Calibri" panose="020F0502020204030204" pitchFamily="34" charset="0"/>
                <a:ea typeface="Calibri" panose="020F0502020204030204" pitchFamily="34" charset="0"/>
                <a:cs typeface="Calibri" panose="020F0502020204030204" pitchFamily="34" charset="0"/>
              </a:rPr>
              <a:t>are to strive to </a:t>
            </a:r>
            <a:r>
              <a:rPr sz="2400" spc="-5" dirty="0">
                <a:solidFill>
                  <a:srgbClr val="FF0000"/>
                </a:solidFill>
                <a:latin typeface="Calibri" panose="020F0502020204030204" pitchFamily="34" charset="0"/>
                <a:ea typeface="Calibri" panose="020F0502020204030204" pitchFamily="34" charset="0"/>
                <a:cs typeface="Calibri" panose="020F0502020204030204" pitchFamily="34" charset="0"/>
              </a:rPr>
              <a:t>establish </a:t>
            </a:r>
            <a:r>
              <a:rPr sz="2400" dirty="0">
                <a:solidFill>
                  <a:srgbClr val="FF0000"/>
                </a:solidFill>
                <a:latin typeface="Calibri" panose="020F0502020204030204" pitchFamily="34" charset="0"/>
                <a:ea typeface="Calibri" panose="020F0502020204030204" pitchFamily="34" charset="0"/>
                <a:cs typeface="Calibri" panose="020F0502020204030204" pitchFamily="34" charset="0"/>
              </a:rPr>
              <a:t>a </a:t>
            </a:r>
            <a:r>
              <a:rPr sz="2400" spc="-5" dirty="0">
                <a:solidFill>
                  <a:srgbClr val="FF0000"/>
                </a:solidFill>
                <a:latin typeface="Calibri" panose="020F0502020204030204" pitchFamily="34" charset="0"/>
                <a:ea typeface="Calibri" panose="020F0502020204030204" pitchFamily="34" charset="0"/>
                <a:cs typeface="Calibri" panose="020F0502020204030204" pitchFamily="34" charset="0"/>
              </a:rPr>
              <a:t>l</a:t>
            </a:r>
            <a:r>
              <a:rPr sz="2400" spc="-5" dirty="0">
                <a:solidFill>
                  <a:srgbClr val="FF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ocal council </a:t>
            </a:r>
            <a:r>
              <a:rPr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for </a:t>
            </a:r>
            <a:r>
              <a:rPr lang="en-US"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L/I </a:t>
            </a:r>
            <a:r>
              <a:rPr sz="2400" spc="-5"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measures</a:t>
            </a:r>
            <a:r>
              <a:rPr sz="2400" spc="-5" dirty="0">
                <a:latin typeface="Calibri" panose="020F0502020204030204" pitchFamily="34" charset="0"/>
                <a:ea typeface="Calibri" panose="020F0502020204030204" pitchFamily="34" charset="0"/>
                <a:cs typeface="Calibri" panose="020F0502020204030204" pitchFamily="34" charset="0"/>
              </a:rPr>
              <a:t> </a:t>
            </a:r>
            <a:r>
              <a:rPr lang="en-US" sz="2400" spc="-5" dirty="0">
                <a:latin typeface="Calibri" panose="020F0502020204030204" pitchFamily="34" charset="0"/>
                <a:ea typeface="Calibri" panose="020F0502020204030204" pitchFamily="34" charset="0"/>
                <a:cs typeface="Calibri" panose="020F0502020204030204" pitchFamily="34" charset="0"/>
              </a:rPr>
              <a:t>joined by  </a:t>
            </a:r>
            <a:r>
              <a:rPr sz="2400" dirty="0">
                <a:latin typeface="Calibri" panose="020F0502020204030204" pitchFamily="34" charset="0"/>
                <a:ea typeface="Calibri" panose="020F0502020204030204" pitchFamily="34" charset="0"/>
                <a:cs typeface="Calibri" panose="020F0502020204030204" pitchFamily="34" charset="0"/>
              </a:rPr>
              <a:t>the </a:t>
            </a:r>
            <a:r>
              <a:rPr sz="2400" spc="-5" dirty="0">
                <a:latin typeface="Calibri" panose="020F0502020204030204" pitchFamily="34" charset="0"/>
                <a:ea typeface="Calibri" panose="020F0502020204030204" pitchFamily="34" charset="0"/>
                <a:cs typeface="Calibri" panose="020F0502020204030204" pitchFamily="34" charset="0"/>
              </a:rPr>
              <a:t>relevant organizations, bodies related to concerned parties, persons engaged in support-related professions, and other related persons, exchanges the necessary information, and holds </a:t>
            </a:r>
            <a:r>
              <a:rPr sz="2400" spc="-10" dirty="0">
                <a:latin typeface="Calibri" panose="020F0502020204030204" pitchFamily="34" charset="0"/>
                <a:ea typeface="Calibri" panose="020F0502020204030204" pitchFamily="34" charset="0"/>
                <a:cs typeface="Calibri" panose="020F0502020204030204" pitchFamily="34" charset="0"/>
              </a:rPr>
              <a:t>discussions </a:t>
            </a:r>
            <a:r>
              <a:rPr sz="2400" spc="-5" dirty="0">
                <a:latin typeface="Calibri" panose="020F0502020204030204" pitchFamily="34" charset="0"/>
                <a:ea typeface="Calibri" panose="020F0502020204030204" pitchFamily="34" charset="0"/>
                <a:cs typeface="Calibri" panose="020F0502020204030204" pitchFamily="34" charset="0"/>
              </a:rPr>
              <a:t>regarding  </a:t>
            </a:r>
            <a:r>
              <a:rPr sz="2400" dirty="0">
                <a:latin typeface="Calibri" panose="020F0502020204030204" pitchFamily="34" charset="0"/>
                <a:ea typeface="Calibri" panose="020F0502020204030204" pitchFamily="34" charset="0"/>
                <a:cs typeface="Calibri" panose="020F0502020204030204" pitchFamily="34" charset="0"/>
              </a:rPr>
              <a:t>the particulars of</a:t>
            </a:r>
            <a:r>
              <a:rPr sz="2400" spc="-60" dirty="0">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support.</a:t>
            </a:r>
            <a:endParaRPr sz="2400" dirty="0">
              <a:latin typeface="Calibri" panose="020F0502020204030204" pitchFamily="34" charset="0"/>
              <a:ea typeface="Calibri" panose="020F0502020204030204" pitchFamily="34" charset="0"/>
              <a:cs typeface="Calibri" panose="020F0502020204030204" pitchFamily="34" charset="0"/>
            </a:endParaRPr>
          </a:p>
          <a:p>
            <a:pPr marL="445770" lvl="1" indent="-342900" algn="just">
              <a:lnSpc>
                <a:spcPct val="100000"/>
              </a:lnSpc>
              <a:buFont typeface="Arial" panose="020B0604020202020204" pitchFamily="34" charset="0"/>
              <a:buChar char="•"/>
              <a:tabLst>
                <a:tab pos="274955" algn="l"/>
              </a:tabLst>
            </a:pPr>
            <a:r>
              <a:rPr sz="2400" spc="-5" dirty="0">
                <a:latin typeface="Calibri" panose="020F0502020204030204" pitchFamily="34" charset="0"/>
                <a:ea typeface="Calibri" panose="020F0502020204030204" pitchFamily="34" charset="0"/>
                <a:cs typeface="Calibri" panose="020F0502020204030204" pitchFamily="34" charset="0"/>
              </a:rPr>
              <a:t>Establishes</a:t>
            </a:r>
            <a:r>
              <a:rPr sz="2400" spc="11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a</a:t>
            </a:r>
            <a:r>
              <a:rPr sz="2400" spc="114" dirty="0">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duty</a:t>
            </a:r>
            <a:r>
              <a:rPr sz="2400" spc="11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of</a:t>
            </a:r>
            <a:r>
              <a:rPr sz="2400" spc="114" dirty="0">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confidentiality</a:t>
            </a:r>
            <a:r>
              <a:rPr sz="2400" spc="10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on</a:t>
            </a:r>
            <a:r>
              <a:rPr sz="2400" spc="110" dirty="0">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those</a:t>
            </a:r>
            <a:r>
              <a:rPr sz="2400" spc="110" dirty="0">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who</a:t>
            </a:r>
            <a:r>
              <a:rPr sz="2400" spc="120" dirty="0">
                <a:latin typeface="Calibri" panose="020F0502020204030204" pitchFamily="34" charset="0"/>
                <a:ea typeface="Calibri" panose="020F0502020204030204" pitchFamily="34" charset="0"/>
                <a:cs typeface="Calibri" panose="020F0502020204030204" pitchFamily="34" charset="0"/>
              </a:rPr>
              <a:t> </a:t>
            </a:r>
            <a:r>
              <a:rPr sz="2400" spc="-10" dirty="0">
                <a:latin typeface="Calibri" panose="020F0502020204030204" pitchFamily="34" charset="0"/>
                <a:ea typeface="Calibri" panose="020F0502020204030204" pitchFamily="34" charset="0"/>
                <a:cs typeface="Calibri" panose="020F0502020204030204" pitchFamily="34" charset="0"/>
              </a:rPr>
              <a:t>is</a:t>
            </a:r>
            <a:r>
              <a:rPr sz="2400" spc="9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or</a:t>
            </a:r>
            <a:r>
              <a:rPr sz="2400" spc="114" dirty="0">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was</a:t>
            </a:r>
            <a:r>
              <a:rPr sz="2400" spc="114" dirty="0">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engaged</a:t>
            </a:r>
            <a:r>
              <a:rPr sz="2400" spc="105" dirty="0">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in</a:t>
            </a:r>
            <a:r>
              <a:rPr sz="2400" spc="114"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the</a:t>
            </a:r>
            <a:r>
              <a:rPr sz="2400" spc="110" dirty="0">
                <a:latin typeface="Calibri" panose="020F0502020204030204" pitchFamily="34" charset="0"/>
                <a:ea typeface="Calibri" panose="020F0502020204030204" pitchFamily="34" charset="0"/>
                <a:cs typeface="Calibri" panose="020F0502020204030204" pitchFamily="34" charset="0"/>
              </a:rPr>
              <a:t> </a:t>
            </a:r>
            <a:r>
              <a:rPr lang="en-US" sz="2400" spc="-5" dirty="0">
                <a:latin typeface="Calibri" panose="020F0502020204030204" pitchFamily="34" charset="0"/>
                <a:ea typeface="Calibri" panose="020F0502020204030204" pitchFamily="34" charset="0"/>
                <a:cs typeface="Calibri" panose="020F0502020204030204" pitchFamily="34" charset="0"/>
              </a:rPr>
              <a:t>activities</a:t>
            </a:r>
            <a:r>
              <a:rPr sz="2400" spc="10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of</a:t>
            </a:r>
            <a:r>
              <a:rPr sz="2400" spc="11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a</a:t>
            </a:r>
            <a:r>
              <a:rPr sz="2400" spc="114" dirty="0">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local</a:t>
            </a:r>
            <a:r>
              <a:rPr sz="2400" spc="110" dirty="0">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council</a:t>
            </a:r>
            <a:r>
              <a:rPr sz="2400" spc="100" dirty="0">
                <a:latin typeface="Calibri" panose="020F0502020204030204" pitchFamily="34" charset="0"/>
                <a:ea typeface="Calibri" panose="020F0502020204030204" pitchFamily="34" charset="0"/>
                <a:cs typeface="Calibri" panose="020F0502020204030204" pitchFamily="34" charset="0"/>
              </a:rPr>
              <a:t> </a:t>
            </a:r>
            <a:r>
              <a:rPr sz="2400" spc="-5" dirty="0">
                <a:latin typeface="Calibri" panose="020F0502020204030204" pitchFamily="34" charset="0"/>
                <a:ea typeface="Calibri" panose="020F0502020204030204" pitchFamily="34" charset="0"/>
                <a:cs typeface="Calibri" panose="020F0502020204030204" pitchFamily="34" charset="0"/>
              </a:rPr>
              <a:t>and</a:t>
            </a:r>
            <a:r>
              <a:rPr sz="2400" spc="10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a</a:t>
            </a:r>
            <a:r>
              <a:rPr lang="en-US" sz="240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punishment for who </a:t>
            </a:r>
            <a:r>
              <a:rPr lang="en-US" sz="2400" dirty="0">
                <a:latin typeface="Calibri" panose="020F0502020204030204" pitchFamily="34" charset="0"/>
                <a:ea typeface="Calibri" panose="020F0502020204030204" pitchFamily="34" charset="0"/>
                <a:cs typeface="Calibri" panose="020F0502020204030204" pitchFamily="34" charset="0"/>
              </a:rPr>
              <a:t>breaches the </a:t>
            </a:r>
            <a:r>
              <a:rPr sz="2400" dirty="0">
                <a:latin typeface="Calibri" panose="020F0502020204030204" pitchFamily="34" charset="0"/>
                <a:ea typeface="Calibri" panose="020F0502020204030204" pitchFamily="34" charset="0"/>
                <a:cs typeface="Calibri" panose="020F0502020204030204" pitchFamily="34" charset="0"/>
              </a:rPr>
              <a:t>duty.</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102870" lvl="1" algn="just">
              <a:lnSpc>
                <a:spcPct val="100000"/>
              </a:lnSpc>
              <a:tabLst>
                <a:tab pos="274955" algn="l"/>
              </a:tabLst>
            </a:pPr>
            <a:endParaRPr sz="2400" dirty="0">
              <a:latin typeface="Calibri" panose="020F0502020204030204" pitchFamily="34" charset="0"/>
              <a:ea typeface="Calibri" panose="020F0502020204030204" pitchFamily="34" charset="0"/>
              <a:cs typeface="Calibri" panose="020F0502020204030204" pitchFamily="34" charset="0"/>
            </a:endParaRPr>
          </a:p>
          <a:p>
            <a:pPr marL="444500">
              <a:lnSpc>
                <a:spcPct val="100000"/>
              </a:lnSpc>
            </a:pPr>
            <a:r>
              <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rPr>
              <a:t>The Effective Date: </a:t>
            </a:r>
            <a:r>
              <a:rPr sz="2400" b="1" dirty="0">
                <a:solidFill>
                  <a:srgbClr val="0070C0"/>
                </a:solidFill>
                <a:latin typeface="Calibri" panose="020F0502020204030204" pitchFamily="34" charset="0"/>
                <a:ea typeface="Calibri" panose="020F0502020204030204" pitchFamily="34" charset="0"/>
                <a:cs typeface="Calibri" panose="020F0502020204030204" pitchFamily="34" charset="0"/>
              </a:rPr>
              <a:t>April 1,</a:t>
            </a:r>
            <a:r>
              <a:rPr sz="2400" b="1" spc="-2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sz="2400" b="1" dirty="0">
                <a:solidFill>
                  <a:srgbClr val="0070C0"/>
                </a:solidFill>
                <a:latin typeface="Calibri" panose="020F0502020204030204" pitchFamily="34" charset="0"/>
                <a:ea typeface="Calibri" panose="020F0502020204030204" pitchFamily="34" charset="0"/>
                <a:cs typeface="Calibri" panose="020F0502020204030204" pitchFamily="34" charset="0"/>
              </a:rPr>
              <a:t>2024</a:t>
            </a:r>
            <a:endParaRPr sz="24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テキスト ボックス 2">
            <a:extLst>
              <a:ext uri="{FF2B5EF4-FFF2-40B4-BE49-F238E27FC236}">
                <a16:creationId xmlns:a16="http://schemas.microsoft.com/office/drawing/2014/main" id="{FCE3EEBC-2F0C-3D57-EF2C-8F0A01C57DA5}"/>
              </a:ext>
            </a:extLst>
          </p:cNvPr>
          <p:cNvSpPr txBox="1"/>
          <p:nvPr/>
        </p:nvSpPr>
        <p:spPr>
          <a:xfrm>
            <a:off x="206131" y="115276"/>
            <a:ext cx="8819530" cy="523220"/>
          </a:xfrm>
          <a:prstGeom prst="rect">
            <a:avLst/>
          </a:prstGeom>
          <a:noFill/>
        </p:spPr>
        <p:txBody>
          <a:bodyPr wrap="none" rtlCol="0">
            <a:spAutoFit/>
          </a:bodyPr>
          <a:lstStyle/>
          <a:p>
            <a:r>
              <a:rPr kumimoji="1" lang="en-US" altLang="ja-JP" sz="2800" b="1" dirty="0">
                <a:latin typeface="Calibri" panose="020F0502020204030204" pitchFamily="34" charset="0"/>
                <a:ea typeface="Calibri" panose="020F0502020204030204" pitchFamily="34" charset="0"/>
                <a:cs typeface="Calibri" panose="020F0502020204030204" pitchFamily="34" charset="0"/>
              </a:rPr>
              <a:t>Act on addressing loneliness and isolation (2024, enacted)</a:t>
            </a:r>
            <a:endParaRPr kumimoji="1" lang="ja-JP" alt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6086902"/>
      </p:ext>
    </p:extLst>
  </p:cSld>
  <p:clrMapOvr>
    <a:masterClrMapping/>
  </p:clrMapOvr>
</p:sld>
</file>

<file path=ppt/theme/theme1.xml><?xml version="1.0" encoding="utf-8"?>
<a:theme xmlns:a="http://schemas.openxmlformats.org/drawingml/2006/main" name="Theme_ISQua">
  <a:themeElements>
    <a:clrScheme name="ISQua">
      <a:dk1>
        <a:sysClr val="windowText" lastClr="000000"/>
      </a:dk1>
      <a:lt1>
        <a:sysClr val="window" lastClr="FFFFFF"/>
      </a:lt1>
      <a:dk2>
        <a:srgbClr val="17406D"/>
      </a:dk2>
      <a:lt2>
        <a:srgbClr val="DBEFF9"/>
      </a:lt2>
      <a:accent1>
        <a:srgbClr val="56C5D0"/>
      </a:accent1>
      <a:accent2>
        <a:srgbClr val="336C8C"/>
      </a:accent2>
      <a:accent3>
        <a:srgbClr val="56C5D0"/>
      </a:accent3>
      <a:accent4>
        <a:srgbClr val="336C8C"/>
      </a:accent4>
      <a:accent5>
        <a:srgbClr val="56C5D0"/>
      </a:accent5>
      <a:accent6>
        <a:srgbClr val="336C8C"/>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_ISQua" id="{0D53B301-F308-437A-9BEA-B6DEDD86B6EA}" vid="{CC7C0ECC-A70D-4454-B09F-4CCB929B623C}"/>
    </a:ext>
  </a:extLst>
</a:theme>
</file>

<file path=ppt/theme/theme2.xml><?xml version="1.0" encoding="utf-8"?>
<a:theme xmlns:a="http://schemas.openxmlformats.org/drawingml/2006/main" name="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芸工紹介スライド_20201218_日本語版_圧縮済.pptx" id="{60C39C6A-EEFD-8D4A-888C-ACAE2159EE30}" vid="{4956D4AB-AD0C-B241-927E-F22A200AEBF6}"/>
    </a:ext>
  </a:extLst>
</a:theme>
</file>

<file path=ppt/theme/theme3.xml><?xml version="1.0" encoding="utf-8"?>
<a:theme xmlns:a="http://schemas.openxmlformats.org/drawingml/2006/main" name="green">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JCQHC(新ロゴ)">
  <a:themeElements>
    <a:clrScheme name="JCQH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JCQH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JCQHC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CQH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CQHC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CQHC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CQH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CQH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CQH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2259</TotalTime>
  <Words>3503</Words>
  <Application>Microsoft Office PowerPoint</Application>
  <PresentationFormat>ワイド画面</PresentationFormat>
  <Paragraphs>275</Paragraphs>
  <Slides>20</Slides>
  <Notes>1</Notes>
  <HiddenSlides>0</HiddenSlides>
  <MMClips>1</MMClips>
  <ScaleCrop>false</ScaleCrop>
  <HeadingPairs>
    <vt:vector size="8" baseType="variant">
      <vt:variant>
        <vt:lpstr>使用されているフォント</vt:lpstr>
      </vt:variant>
      <vt:variant>
        <vt:i4>14</vt:i4>
      </vt:variant>
      <vt:variant>
        <vt:lpstr>テーマ</vt:lpstr>
      </vt:variant>
      <vt:variant>
        <vt:i4>5</vt:i4>
      </vt:variant>
      <vt:variant>
        <vt:lpstr>埋め込まれた OLE サーバー</vt:lpstr>
      </vt:variant>
      <vt:variant>
        <vt:i4>1</vt:i4>
      </vt:variant>
      <vt:variant>
        <vt:lpstr>スライド タイトル</vt:lpstr>
      </vt:variant>
      <vt:variant>
        <vt:i4>20</vt:i4>
      </vt:variant>
    </vt:vector>
  </HeadingPairs>
  <TitlesOfParts>
    <vt:vector size="40" baseType="lpstr">
      <vt:lpstr>HGPｺﾞｼｯｸE</vt:lpstr>
      <vt:lpstr>HGS創英角ｺﾞｼｯｸUB</vt:lpstr>
      <vt:lpstr>inherit</vt:lpstr>
      <vt:lpstr>Myriad Pro</vt:lpstr>
      <vt:lpstr>Myriad Pro Light</vt:lpstr>
      <vt:lpstr>游ゴシック</vt:lpstr>
      <vt:lpstr>游ゴシック Light</vt:lpstr>
      <vt:lpstr>Arial</vt:lpstr>
      <vt:lpstr>Calibri</vt:lpstr>
      <vt:lpstr>Calibri Light</vt:lpstr>
      <vt:lpstr>Franklin Gothic Medium</vt:lpstr>
      <vt:lpstr>Segoe UI</vt:lpstr>
      <vt:lpstr>Times New Roman</vt:lpstr>
      <vt:lpstr>Wingdings</vt:lpstr>
      <vt:lpstr>Theme_ISQua</vt:lpstr>
      <vt:lpstr>テーマ</vt:lpstr>
      <vt:lpstr>green</vt:lpstr>
      <vt:lpstr>4_JCQHC(新ロゴ)</vt:lpstr>
      <vt:lpstr>Office テーマ</vt:lpstr>
      <vt:lpstr>Worksheet</vt:lpstr>
      <vt:lpstr>PowerPoint プレゼンテーション</vt:lpstr>
      <vt:lpstr>Why Has Loneliness and Social Isolation Become a Major Policy Issue in Japan?</vt:lpstr>
      <vt:lpstr>PowerPoint プレゼンテーション</vt:lpstr>
      <vt:lpstr>PowerPoint プレゼンテーション</vt:lpstr>
      <vt:lpstr>PowerPoint プレゼンテーション</vt:lpstr>
      <vt:lpstr>Ministers in Charge of Addressing Loneliness and Isolation (2021–2026)</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USHIRO SHIN</dc:creator>
  <cp:lastModifiedBy>USHIRO SHIN</cp:lastModifiedBy>
  <cp:revision>167</cp:revision>
  <dcterms:created xsi:type="dcterms:W3CDTF">2026-03-16T04:12:40Z</dcterms:created>
  <dcterms:modified xsi:type="dcterms:W3CDTF">2026-06-15T19:45:59Z</dcterms:modified>
</cp:coreProperties>
</file>